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3E2D2A0-BDE9-4B8C-87FC-DF2C12EB062B}">
  <a:tblStyle styleId="{F3E2D2A0-BDE9-4B8C-87FC-DF2C12EB06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61c9938c3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61c9938c3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604741c4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604741c4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604741c4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604741c4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604741c40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604741c40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604741c40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604741c40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604741c40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604741c40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604741c40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604741c40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7c4b8fa7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7c4b8fa7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7c4b8fa77_1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7c4b8fa77_1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610425" y="162439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/>
              <a:t>Thinking Inside the Boxes</a:t>
            </a:r>
            <a:endParaRPr b="1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00" u="sng"/>
              <a:t>Projet n°33</a:t>
            </a:r>
            <a:endParaRPr b="1" sz="1400" u="sng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2836650" y="3149325"/>
            <a:ext cx="3470700" cy="15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Tuteur : C. Alami</a:t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Cazabat Alix TD3-TP5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Chevrier Maxime TD3-TP6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Leremboure Julen TD3-TP5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Lespinasse Carl TD3-TP6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53350"/>
            <a:ext cx="888552" cy="12901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800"/>
              <a:t>‹#›</a:t>
            </a:fld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Cas d’use précis</a:t>
            </a:r>
            <a:endParaRPr/>
          </a:p>
        </p:txBody>
      </p:sp>
      <p:sp>
        <p:nvSpPr>
          <p:cNvPr id="225" name="Google Shape;225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Jouer à un niveau → Accéder au sommaire des niveaux → Lancer l’appli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Résoudre un niveau → créer des algorithmes →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On met des bornes d’exécution? (Exécution/test de la ligne X à Y)?</a:t>
            </a:r>
            <a:endParaRPr/>
          </a:p>
        </p:txBody>
      </p:sp>
      <p:sp>
        <p:nvSpPr>
          <p:cNvPr id="226" name="Google Shape;226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4163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/>
              <a:t>Objectifs</a:t>
            </a:r>
            <a:endParaRPr b="1" sz="3600"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311700" y="15039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Permettre un apprentissage </a:t>
            </a:r>
            <a:r>
              <a:rPr b="1" lang="fr"/>
              <a:t>plus facile</a:t>
            </a:r>
            <a:r>
              <a:rPr lang="fr"/>
              <a:t> et </a:t>
            </a:r>
            <a:r>
              <a:rPr b="1" lang="fr"/>
              <a:t>plus efficace</a:t>
            </a:r>
            <a:r>
              <a:rPr lang="fr"/>
              <a:t> </a:t>
            </a:r>
            <a:r>
              <a:rPr lang="fr"/>
              <a:t>de l’algorithmique par le jeu.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Perfectionner les </a:t>
            </a:r>
            <a:r>
              <a:rPr b="1" lang="fr"/>
              <a:t>capacités de réflexion</a:t>
            </a:r>
            <a:r>
              <a:rPr lang="fr"/>
              <a:t> des utilisateurs.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Faire apprendre l’algorithmique </a:t>
            </a:r>
            <a:r>
              <a:rPr b="1" lang="fr"/>
              <a:t>au plus large public possible</a:t>
            </a:r>
            <a:r>
              <a:rPr lang="fr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800"/>
              <a:t>‹#›</a:t>
            </a:fld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311700" y="3155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/>
              <a:t>Acteur</a:t>
            </a:r>
            <a:endParaRPr b="1" sz="3600"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311700" y="1255600"/>
            <a:ext cx="8520600" cy="3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Joueur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Ici, l’utilisateur est le joueur, soit la personne qui utilise l’application.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Le jeu sera jouable uniquement en solitaire.</a:t>
            </a:r>
            <a:endParaRPr/>
          </a:p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800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Services proposés</a:t>
            </a:r>
            <a:endParaRPr b="1"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205900" y="1271350"/>
            <a:ext cx="8520600" cy="31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Éditer </a:t>
            </a:r>
            <a:r>
              <a:rPr lang="fr"/>
              <a:t>des algorithmes: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400"/>
              <a:t>L’application proposera un système d’</a:t>
            </a:r>
            <a:r>
              <a:rPr b="1" lang="fr" sz="1400"/>
              <a:t>édition d’algorithmes</a:t>
            </a:r>
            <a:r>
              <a:rPr lang="fr" sz="1400"/>
              <a:t>, avec des boîtes d’instructions et une interface pour les agencer. Il permettra de programmer des machines dans un niveau donné pour réaliser une tâche imposée (Ex : pousser une balle dans un trou).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Gérer l’exécution des algorithmes: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400"/>
              <a:t>L’application permettra au joueur, après édition, d’</a:t>
            </a:r>
            <a:r>
              <a:rPr b="1" lang="fr" sz="1400"/>
              <a:t>exécuter </a:t>
            </a:r>
            <a:r>
              <a:rPr lang="fr" sz="1400"/>
              <a:t>les algorithmes édités, et de vérifier leur fonctionnement. Le joueur pourra </a:t>
            </a:r>
            <a:r>
              <a:rPr b="1" lang="fr" sz="1400"/>
              <a:t>contrôler l’exécution</a:t>
            </a:r>
            <a:r>
              <a:rPr lang="fr" sz="1400"/>
              <a:t> de l’algorithme : le mettre en pause, l’interrompre, le ralentir ou l’accélérer, ou bien exécuter l’algorithme étape par étape.</a:t>
            </a:r>
            <a:endParaRPr sz="1400"/>
          </a:p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800"/>
              <a:t>‹#›</a:t>
            </a:fld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/>
          <p:nvPr/>
        </p:nvSpPr>
        <p:spPr>
          <a:xfrm>
            <a:off x="2538075" y="1497600"/>
            <a:ext cx="5593200" cy="230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1164400" y="1676225"/>
            <a:ext cx="234000" cy="246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" name="Google Shape;116;p17"/>
          <p:cNvCxnSpPr>
            <a:stCxn id="115" idx="4"/>
          </p:cNvCxnSpPr>
          <p:nvPr/>
        </p:nvCxnSpPr>
        <p:spPr>
          <a:xfrm>
            <a:off x="1281400" y="1922525"/>
            <a:ext cx="0" cy="3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7"/>
          <p:cNvCxnSpPr/>
          <p:nvPr/>
        </p:nvCxnSpPr>
        <p:spPr>
          <a:xfrm flipH="1">
            <a:off x="1176600" y="2230625"/>
            <a:ext cx="111000" cy="20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7"/>
          <p:cNvCxnSpPr/>
          <p:nvPr/>
        </p:nvCxnSpPr>
        <p:spPr>
          <a:xfrm>
            <a:off x="1281450" y="2230625"/>
            <a:ext cx="123300" cy="2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7"/>
          <p:cNvCxnSpPr/>
          <p:nvPr/>
        </p:nvCxnSpPr>
        <p:spPr>
          <a:xfrm flipH="1" rot="10800000">
            <a:off x="1140875" y="2046000"/>
            <a:ext cx="2700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17"/>
          <p:cNvSpPr txBox="1"/>
          <p:nvPr/>
        </p:nvSpPr>
        <p:spPr>
          <a:xfrm>
            <a:off x="831775" y="2571750"/>
            <a:ext cx="1244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Joueur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3203075" y="2433900"/>
            <a:ext cx="1380900" cy="431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Jouer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2" name="Google Shape;122;p17"/>
          <p:cNvCxnSpPr>
            <a:stCxn id="121" idx="2"/>
          </p:cNvCxnSpPr>
          <p:nvPr/>
        </p:nvCxnSpPr>
        <p:spPr>
          <a:xfrm rot="10800000">
            <a:off x="1417175" y="2094900"/>
            <a:ext cx="1785900" cy="55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17"/>
          <p:cNvSpPr/>
          <p:nvPr/>
        </p:nvSpPr>
        <p:spPr>
          <a:xfrm>
            <a:off x="5988075" y="1497596"/>
            <a:ext cx="2143200" cy="431400"/>
          </a:xfrm>
          <a:prstGeom prst="foldedCorner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Jeu Thinking Inside The Boxes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800"/>
              <a:t>‹#›</a:t>
            </a:fld>
            <a:endParaRPr sz="1800"/>
          </a:p>
        </p:txBody>
      </p:sp>
      <p:sp>
        <p:nvSpPr>
          <p:cNvPr id="125" name="Google Shape;125;p17"/>
          <p:cNvSpPr/>
          <p:nvPr/>
        </p:nvSpPr>
        <p:spPr>
          <a:xfrm>
            <a:off x="5284025" y="1963950"/>
            <a:ext cx="1737600" cy="6078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Éditer des algorithmes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6" name="Google Shape;126;p17"/>
          <p:cNvCxnSpPr>
            <a:stCxn id="125" idx="2"/>
            <a:endCxn id="121" idx="7"/>
          </p:cNvCxnSpPr>
          <p:nvPr/>
        </p:nvCxnSpPr>
        <p:spPr>
          <a:xfrm flipH="1">
            <a:off x="4381625" y="2267850"/>
            <a:ext cx="902400" cy="22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triangle"/>
            <a:tailEnd len="med" w="med" type="none"/>
          </a:ln>
        </p:spPr>
      </p:cxnSp>
      <p:sp>
        <p:nvSpPr>
          <p:cNvPr id="127" name="Google Shape;127;p17"/>
          <p:cNvSpPr txBox="1"/>
          <p:nvPr/>
        </p:nvSpPr>
        <p:spPr>
          <a:xfrm>
            <a:off x="4121700" y="2052300"/>
            <a:ext cx="10443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&lt;&lt;include&gt;&gt;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Diagramme de cas d’utilisation</a:t>
            </a:r>
            <a:endParaRPr b="1"/>
          </a:p>
        </p:txBody>
      </p:sp>
      <p:sp>
        <p:nvSpPr>
          <p:cNvPr id="129" name="Google Shape;129;p17"/>
          <p:cNvSpPr/>
          <p:nvPr/>
        </p:nvSpPr>
        <p:spPr>
          <a:xfrm>
            <a:off x="5166000" y="2939100"/>
            <a:ext cx="1935600" cy="498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Gérer l’exécution d’un algorithme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0" name="Google Shape;130;p17"/>
          <p:cNvCxnSpPr>
            <a:stCxn id="129" idx="1"/>
            <a:endCxn id="121" idx="5"/>
          </p:cNvCxnSpPr>
          <p:nvPr/>
        </p:nvCxnSpPr>
        <p:spPr>
          <a:xfrm rot="10800000">
            <a:off x="4381762" y="2802162"/>
            <a:ext cx="1067700" cy="21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triangle"/>
            <a:tailEnd len="med" w="med" type="none"/>
          </a:ln>
        </p:spPr>
      </p:cxnSp>
      <p:sp>
        <p:nvSpPr>
          <p:cNvPr id="131" name="Google Shape;131;p17"/>
          <p:cNvSpPr txBox="1"/>
          <p:nvPr/>
        </p:nvSpPr>
        <p:spPr>
          <a:xfrm>
            <a:off x="4049850" y="2939088"/>
            <a:ext cx="10443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&lt;&lt;include&gt;&gt;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311700" y="1308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Type d’application visée</a:t>
            </a:r>
            <a:endParaRPr b="1"/>
          </a:p>
        </p:txBody>
      </p:sp>
      <p:sp>
        <p:nvSpPr>
          <p:cNvPr id="137" name="Google Shape;137;p18"/>
          <p:cNvSpPr txBox="1"/>
          <p:nvPr>
            <p:ph idx="1" type="body"/>
          </p:nvPr>
        </p:nvSpPr>
        <p:spPr>
          <a:xfrm>
            <a:off x="311700" y="738600"/>
            <a:ext cx="8520600" cy="26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fr" sz="1400"/>
              <a:t>Plateforme concernée</a:t>
            </a:r>
            <a:r>
              <a:rPr lang="fr" sz="1400"/>
              <a:t> : Ordinateur (plateforme la plus utilisée)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fr" sz="1400"/>
              <a:t>Système d’exploitation choisi</a:t>
            </a:r>
            <a:r>
              <a:rPr lang="fr" sz="1400"/>
              <a:t> : Windows (plus répandu, plus simple)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fr" sz="1400"/>
              <a:t>Logiciels utilisés</a:t>
            </a:r>
            <a:r>
              <a:rPr lang="fr" sz="1400"/>
              <a:t> 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sz="1400" u="sng"/>
              <a:t>Balsamiq</a:t>
            </a:r>
            <a:r>
              <a:rPr lang="fr" u="sng"/>
              <a:t> </a:t>
            </a:r>
            <a:r>
              <a:rPr lang="fr"/>
              <a:t>(réalisation des maquettes)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u="sng"/>
              <a:t>ArgoUML </a:t>
            </a:r>
            <a:r>
              <a:rPr lang="fr"/>
              <a:t>(réalisation de tous les diagrammes)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u="sng"/>
              <a:t>Microsoft Word/Excel </a:t>
            </a:r>
            <a:r>
              <a:rPr lang="fr"/>
              <a:t>(réalisation des scénarios)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sz="1400" u="sng"/>
              <a:t>Google Drive</a:t>
            </a:r>
            <a:r>
              <a:rPr lang="fr"/>
              <a:t> (partage des documents entre le groupe)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sz="1400" u="sng"/>
              <a:t>Discord</a:t>
            </a:r>
            <a:r>
              <a:rPr lang="fr" sz="1400"/>
              <a:t> (</a:t>
            </a:r>
            <a:r>
              <a:rPr lang="fr" sz="1400"/>
              <a:t>moyen de communicatio</a:t>
            </a:r>
            <a:r>
              <a:rPr lang="fr"/>
              <a:t>n à distance)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u="sng"/>
              <a:t>Langage</a:t>
            </a:r>
            <a:r>
              <a:rPr lang="fr" u="sng"/>
              <a:t> utilisé</a:t>
            </a:r>
            <a:r>
              <a:rPr lang="fr"/>
              <a:t> : C++ (par expérience du groupe)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L’utilisation d’</a:t>
            </a:r>
            <a:r>
              <a:rPr lang="fr" u="sng"/>
              <a:t>autres logiciels</a:t>
            </a:r>
            <a:r>
              <a:rPr lang="fr"/>
              <a:t> est à définir lors de l’analyse technique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38" name="Google Shape;138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800"/>
              <a:t>‹#›</a:t>
            </a:fld>
            <a:endParaRPr sz="1800"/>
          </a:p>
        </p:txBody>
      </p:sp>
      <p:sp>
        <p:nvSpPr>
          <p:cNvPr id="139" name="Google Shape;139;p18"/>
          <p:cNvSpPr txBox="1"/>
          <p:nvPr>
            <p:ph type="title"/>
          </p:nvPr>
        </p:nvSpPr>
        <p:spPr>
          <a:xfrm>
            <a:off x="311700" y="3351888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Public cible</a:t>
            </a:r>
            <a:endParaRPr b="1"/>
          </a:p>
        </p:txBody>
      </p:sp>
      <p:sp>
        <p:nvSpPr>
          <p:cNvPr id="140" name="Google Shape;140;p18"/>
          <p:cNvSpPr txBox="1"/>
          <p:nvPr>
            <p:ph idx="1" type="body"/>
          </p:nvPr>
        </p:nvSpPr>
        <p:spPr>
          <a:xfrm>
            <a:off x="311700" y="3982000"/>
            <a:ext cx="8520600" cy="8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N</a:t>
            </a:r>
            <a:r>
              <a:rPr lang="fr" sz="1400"/>
              <a:t>ous favorisons un public </a:t>
            </a:r>
            <a:r>
              <a:rPr b="1" lang="fr" sz="1400"/>
              <a:t>novice en la matière</a:t>
            </a:r>
            <a:r>
              <a:rPr lang="fr" sz="1400"/>
              <a:t>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Les </a:t>
            </a:r>
            <a:r>
              <a:rPr b="1" lang="fr" sz="1400"/>
              <a:t>personnes confirmées</a:t>
            </a:r>
            <a:r>
              <a:rPr lang="fr" sz="1400"/>
              <a:t>, et qui souhaiteraient se perfectionner.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/>
          <p:nvPr/>
        </p:nvSpPr>
        <p:spPr>
          <a:xfrm>
            <a:off x="0" y="4354650"/>
            <a:ext cx="9144000" cy="7887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9"/>
          <p:cNvSpPr txBox="1"/>
          <p:nvPr>
            <p:ph idx="12" type="sldNum"/>
          </p:nvPr>
        </p:nvSpPr>
        <p:spPr>
          <a:xfrm>
            <a:off x="8504856" y="458454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800"/>
              <a:t>‹#›</a:t>
            </a:fld>
            <a:endParaRPr sz="1800"/>
          </a:p>
        </p:txBody>
      </p:sp>
      <p:graphicFrame>
        <p:nvGraphicFramePr>
          <p:cNvPr id="147" name="Google Shape;147;p19"/>
          <p:cNvGraphicFramePr/>
          <p:nvPr/>
        </p:nvGraphicFramePr>
        <p:xfrm>
          <a:off x="0" y="8341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{F3E2D2A0-BDE9-4B8C-87FC-DF2C12EB062B}</a:tableStyleId>
              </a:tblPr>
              <a:tblGrid>
                <a:gridCol w="916125"/>
                <a:gridCol w="1369900"/>
                <a:gridCol w="1143000"/>
                <a:gridCol w="1143000"/>
                <a:gridCol w="1143000"/>
                <a:gridCol w="1143000"/>
                <a:gridCol w="1032600"/>
                <a:gridCol w="1253375"/>
              </a:tblGrid>
              <a:tr h="404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Jour/n° Semaine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Lundi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Mardi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Mercredi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Jeudi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Vendredi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Samedi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Dimanche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C9"/>
                    </a:solidFill>
                  </a:tcPr>
                </a:tc>
              </a:tr>
              <a:tr h="550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16 (avril, 15→21) 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 gridSpan="7" row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Vacances :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Char char="●"/>
                      </a:pPr>
                      <a:r>
                        <a:rPr lang="fr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Création de scénarios (Carl + Maxime 15 avril → 5 mai) </a:t>
                      </a:r>
                      <a:endParaRPr sz="900">
                        <a:solidFill>
                          <a:srgbClr val="CC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Char char="●"/>
                      </a:pPr>
                      <a:r>
                        <a:rPr lang="fr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Création de maquettes (Alix 15 avril → 28 avril)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Char char="●"/>
                      </a:pPr>
                      <a:r>
                        <a:rPr lang="fr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Création des niveaux (tous → 28 avril)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Char char="●"/>
                      </a:pPr>
                      <a:r>
                        <a:rPr lang="fr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Analyse de l’existant plus aide aux autres tâches (Julen 15 avril → 28 avril)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Char char="●"/>
                      </a:pPr>
                      <a:r>
                        <a:rPr lang="fr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Analyse technique (Julen 21 avril → 28 avril) </a:t>
                      </a:r>
                      <a:endParaRPr sz="900">
                        <a:solidFill>
                          <a:srgbClr val="CC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</a:tr>
              <a:tr h="422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17 (avril, 22→28)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538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18(avril,29→mai,5) 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Réunion mise en commun des tâches 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1er mai férié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Fin scénarios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38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19 (mai, 6→12) 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Début diagrammes 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(tous → 19 mai)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Contrôle</a:t>
                      </a:r>
                      <a:endParaRPr sz="9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404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20 (mai, 13→19) 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Début CDCF </a:t>
                      </a:r>
                      <a:endParaRPr sz="900">
                        <a:solidFill>
                          <a:srgbClr val="CC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Début </a:t>
                      </a:r>
                      <a:r>
                        <a:rPr lang="fr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planification</a:t>
                      </a:r>
                      <a:r>
                        <a:rPr lang="fr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S3/S4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Contrôle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Fin maquettes, diagrammes, planification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404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21 (mai, 20→26)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Début </a:t>
                      </a:r>
                      <a:r>
                        <a:rPr lang="fr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finalisation</a:t>
                      </a:r>
                      <a:r>
                        <a:rPr lang="fr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de la conception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Date de rendu du CDCF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148" name="Google Shape;148;p19"/>
          <p:cNvSpPr/>
          <p:nvPr/>
        </p:nvSpPr>
        <p:spPr>
          <a:xfrm>
            <a:off x="344375" y="4484100"/>
            <a:ext cx="446100" cy="130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9"/>
          <p:cNvSpPr/>
          <p:nvPr/>
        </p:nvSpPr>
        <p:spPr>
          <a:xfrm>
            <a:off x="2181900" y="4484100"/>
            <a:ext cx="548700" cy="130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/>
          <p:nvPr/>
        </p:nvSpPr>
        <p:spPr>
          <a:xfrm>
            <a:off x="344375" y="4898550"/>
            <a:ext cx="446100" cy="1302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344375" y="4691325"/>
            <a:ext cx="446100" cy="130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9"/>
          <p:cNvSpPr/>
          <p:nvPr/>
        </p:nvSpPr>
        <p:spPr>
          <a:xfrm>
            <a:off x="2181900" y="4704675"/>
            <a:ext cx="548700" cy="1302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9"/>
          <p:cNvSpPr txBox="1"/>
          <p:nvPr/>
        </p:nvSpPr>
        <p:spPr>
          <a:xfrm>
            <a:off x="842150" y="4806900"/>
            <a:ext cx="13896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Impossibilité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2730600" y="4392450"/>
            <a:ext cx="13896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Réunion obligatoire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842150" y="4592250"/>
            <a:ext cx="13896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Difficulté(s)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2730600" y="4584550"/>
            <a:ext cx="1107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Vacances/Férié/Dimanche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842150" y="4393723"/>
            <a:ext cx="13896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Journée libre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19"/>
          <p:cNvSpPr txBox="1"/>
          <p:nvPr>
            <p:ph type="title"/>
          </p:nvPr>
        </p:nvSpPr>
        <p:spPr>
          <a:xfrm>
            <a:off x="311700" y="1359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Planning prévisionnel</a:t>
            </a:r>
            <a:endParaRPr b="1"/>
          </a:p>
        </p:txBody>
      </p:sp>
      <p:sp>
        <p:nvSpPr>
          <p:cNvPr id="159" name="Google Shape;159;p19"/>
          <p:cNvSpPr txBox="1"/>
          <p:nvPr/>
        </p:nvSpPr>
        <p:spPr>
          <a:xfrm>
            <a:off x="4062550" y="4664650"/>
            <a:ext cx="4461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/!\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19"/>
          <p:cNvSpPr txBox="1"/>
          <p:nvPr/>
        </p:nvSpPr>
        <p:spPr>
          <a:xfrm>
            <a:off x="4336450" y="4392450"/>
            <a:ext cx="11070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Tâche difficile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19"/>
          <p:cNvSpPr/>
          <p:nvPr/>
        </p:nvSpPr>
        <p:spPr>
          <a:xfrm>
            <a:off x="4265950" y="1505625"/>
            <a:ext cx="138348" cy="130194"/>
          </a:xfrm>
          <a:prstGeom prst="lightningBol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9"/>
          <p:cNvSpPr/>
          <p:nvPr/>
        </p:nvSpPr>
        <p:spPr>
          <a:xfrm>
            <a:off x="1906000" y="3047475"/>
            <a:ext cx="138348" cy="130194"/>
          </a:xfrm>
          <a:prstGeom prst="lightningBol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9"/>
          <p:cNvSpPr/>
          <p:nvPr/>
        </p:nvSpPr>
        <p:spPr>
          <a:xfrm>
            <a:off x="1361975" y="3745150"/>
            <a:ext cx="138348" cy="130194"/>
          </a:xfrm>
          <a:prstGeom prst="lightningBol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9"/>
          <p:cNvSpPr/>
          <p:nvPr/>
        </p:nvSpPr>
        <p:spPr>
          <a:xfrm>
            <a:off x="1669000" y="3441775"/>
            <a:ext cx="138348" cy="130194"/>
          </a:xfrm>
          <a:prstGeom prst="lightningBol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9"/>
          <p:cNvSpPr/>
          <p:nvPr/>
        </p:nvSpPr>
        <p:spPr>
          <a:xfrm>
            <a:off x="4104576" y="4484102"/>
            <a:ext cx="231876" cy="178848"/>
          </a:xfrm>
          <a:prstGeom prst="lightningBol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9"/>
          <p:cNvSpPr txBox="1"/>
          <p:nvPr/>
        </p:nvSpPr>
        <p:spPr>
          <a:xfrm>
            <a:off x="4336450" y="4705950"/>
            <a:ext cx="11070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En retard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19"/>
          <p:cNvSpPr/>
          <p:nvPr/>
        </p:nvSpPr>
        <p:spPr>
          <a:xfrm>
            <a:off x="5509725" y="4484100"/>
            <a:ext cx="177000" cy="178800"/>
          </a:xfrm>
          <a:prstGeom prst="can">
            <a:avLst>
              <a:gd fmla="val 25000" name="adj"/>
            </a:avLst>
          </a:prstGeom>
          <a:solidFill>
            <a:srgbClr val="274E1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9"/>
          <p:cNvSpPr txBox="1"/>
          <p:nvPr/>
        </p:nvSpPr>
        <p:spPr>
          <a:xfrm>
            <a:off x="5759025" y="4392450"/>
            <a:ext cx="11070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Tâche finie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19"/>
          <p:cNvSpPr/>
          <p:nvPr/>
        </p:nvSpPr>
        <p:spPr>
          <a:xfrm>
            <a:off x="3924200" y="1635825"/>
            <a:ext cx="138348" cy="130194"/>
          </a:xfrm>
          <a:prstGeom prst="lightningBol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311700" y="1100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WBS</a:t>
            </a:r>
            <a:endParaRPr b="1"/>
          </a:p>
        </p:txBody>
      </p:sp>
      <p:sp>
        <p:nvSpPr>
          <p:cNvPr id="175" name="Google Shape;175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3849900" y="766525"/>
            <a:ext cx="1444200" cy="506400"/>
          </a:xfrm>
          <a:prstGeom prst="roundRect">
            <a:avLst>
              <a:gd fmla="val 14622" name="adj"/>
            </a:avLst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Application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0"/>
          <p:cNvSpPr/>
          <p:nvPr/>
        </p:nvSpPr>
        <p:spPr>
          <a:xfrm>
            <a:off x="6928350" y="1734725"/>
            <a:ext cx="1732500" cy="506400"/>
          </a:xfrm>
          <a:prstGeom prst="roundRect">
            <a:avLst>
              <a:gd fmla="val 14622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3. Réalisation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0"/>
          <p:cNvSpPr/>
          <p:nvPr/>
        </p:nvSpPr>
        <p:spPr>
          <a:xfrm>
            <a:off x="3850200" y="1734625"/>
            <a:ext cx="1444200" cy="506400"/>
          </a:xfrm>
          <a:prstGeom prst="roundRect">
            <a:avLst>
              <a:gd fmla="val 14622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2. Conception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0"/>
          <p:cNvSpPr/>
          <p:nvPr/>
        </p:nvSpPr>
        <p:spPr>
          <a:xfrm>
            <a:off x="311700" y="1734725"/>
            <a:ext cx="1444200" cy="506400"/>
          </a:xfrm>
          <a:prstGeom prst="roundRect">
            <a:avLst>
              <a:gd fmla="val 14622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1. Analyse préliminaire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0" name="Google Shape;180;p20"/>
          <p:cNvCxnSpPr>
            <a:stCxn id="176" idx="2"/>
            <a:endCxn id="179" idx="0"/>
          </p:cNvCxnSpPr>
          <p:nvPr/>
        </p:nvCxnSpPr>
        <p:spPr>
          <a:xfrm rot="5400000">
            <a:off x="2572050" y="-265325"/>
            <a:ext cx="461700" cy="35382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0"/>
          <p:cNvCxnSpPr>
            <a:stCxn id="176" idx="2"/>
            <a:endCxn id="177" idx="0"/>
          </p:cNvCxnSpPr>
          <p:nvPr/>
        </p:nvCxnSpPr>
        <p:spPr>
          <a:xfrm flipH="1" rot="-5400000">
            <a:off x="5952450" y="-107525"/>
            <a:ext cx="461700" cy="32226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0"/>
          <p:cNvCxnSpPr>
            <a:stCxn id="176" idx="2"/>
            <a:endCxn id="178" idx="0"/>
          </p:cNvCxnSpPr>
          <p:nvPr/>
        </p:nvCxnSpPr>
        <p:spPr>
          <a:xfrm flipH="1" rot="-5400000">
            <a:off x="4341450" y="1503475"/>
            <a:ext cx="461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20"/>
          <p:cNvSpPr/>
          <p:nvPr/>
        </p:nvSpPr>
        <p:spPr>
          <a:xfrm>
            <a:off x="634150" y="3594225"/>
            <a:ext cx="1444200" cy="506400"/>
          </a:xfrm>
          <a:prstGeom prst="roundRect">
            <a:avLst>
              <a:gd fmla="val 14622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1.2. Level design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0"/>
          <p:cNvSpPr/>
          <p:nvPr/>
        </p:nvSpPr>
        <p:spPr>
          <a:xfrm>
            <a:off x="634150" y="2664475"/>
            <a:ext cx="1732500" cy="506400"/>
          </a:xfrm>
          <a:prstGeom prst="roundRect">
            <a:avLst>
              <a:gd fmla="val 14622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1.1. Conceptualisation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5" name="Google Shape;185;p20"/>
          <p:cNvCxnSpPr>
            <a:stCxn id="179" idx="2"/>
            <a:endCxn id="184" idx="1"/>
          </p:cNvCxnSpPr>
          <p:nvPr/>
        </p:nvCxnSpPr>
        <p:spPr>
          <a:xfrm rot="5400000">
            <a:off x="495750" y="2379575"/>
            <a:ext cx="676500" cy="399600"/>
          </a:xfrm>
          <a:prstGeom prst="bentConnector4">
            <a:avLst>
              <a:gd fmla="val 34915" name="adj1"/>
              <a:gd fmla="val 159603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20"/>
          <p:cNvCxnSpPr>
            <a:stCxn id="179" idx="2"/>
            <a:endCxn id="183" idx="1"/>
          </p:cNvCxnSpPr>
          <p:nvPr/>
        </p:nvCxnSpPr>
        <p:spPr>
          <a:xfrm rot="5400000">
            <a:off x="30900" y="2844425"/>
            <a:ext cx="1606200" cy="399600"/>
          </a:xfrm>
          <a:prstGeom prst="bentConnector4">
            <a:avLst>
              <a:gd fmla="val 14234" name="adj1"/>
              <a:gd fmla="val 159603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p20"/>
          <p:cNvSpPr/>
          <p:nvPr/>
        </p:nvSpPr>
        <p:spPr>
          <a:xfrm>
            <a:off x="4283725" y="2702925"/>
            <a:ext cx="1732500" cy="506400"/>
          </a:xfrm>
          <a:prstGeom prst="roundRect">
            <a:avLst>
              <a:gd fmla="val 14622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2.1. Maquettage </a:t>
            </a:r>
            <a:br>
              <a:rPr lang="fr" sz="1200">
                <a:latin typeface="Roboto"/>
                <a:ea typeface="Roboto"/>
                <a:cs typeface="Roboto"/>
                <a:sym typeface="Roboto"/>
              </a:rPr>
            </a:br>
            <a:r>
              <a:rPr lang="fr" sz="1200">
                <a:latin typeface="Roboto"/>
                <a:ea typeface="Roboto"/>
                <a:cs typeface="Roboto"/>
                <a:sym typeface="Roboto"/>
              </a:rPr>
              <a:t>(level design)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8" name="Google Shape;188;p20"/>
          <p:cNvCxnSpPr>
            <a:stCxn id="178" idx="2"/>
            <a:endCxn id="187" idx="1"/>
          </p:cNvCxnSpPr>
          <p:nvPr/>
        </p:nvCxnSpPr>
        <p:spPr>
          <a:xfrm rot="5400000">
            <a:off x="4070400" y="2454325"/>
            <a:ext cx="715200" cy="288600"/>
          </a:xfrm>
          <a:prstGeom prst="bentConnector4">
            <a:avLst>
              <a:gd fmla="val 32292" name="adj1"/>
              <a:gd fmla="val 18250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" name="Google Shape;189;p20"/>
          <p:cNvSpPr/>
          <p:nvPr/>
        </p:nvSpPr>
        <p:spPr>
          <a:xfrm>
            <a:off x="4283725" y="3594225"/>
            <a:ext cx="1732500" cy="506400"/>
          </a:xfrm>
          <a:prstGeom prst="roundRect">
            <a:avLst>
              <a:gd fmla="val 14622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2.2.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0" name="Google Shape;190;p20"/>
          <p:cNvCxnSpPr>
            <a:stCxn id="178" idx="2"/>
            <a:endCxn id="189" idx="1"/>
          </p:cNvCxnSpPr>
          <p:nvPr/>
        </p:nvCxnSpPr>
        <p:spPr>
          <a:xfrm rot="5400000">
            <a:off x="3624750" y="2899975"/>
            <a:ext cx="1606500" cy="288600"/>
          </a:xfrm>
          <a:prstGeom prst="bentConnector4">
            <a:avLst>
              <a:gd fmla="val 15400" name="adj1"/>
              <a:gd fmla="val 18250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p20"/>
          <p:cNvSpPr/>
          <p:nvPr/>
        </p:nvSpPr>
        <p:spPr>
          <a:xfrm>
            <a:off x="7276500" y="3594225"/>
            <a:ext cx="1732500" cy="506400"/>
          </a:xfrm>
          <a:prstGeom prst="roundRect">
            <a:avLst>
              <a:gd fmla="val 14622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3.2. Programmation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20"/>
          <p:cNvSpPr/>
          <p:nvPr/>
        </p:nvSpPr>
        <p:spPr>
          <a:xfrm>
            <a:off x="7276500" y="2702925"/>
            <a:ext cx="1732500" cy="506400"/>
          </a:xfrm>
          <a:prstGeom prst="roundRect">
            <a:avLst>
              <a:gd fmla="val 14622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3.1. Graphic design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3" name="Google Shape;193;p20"/>
          <p:cNvCxnSpPr>
            <a:stCxn id="177" idx="2"/>
            <a:endCxn id="192" idx="1"/>
          </p:cNvCxnSpPr>
          <p:nvPr/>
        </p:nvCxnSpPr>
        <p:spPr>
          <a:xfrm rot="5400000">
            <a:off x="7178100" y="2339525"/>
            <a:ext cx="714900" cy="518100"/>
          </a:xfrm>
          <a:prstGeom prst="bentConnector4">
            <a:avLst>
              <a:gd fmla="val 32298" name="adj1"/>
              <a:gd fmla="val 145961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20"/>
          <p:cNvCxnSpPr>
            <a:stCxn id="177" idx="2"/>
            <a:endCxn id="191" idx="1"/>
          </p:cNvCxnSpPr>
          <p:nvPr/>
        </p:nvCxnSpPr>
        <p:spPr>
          <a:xfrm rot="5400000">
            <a:off x="6732450" y="2785175"/>
            <a:ext cx="1606200" cy="518100"/>
          </a:xfrm>
          <a:prstGeom prst="bentConnector4">
            <a:avLst>
              <a:gd fmla="val 14579" name="adj1"/>
              <a:gd fmla="val 145961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/>
          <p:nvPr>
            <p:ph type="title"/>
          </p:nvPr>
        </p:nvSpPr>
        <p:spPr>
          <a:xfrm>
            <a:off x="311700" y="1100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WBS</a:t>
            </a:r>
            <a:endParaRPr b="1"/>
          </a:p>
        </p:txBody>
      </p:sp>
      <p:sp>
        <p:nvSpPr>
          <p:cNvPr id="200" name="Google Shape;200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01" name="Google Shape;201;p21"/>
          <p:cNvSpPr/>
          <p:nvPr/>
        </p:nvSpPr>
        <p:spPr>
          <a:xfrm>
            <a:off x="3849900" y="766525"/>
            <a:ext cx="1444200" cy="506400"/>
          </a:xfrm>
          <a:prstGeom prst="roundRect">
            <a:avLst>
              <a:gd fmla="val 14622" name="adj"/>
            </a:avLst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Application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21"/>
          <p:cNvSpPr/>
          <p:nvPr/>
        </p:nvSpPr>
        <p:spPr>
          <a:xfrm>
            <a:off x="6928350" y="1734725"/>
            <a:ext cx="1732500" cy="506400"/>
          </a:xfrm>
          <a:prstGeom prst="roundRect">
            <a:avLst>
              <a:gd fmla="val 14622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3. Réalisation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21"/>
          <p:cNvSpPr/>
          <p:nvPr/>
        </p:nvSpPr>
        <p:spPr>
          <a:xfrm>
            <a:off x="3850200" y="1734625"/>
            <a:ext cx="1444200" cy="506400"/>
          </a:xfrm>
          <a:prstGeom prst="roundRect">
            <a:avLst>
              <a:gd fmla="val 14622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2. Conception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21"/>
          <p:cNvSpPr/>
          <p:nvPr/>
        </p:nvSpPr>
        <p:spPr>
          <a:xfrm>
            <a:off x="311700" y="1734725"/>
            <a:ext cx="1444200" cy="506400"/>
          </a:xfrm>
          <a:prstGeom prst="roundRect">
            <a:avLst>
              <a:gd fmla="val 14622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1. Analyse préliminaire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5" name="Google Shape;205;p21"/>
          <p:cNvCxnSpPr>
            <a:stCxn id="201" idx="2"/>
            <a:endCxn id="204" idx="0"/>
          </p:cNvCxnSpPr>
          <p:nvPr/>
        </p:nvCxnSpPr>
        <p:spPr>
          <a:xfrm rot="5400000">
            <a:off x="2572050" y="-265325"/>
            <a:ext cx="461700" cy="35382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1"/>
          <p:cNvCxnSpPr>
            <a:stCxn id="201" idx="2"/>
            <a:endCxn id="202" idx="0"/>
          </p:cNvCxnSpPr>
          <p:nvPr/>
        </p:nvCxnSpPr>
        <p:spPr>
          <a:xfrm flipH="1" rot="-5400000">
            <a:off x="5952450" y="-107525"/>
            <a:ext cx="461700" cy="32226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1"/>
          <p:cNvCxnSpPr>
            <a:stCxn id="201" idx="2"/>
            <a:endCxn id="203" idx="0"/>
          </p:cNvCxnSpPr>
          <p:nvPr/>
        </p:nvCxnSpPr>
        <p:spPr>
          <a:xfrm flipH="1" rot="-5400000">
            <a:off x="4341450" y="1503475"/>
            <a:ext cx="461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" name="Google Shape;208;p21"/>
          <p:cNvSpPr/>
          <p:nvPr/>
        </p:nvSpPr>
        <p:spPr>
          <a:xfrm>
            <a:off x="634150" y="3594225"/>
            <a:ext cx="1444200" cy="506400"/>
          </a:xfrm>
          <a:prstGeom prst="roundRect">
            <a:avLst>
              <a:gd fmla="val 14622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1.2. Level design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21"/>
          <p:cNvSpPr/>
          <p:nvPr/>
        </p:nvSpPr>
        <p:spPr>
          <a:xfrm>
            <a:off x="634150" y="2664475"/>
            <a:ext cx="1732500" cy="506400"/>
          </a:xfrm>
          <a:prstGeom prst="roundRect">
            <a:avLst>
              <a:gd fmla="val 14622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1.1. Conceptualisation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0" name="Google Shape;210;p21"/>
          <p:cNvCxnSpPr>
            <a:stCxn id="204" idx="2"/>
            <a:endCxn id="209" idx="1"/>
          </p:cNvCxnSpPr>
          <p:nvPr/>
        </p:nvCxnSpPr>
        <p:spPr>
          <a:xfrm rot="5400000">
            <a:off x="495750" y="2379575"/>
            <a:ext cx="676500" cy="399600"/>
          </a:xfrm>
          <a:prstGeom prst="bentConnector4">
            <a:avLst>
              <a:gd fmla="val 34915" name="adj1"/>
              <a:gd fmla="val 159603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21"/>
          <p:cNvCxnSpPr>
            <a:stCxn id="204" idx="2"/>
            <a:endCxn id="208" idx="1"/>
          </p:cNvCxnSpPr>
          <p:nvPr/>
        </p:nvCxnSpPr>
        <p:spPr>
          <a:xfrm rot="5400000">
            <a:off x="30900" y="2844425"/>
            <a:ext cx="1606200" cy="399600"/>
          </a:xfrm>
          <a:prstGeom prst="bentConnector4">
            <a:avLst>
              <a:gd fmla="val 14234" name="adj1"/>
              <a:gd fmla="val 159603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" name="Google Shape;212;p21"/>
          <p:cNvSpPr/>
          <p:nvPr/>
        </p:nvSpPr>
        <p:spPr>
          <a:xfrm>
            <a:off x="4283725" y="2702925"/>
            <a:ext cx="1732500" cy="506400"/>
          </a:xfrm>
          <a:prstGeom prst="roundRect">
            <a:avLst>
              <a:gd fmla="val 14622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2.1. Maquettage </a:t>
            </a:r>
            <a:br>
              <a:rPr lang="fr" sz="1200">
                <a:latin typeface="Roboto"/>
                <a:ea typeface="Roboto"/>
                <a:cs typeface="Roboto"/>
                <a:sym typeface="Roboto"/>
              </a:rPr>
            </a:br>
            <a:r>
              <a:rPr lang="fr" sz="1200">
                <a:latin typeface="Roboto"/>
                <a:ea typeface="Roboto"/>
                <a:cs typeface="Roboto"/>
                <a:sym typeface="Roboto"/>
              </a:rPr>
              <a:t>(level design)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3" name="Google Shape;213;p21"/>
          <p:cNvCxnSpPr>
            <a:stCxn id="203" idx="2"/>
            <a:endCxn id="212" idx="1"/>
          </p:cNvCxnSpPr>
          <p:nvPr/>
        </p:nvCxnSpPr>
        <p:spPr>
          <a:xfrm rot="5400000">
            <a:off x="4070400" y="2454325"/>
            <a:ext cx="715200" cy="288600"/>
          </a:xfrm>
          <a:prstGeom prst="bentConnector4">
            <a:avLst>
              <a:gd fmla="val 32292" name="adj1"/>
              <a:gd fmla="val 18250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" name="Google Shape;214;p21"/>
          <p:cNvSpPr/>
          <p:nvPr/>
        </p:nvSpPr>
        <p:spPr>
          <a:xfrm>
            <a:off x="4283725" y="3594225"/>
            <a:ext cx="1732500" cy="506400"/>
          </a:xfrm>
          <a:prstGeom prst="roundRect">
            <a:avLst>
              <a:gd fmla="val 14622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2.2.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5" name="Google Shape;215;p21"/>
          <p:cNvCxnSpPr>
            <a:stCxn id="203" idx="2"/>
            <a:endCxn id="214" idx="1"/>
          </p:cNvCxnSpPr>
          <p:nvPr/>
        </p:nvCxnSpPr>
        <p:spPr>
          <a:xfrm rot="5400000">
            <a:off x="3624750" y="2899975"/>
            <a:ext cx="1606500" cy="288600"/>
          </a:xfrm>
          <a:prstGeom prst="bentConnector4">
            <a:avLst>
              <a:gd fmla="val 15400" name="adj1"/>
              <a:gd fmla="val 18250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" name="Google Shape;216;p21"/>
          <p:cNvSpPr/>
          <p:nvPr/>
        </p:nvSpPr>
        <p:spPr>
          <a:xfrm>
            <a:off x="7276500" y="3594225"/>
            <a:ext cx="1732500" cy="506400"/>
          </a:xfrm>
          <a:prstGeom prst="roundRect">
            <a:avLst>
              <a:gd fmla="val 14622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3.2. Programmation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21"/>
          <p:cNvSpPr/>
          <p:nvPr/>
        </p:nvSpPr>
        <p:spPr>
          <a:xfrm>
            <a:off x="7276500" y="2702925"/>
            <a:ext cx="1732500" cy="506400"/>
          </a:xfrm>
          <a:prstGeom prst="roundRect">
            <a:avLst>
              <a:gd fmla="val 14622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3.1. Graphic design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8" name="Google Shape;218;p21"/>
          <p:cNvCxnSpPr>
            <a:stCxn id="202" idx="2"/>
            <a:endCxn id="217" idx="1"/>
          </p:cNvCxnSpPr>
          <p:nvPr/>
        </p:nvCxnSpPr>
        <p:spPr>
          <a:xfrm rot="5400000">
            <a:off x="7178100" y="2339525"/>
            <a:ext cx="714900" cy="518100"/>
          </a:xfrm>
          <a:prstGeom prst="bentConnector4">
            <a:avLst>
              <a:gd fmla="val 32298" name="adj1"/>
              <a:gd fmla="val 145961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1"/>
          <p:cNvCxnSpPr>
            <a:stCxn id="202" idx="2"/>
            <a:endCxn id="216" idx="1"/>
          </p:cNvCxnSpPr>
          <p:nvPr/>
        </p:nvCxnSpPr>
        <p:spPr>
          <a:xfrm rot="5400000">
            <a:off x="6732450" y="2785175"/>
            <a:ext cx="1606200" cy="518100"/>
          </a:xfrm>
          <a:prstGeom prst="bentConnector4">
            <a:avLst>
              <a:gd fmla="val 14579" name="adj1"/>
              <a:gd fmla="val 145961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