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D90CB-CA2E-43D0-BB8A-EA827C0AB244}" type="datetimeFigureOut">
              <a:rPr lang="fr-FR" smtClean="0"/>
              <a:t>30/04/2019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4ECF-AA3C-4780-AD1A-9F39E3CA4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69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1B3-0EE0-41BD-909F-0D7DF79D0CCE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938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875-578A-4CFB-B85C-7F496EEF72A6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2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6ACB-474F-405F-A722-3A5FDE0394DC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1642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0A94-933F-4AB9-80EA-6059F34987DE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9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A13A-112B-4CEE-81A0-E499BC2C8566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3549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6A4-12AB-48E0-8075-EE2746BF5F46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4297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31C-A1C8-42AC-A19E-1EB5CD2A3F8B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658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1F34-640B-4D42-AEDB-748D188EAB83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5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54A5-BC3F-4100-AFE3-43EF881734A1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5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8556-F6ED-41A6-B4F3-D07046755DF1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3241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882F-1255-4F2D-BDB4-172CA1D1EEA5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6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7FF4-9F11-4A1C-995F-B618A0D834A8}" type="datetime1">
              <a:rPr lang="fr-FR" smtClean="0"/>
              <a:t>30/04/2019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30F3-0F9D-4FE0-BB40-1A84AE7D21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61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DD6D-8552-4156-AF0D-A3DD19DC3681}"/>
              </a:ext>
            </a:extLst>
          </p:cNvPr>
          <p:cNvSpPr/>
          <p:nvPr/>
        </p:nvSpPr>
        <p:spPr>
          <a:xfrm>
            <a:off x="4512190" y="1270271"/>
            <a:ext cx="5848051" cy="2378452"/>
          </a:xfrm>
          <a:prstGeom prst="rect">
            <a:avLst/>
          </a:prstGeom>
          <a:ln w="38100">
            <a:solidFill>
              <a:srgbClr val="CCA67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232818-D295-45D1-940D-8C01C20377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" y="3068948"/>
            <a:ext cx="1859067" cy="26992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ECD856-3698-4063-B0B5-80983B0F3D6A}"/>
              </a:ext>
            </a:extLst>
          </p:cNvPr>
          <p:cNvSpPr txBox="1"/>
          <p:nvPr/>
        </p:nvSpPr>
        <p:spPr>
          <a:xfrm>
            <a:off x="107154" y="5934670"/>
            <a:ext cx="223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rebuchet MS" panose="020B0603020202020204" pitchFamily="34" charset="0"/>
                <a:cs typeface="Arial" panose="020B0604020202020204" pitchFamily="34" charset="0"/>
              </a:rPr>
              <a:t>Semestre 2</a:t>
            </a:r>
            <a:endParaRPr lang="fr-FR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Trebuchet MS" panose="020B0603020202020204" pitchFamily="34" charset="0"/>
              </a:rPr>
              <a:t>Tuteur : M.Lopistéguy </a:t>
            </a:r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0A2CC745-5B48-4D03-8A59-32BE55CFA0B7}"/>
              </a:ext>
            </a:extLst>
          </p:cNvPr>
          <p:cNvSpPr/>
          <p:nvPr/>
        </p:nvSpPr>
        <p:spPr>
          <a:xfrm rot="5400000">
            <a:off x="3968009" y="801251"/>
            <a:ext cx="1504214" cy="1663395"/>
          </a:xfrm>
          <a:prstGeom prst="corner">
            <a:avLst>
              <a:gd name="adj1" fmla="val 0"/>
              <a:gd name="adj2" fmla="val 0"/>
            </a:avLst>
          </a:prstGeom>
          <a:solidFill>
            <a:srgbClr val="CCA677"/>
          </a:solidFill>
          <a:ln w="38100"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en L 11">
            <a:extLst>
              <a:ext uri="{FF2B5EF4-FFF2-40B4-BE49-F238E27FC236}">
                <a16:creationId xmlns:a16="http://schemas.microsoft.com/office/drawing/2014/main" id="{33307733-F81C-44DA-8429-407D01569FC0}"/>
              </a:ext>
            </a:extLst>
          </p:cNvPr>
          <p:cNvSpPr/>
          <p:nvPr/>
        </p:nvSpPr>
        <p:spPr>
          <a:xfrm rot="16200000">
            <a:off x="6597240" y="4264752"/>
            <a:ext cx="722618" cy="1725098"/>
          </a:xfrm>
          <a:prstGeom prst="corner">
            <a:avLst>
              <a:gd name="adj1" fmla="val 0"/>
              <a:gd name="adj2" fmla="val 0"/>
            </a:avLst>
          </a:prstGeom>
          <a:solidFill>
            <a:srgbClr val="CCA677"/>
          </a:solidFill>
          <a:ln w="38100"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E63DE4-E572-489E-AA2B-33BE01D72247}"/>
              </a:ext>
            </a:extLst>
          </p:cNvPr>
          <p:cNvSpPr txBox="1"/>
          <p:nvPr/>
        </p:nvSpPr>
        <p:spPr>
          <a:xfrm>
            <a:off x="4654798" y="1369393"/>
            <a:ext cx="5430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Projet « What2Day »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807046" y="4038153"/>
            <a:ext cx="383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/>
              <a:t>BRINI </a:t>
            </a:r>
            <a:r>
              <a:rPr lang="fr-FR" sz="2400" dirty="0"/>
              <a:t>M</a:t>
            </a:r>
            <a:r>
              <a:rPr lang="fr-FR" sz="2400" dirty="0" smtClean="0"/>
              <a:t>ehdi TD1-TP2</a:t>
            </a:r>
          </a:p>
          <a:p>
            <a:pPr algn="r"/>
            <a:r>
              <a:rPr lang="fr-FR" sz="2400" dirty="0" smtClean="0"/>
              <a:t>ECHE Louis TD1-TP1</a:t>
            </a:r>
          </a:p>
          <a:p>
            <a:pPr algn="r"/>
            <a:r>
              <a:rPr lang="fr-FR" sz="2400" dirty="0" smtClean="0"/>
              <a:t>HAMARD Romain TD1-TP1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4867834" y="3174521"/>
            <a:ext cx="40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 </a:t>
            </a:r>
            <a:r>
              <a:rPr lang="fr-FR" sz="2400" b="1" dirty="0" smtClean="0"/>
              <a:t>15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915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E240-3477-4B58-935C-9D7D259B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just"/>
            <a:r>
              <a:rPr lang="fr-FR" b="1" dirty="0">
                <a:latin typeface="Trebuchet MS" panose="020B0603020202020204" pitchFamily="34" charset="0"/>
              </a:rPr>
              <a:t>	Objectifs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5DB44-53F1-497B-BBFC-C2C751AFCD59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5323F-23E6-41C6-A414-6966ACF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48F5C-F78A-4147-9174-FAB9F6132CBC}"/>
              </a:ext>
            </a:extLst>
          </p:cNvPr>
          <p:cNvSpPr/>
          <p:nvPr/>
        </p:nvSpPr>
        <p:spPr>
          <a:xfrm>
            <a:off x="0" y="1443841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Notre application a pour objectif de centraliser l’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emploi du temps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de l’IUT (ADE) ainsi qu’une 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liste de devoirs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(“Overview”) qui pourra être transmise entre les </a:t>
            </a:r>
            <a:r>
              <a:rPr lang="fr-FR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étudiants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  <a:endParaRPr lang="fr-FR" sz="2400" dirty="0">
              <a:latin typeface="Trebuchet MS" panose="020B0603020202020204" pitchFamily="34" charset="0"/>
            </a:endParaRPr>
          </a:p>
          <a:p>
            <a:pPr algn="just"/>
            <a:r>
              <a:rPr lang="fr-FR" sz="2400" dirty="0">
                <a:latin typeface="Trebuchet MS" panose="020B0603020202020204" pitchFamily="34" charset="0"/>
              </a:rPr>
              <a:t/>
            </a:r>
            <a:br>
              <a:rPr lang="fr-FR" sz="2400" dirty="0">
                <a:latin typeface="Trebuchet MS" panose="020B0603020202020204" pitchFamily="34" charset="0"/>
              </a:rPr>
            </a:b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Les </a:t>
            </a:r>
            <a:r>
              <a:rPr lang="fr-FR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étudiants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auront la possibilité </a:t>
            </a:r>
            <a:r>
              <a:rPr lang="fr-FR" sz="2400" i="1" dirty="0">
                <a:solidFill>
                  <a:srgbClr val="000000"/>
                </a:solidFill>
                <a:latin typeface="Trebuchet MS" panose="020B0603020202020204" pitchFamily="34" charset="0"/>
              </a:rPr>
              <a:t>d’ajouter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, de </a:t>
            </a:r>
            <a:r>
              <a:rPr lang="fr-FR" sz="2400" i="1" dirty="0">
                <a:solidFill>
                  <a:srgbClr val="000000"/>
                </a:solidFill>
                <a:latin typeface="Trebuchet MS" panose="020B0603020202020204" pitchFamily="34" charset="0"/>
              </a:rPr>
              <a:t>modifier 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et de </a:t>
            </a:r>
            <a:r>
              <a:rPr lang="fr-FR" sz="2400" i="1" dirty="0">
                <a:solidFill>
                  <a:srgbClr val="000000"/>
                </a:solidFill>
                <a:latin typeface="Trebuchet MS" panose="020B0603020202020204" pitchFamily="34" charset="0"/>
              </a:rPr>
              <a:t>supprimer 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 un 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devoir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ainsi que d’y </a:t>
            </a:r>
            <a:r>
              <a:rPr lang="fr-FR" sz="2400" i="1" dirty="0">
                <a:solidFill>
                  <a:srgbClr val="000000"/>
                </a:solidFill>
                <a:latin typeface="Trebuchet MS" panose="020B0603020202020204" pitchFamily="34" charset="0"/>
              </a:rPr>
              <a:t>joindre,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éventuellement 0, une, ou plusieurs 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photos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fr-FR" sz="2400" dirty="0">
              <a:latin typeface="Trebuchet MS" panose="020B0603020202020204" pitchFamily="34" charset="0"/>
            </a:endParaRPr>
          </a:p>
          <a:p>
            <a:pPr algn="just"/>
            <a:r>
              <a:rPr lang="fr-FR" sz="2400" dirty="0">
                <a:latin typeface="Trebuchet MS" panose="020B0603020202020204" pitchFamily="34" charset="0"/>
              </a:rPr>
              <a:t/>
            </a:r>
            <a:br>
              <a:rPr lang="fr-FR" sz="2400" dirty="0">
                <a:latin typeface="Trebuchet MS" panose="020B0603020202020204" pitchFamily="34" charset="0"/>
              </a:rPr>
            </a:b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La messagerie instantanée Messenger interviendra dans notre application en permettant aux </a:t>
            </a:r>
            <a:r>
              <a:rPr lang="fr-FR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utilisateurs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de </a:t>
            </a:r>
            <a:r>
              <a:rPr lang="fr-FR" sz="2400" i="1" dirty="0">
                <a:solidFill>
                  <a:srgbClr val="000000"/>
                </a:solidFill>
                <a:latin typeface="Trebuchet MS" panose="020B0603020202020204" pitchFamily="34" charset="0"/>
              </a:rPr>
              <a:t>partager 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un 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lien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vers leur 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Overview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. Ce </a:t>
            </a:r>
            <a:r>
              <a:rPr lang="fr-FR" sz="2400" u="sng" dirty="0">
                <a:solidFill>
                  <a:srgbClr val="000000"/>
                </a:solidFill>
                <a:latin typeface="Trebuchet MS" panose="020B0603020202020204" pitchFamily="34" charset="0"/>
              </a:rPr>
              <a:t>lien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se fera grâce à un </a:t>
            </a:r>
            <a:r>
              <a:rPr lang="fr-FR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robot</a:t>
            </a:r>
            <a:r>
              <a:rPr lang="fr-FR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basé sur l’API Persona de Facebook Messenger.</a:t>
            </a:r>
            <a:endParaRPr lang="fr-FR" sz="2400" dirty="0">
              <a:latin typeface="Trebuchet MS" panose="020B0603020202020204" pitchFamily="34" charset="0"/>
            </a:endParaRPr>
          </a:p>
          <a:p>
            <a:pPr algn="just"/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67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26C90-0AFC-46E6-BA0F-AEC8856CCE99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6AAA81-195E-448E-8863-95AABB73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3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F554A-AEE6-4DC0-87BD-9BDDFE46CD68}"/>
              </a:ext>
            </a:extLst>
          </p:cNvPr>
          <p:cNvSpPr/>
          <p:nvPr/>
        </p:nvSpPr>
        <p:spPr>
          <a:xfrm>
            <a:off x="-1" y="1162974"/>
            <a:ext cx="1219199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Acteur Primaire : Étudiant</a:t>
            </a:r>
            <a:endParaRPr lang="fr-FR" sz="2800" dirty="0">
              <a:latin typeface="Trebuchet MS" panose="020B0603020202020204" pitchFamily="34" charset="0"/>
            </a:endParaRPr>
          </a:p>
          <a:p>
            <a:pPr algn="just"/>
            <a:r>
              <a:rPr lang="fr-FR" sz="2600" dirty="0">
                <a:latin typeface="Trebuchet MS" panose="020B0603020202020204" pitchFamily="34" charset="0"/>
              </a:rPr>
              <a:t/>
            </a:r>
            <a:br>
              <a:rPr lang="fr-FR" sz="2600" dirty="0">
                <a:latin typeface="Trebuchet MS" panose="020B0603020202020204" pitchFamily="34" charset="0"/>
              </a:rPr>
            </a:br>
            <a:r>
              <a:rPr lang="fr-FR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L’étudiant consulte son emploi de temps et peut ajouter, modifier ou supprimer des devoirs sur les cases associées aux différents cours ainsi qu’y joindre des images.</a:t>
            </a:r>
            <a:endParaRPr lang="fr-FR" sz="2600" dirty="0">
              <a:latin typeface="Trebuchet MS" panose="020B0603020202020204" pitchFamily="34" charset="0"/>
            </a:endParaRPr>
          </a:p>
          <a:p>
            <a:pPr algn="just"/>
            <a:r>
              <a:rPr lang="fr-FR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Il peut aussi partager ses devoirs à d’autres utilisateurs.</a:t>
            </a:r>
            <a:endParaRPr lang="fr-FR" sz="2600" dirty="0">
              <a:latin typeface="Trebuchet MS" panose="020B0603020202020204" pitchFamily="34" charset="0"/>
            </a:endParaRPr>
          </a:p>
          <a:p>
            <a:pPr algn="just"/>
            <a:r>
              <a:rPr lang="fr-FR" sz="2800" dirty="0">
                <a:latin typeface="Trebuchet MS" panose="020B0603020202020204" pitchFamily="34" charset="0"/>
              </a:rPr>
              <a:t/>
            </a:r>
            <a:br>
              <a:rPr lang="fr-FR" sz="2800" dirty="0">
                <a:latin typeface="Trebuchet MS" panose="020B0603020202020204" pitchFamily="34" charset="0"/>
              </a:rPr>
            </a:br>
            <a:r>
              <a:rPr lang="fr-FR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Acteurs Non-Humain Secondaires : “Chat Bot” et ADE</a:t>
            </a:r>
            <a:endParaRPr lang="fr-FR" sz="2800" dirty="0">
              <a:latin typeface="Trebuchet MS" panose="020B0603020202020204" pitchFamily="34" charset="0"/>
            </a:endParaRPr>
          </a:p>
          <a:p>
            <a:pPr algn="just"/>
            <a:r>
              <a:rPr lang="fr-FR" sz="2600" dirty="0">
                <a:latin typeface="Trebuchet MS" panose="020B0603020202020204" pitchFamily="34" charset="0"/>
              </a:rPr>
              <a:t/>
            </a:r>
            <a:br>
              <a:rPr lang="fr-FR" sz="2600" dirty="0">
                <a:latin typeface="Trebuchet MS" panose="020B0603020202020204" pitchFamily="34" charset="0"/>
              </a:rPr>
            </a:br>
            <a:r>
              <a:rPr lang="fr-FR" sz="2600" dirty="0">
                <a:latin typeface="Trebuchet MS" panose="020B0603020202020204" pitchFamily="34" charset="0"/>
              </a:rPr>
              <a:t>- </a:t>
            </a:r>
            <a:r>
              <a:rPr lang="fr-FR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Le chat bot, un robot géré avec l’API Persona de Facebook Messenger, fera le lien entre l’application et le service de messagerie instantanée Messenger. </a:t>
            </a:r>
          </a:p>
          <a:p>
            <a:pPr algn="just"/>
            <a:r>
              <a:rPr lang="fr-FR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- ADE est le service qui nous donne accès à l’emploi du temps des étudiants à l’IUT de Bayonne</a:t>
            </a:r>
          </a:p>
          <a:p>
            <a:pPr algn="just"/>
            <a:endParaRPr lang="fr-FR" sz="2600" dirty="0">
              <a:latin typeface="Trebuchet MS" panose="020B0603020202020204" pitchFamily="34" charset="0"/>
            </a:endParaRP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13C97B-991E-4EF7-93AD-3CBD690B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just"/>
            <a:r>
              <a:rPr lang="fr-FR" b="1" dirty="0">
                <a:latin typeface="Trebuchet MS" panose="020B0603020202020204" pitchFamily="34" charset="0"/>
              </a:rPr>
              <a:t>	Acteurs</a:t>
            </a:r>
          </a:p>
        </p:txBody>
      </p:sp>
    </p:spTree>
    <p:extLst>
      <p:ext uri="{BB962C8B-B14F-4D97-AF65-F5344CB8AC3E}">
        <p14:creationId xmlns:p14="http://schemas.microsoft.com/office/powerpoint/2010/main" val="27749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BF475C-622D-4C65-82A2-BE4E176AF6A9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689D23-56E1-43FB-A2BB-E1A12DD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F02467-56A4-4CA2-A356-8BC3756F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4299"/>
          </a:xfrm>
        </p:spPr>
        <p:txBody>
          <a:bodyPr/>
          <a:lstStyle/>
          <a:p>
            <a:pPr algn="just"/>
            <a:r>
              <a:rPr lang="fr-FR" b="1" dirty="0">
                <a:latin typeface="Trebuchet MS" panose="020B0603020202020204" pitchFamily="34" charset="0"/>
              </a:rPr>
              <a:t>	Services proposés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DBFCA-BDFE-470E-8094-85DFCD427EF2}"/>
              </a:ext>
            </a:extLst>
          </p:cNvPr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- Consultation en mode ADE (emploi du temps) :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L’utilisateur pourra à tout moment consulter son emploi du temps et les devoirs associés.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latin typeface="Trebuchet MS" panose="020B0603020202020204" pitchFamily="34" charset="0"/>
              </a:rPr>
              <a:t/>
            </a:r>
            <a:br>
              <a:rPr lang="fr-FR" dirty="0">
                <a:latin typeface="Trebuchet MS" panose="020B0603020202020204" pitchFamily="34" charset="0"/>
              </a:rPr>
            </a:br>
            <a:r>
              <a:rPr lang="fr-FR" dirty="0">
                <a:latin typeface="Trebuchet MS" panose="020B0603020202020204" pitchFamily="34" charset="0"/>
              </a:rPr>
              <a:t>- </a:t>
            </a:r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Gestion des devoirs :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Dans la vue “ADE”, ce même utilisateur pourra ajouter des devoirs, modifier ceux existants ou encore en supprimer.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Aux devoirs déjà créés ou en création, des images pourront y être attachées.</a:t>
            </a:r>
            <a:b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- Consultation en mode Overview (liste des devoirs) :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L’utilisateur pourra avoir une vision plus large et sur un plus long terme des devoirs ajoutés en mode EDT.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latin typeface="Trebuchet MS" panose="020B0603020202020204" pitchFamily="34" charset="0"/>
              </a:rPr>
              <a:t/>
            </a:r>
            <a:br>
              <a:rPr lang="fr-FR" dirty="0">
                <a:latin typeface="Trebuchet MS" panose="020B0603020202020204" pitchFamily="34" charset="0"/>
              </a:rPr>
            </a:br>
            <a:r>
              <a:rPr lang="fr-FR" dirty="0">
                <a:latin typeface="Trebuchet MS" panose="020B0603020202020204" pitchFamily="34" charset="0"/>
              </a:rPr>
              <a:t>- </a:t>
            </a:r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Partage de devoirs via Messenger :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Un utilisateur pourra partager sa liste de devoirs à d’autres utilisateurs :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Un Chatbot enverra un lien vers cette liste dans une conversation Messenger. 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latin typeface="Trebuchet MS" panose="020B0603020202020204" pitchFamily="34" charset="0"/>
              </a:rPr>
              <a:t/>
            </a:r>
            <a:br>
              <a:rPr lang="fr-FR" dirty="0">
                <a:latin typeface="Trebuchet MS" panose="020B0603020202020204" pitchFamily="34" charset="0"/>
              </a:rPr>
            </a:br>
            <a:r>
              <a:rPr lang="fr-FR" dirty="0">
                <a:latin typeface="Trebuchet MS" panose="020B0603020202020204" pitchFamily="34" charset="0"/>
              </a:rPr>
              <a:t>- </a:t>
            </a:r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Import de devoirs à partir de la liste d’un autre utilisateur :</a:t>
            </a:r>
            <a:endParaRPr lang="fr-FR" dirty="0">
              <a:latin typeface="Trebuchet MS" panose="020B0603020202020204" pitchFamily="34" charset="0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Les membres du groupe Messenger pourront accéder à l’Overview de l’utilisateur-partageur et cocher les devoirs à importer et ainsi mettre à jour leurs emplois du temps respectifs.</a:t>
            </a:r>
            <a:endParaRPr lang="fr-FR" dirty="0">
              <a:latin typeface="Trebuchet MS" panose="020B0603020202020204" pitchFamily="34" charset="0"/>
            </a:endParaRP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98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93676A-412F-44E4-A130-B179BC3AE37F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AEA875-CC23-4D34-850D-69EB894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5</a:t>
            </a:fld>
            <a:endParaRPr lang="fr-F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D7B43B-323A-427C-BDB8-5FFC181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47503" cy="942171"/>
          </a:xfrm>
        </p:spPr>
        <p:txBody>
          <a:bodyPr/>
          <a:lstStyle/>
          <a:p>
            <a:pPr algn="just"/>
            <a:r>
              <a:rPr lang="fr-FR" b="1" dirty="0">
                <a:latin typeface="Trebuchet MS" panose="020B0603020202020204" pitchFamily="34" charset="0"/>
              </a:rPr>
              <a:t>	Diagramme des Cas d’Utilisation UML</a:t>
            </a:r>
          </a:p>
        </p:txBody>
      </p: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BBC8D68-C3C1-4629-B3C2-8E29FAB7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813438"/>
            <a:ext cx="10686473" cy="58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3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C5195-630A-4FF9-87D1-9900664890F6}"/>
              </a:ext>
            </a:extLst>
          </p:cNvPr>
          <p:cNvSpPr txBox="1"/>
          <p:nvPr/>
        </p:nvSpPr>
        <p:spPr>
          <a:xfrm>
            <a:off x="411896" y="1603900"/>
            <a:ext cx="1033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latin typeface="Trebuchet MS" panose="020B0603020202020204" pitchFamily="34" charset="0"/>
              </a:rPr>
              <a:t>Public cible</a:t>
            </a:r>
            <a:r>
              <a:rPr lang="fr-FR" dirty="0">
                <a:latin typeface="Trebuchet MS" panose="020B0603020202020204" pitchFamily="34" charset="0"/>
              </a:rPr>
              <a:t> : étudiants de l’IUT de Bayonne, une application qui pourrait leur permettre de mieux s’organiser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B89D2-BA33-4440-B9DA-63AE8B51646F}"/>
              </a:ext>
            </a:extLst>
          </p:cNvPr>
          <p:cNvSpPr txBox="1"/>
          <p:nvPr/>
        </p:nvSpPr>
        <p:spPr>
          <a:xfrm>
            <a:off x="411896" y="2312526"/>
            <a:ext cx="101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latin typeface="Trebuchet MS" panose="020B0603020202020204" pitchFamily="34" charset="0"/>
              </a:rPr>
              <a:t>Type d’application </a:t>
            </a:r>
            <a:r>
              <a:rPr lang="fr-FR" dirty="0">
                <a:latin typeface="Trebuchet MS" panose="020B0603020202020204" pitchFamily="34" charset="0"/>
              </a:rPr>
              <a:t>: Développé sous forme d’un Web Client, afin que tous les étudiants puissent en profiter qu’importe la plateforme de leur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DA95-8886-4F27-9FA3-BF4FEAEF9EF1}"/>
              </a:ext>
            </a:extLst>
          </p:cNvPr>
          <p:cNvSpPr txBox="1"/>
          <p:nvPr/>
        </p:nvSpPr>
        <p:spPr>
          <a:xfrm>
            <a:off x="411896" y="3299677"/>
            <a:ext cx="998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latin typeface="Trebuchet MS" panose="020B0603020202020204" pitchFamily="34" charset="0"/>
              </a:rPr>
              <a:t>Langages</a:t>
            </a:r>
            <a:r>
              <a:rPr lang="fr-FR" dirty="0">
                <a:latin typeface="Trebuchet MS" panose="020B0603020202020204" pitchFamily="34" charset="0"/>
              </a:rPr>
              <a:t> : JavaScript pour Facebook Messenger. À déterminer au S3 pour l’application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7E781-55D8-48CF-9269-4513F2422266}"/>
              </a:ext>
            </a:extLst>
          </p:cNvPr>
          <p:cNvSpPr txBox="1"/>
          <p:nvPr/>
        </p:nvSpPr>
        <p:spPr>
          <a:xfrm>
            <a:off x="420949" y="4008303"/>
            <a:ext cx="946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latin typeface="Trebuchet MS" panose="020B0603020202020204" pitchFamily="34" charset="0"/>
              </a:rPr>
              <a:t>EDI</a:t>
            </a:r>
            <a:r>
              <a:rPr lang="fr-FR" dirty="0">
                <a:latin typeface="Trebuchet MS" panose="020B0603020202020204" pitchFamily="34" charset="0"/>
              </a:rPr>
              <a:t> : À déterminer en S3 (</a:t>
            </a:r>
            <a:r>
              <a:rPr lang="fr-FR" dirty="0" err="1">
                <a:latin typeface="Trebuchet MS" panose="020B0603020202020204" pitchFamily="34" charset="0"/>
              </a:rPr>
              <a:t>Frameworks</a:t>
            </a:r>
            <a:r>
              <a:rPr lang="fr-FR" dirty="0">
                <a:latin typeface="Trebuchet MS" panose="020B0603020202020204" pitchFamily="34" charset="0"/>
              </a:rPr>
              <a:t> Symfony et Bootstrap envisagés)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03424-4092-4391-A6AC-5E1D3A8ECC4A}"/>
              </a:ext>
            </a:extLst>
          </p:cNvPr>
          <p:cNvSpPr txBox="1"/>
          <p:nvPr/>
        </p:nvSpPr>
        <p:spPr>
          <a:xfrm>
            <a:off x="420949" y="4721080"/>
            <a:ext cx="98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latin typeface="Trebuchet MS" panose="020B0603020202020204" pitchFamily="34" charset="0"/>
              </a:rPr>
              <a:t>Outils de gestion de version de code</a:t>
            </a:r>
            <a:r>
              <a:rPr lang="fr-FR" dirty="0">
                <a:latin typeface="Trebuchet MS" panose="020B0603020202020204" pitchFamily="34" charset="0"/>
              </a:rPr>
              <a:t> : Git/GitHub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0E925-A1B3-494D-A9BE-621DBC01014E}"/>
              </a:ext>
            </a:extLst>
          </p:cNvPr>
          <p:cNvSpPr txBox="1"/>
          <p:nvPr/>
        </p:nvSpPr>
        <p:spPr>
          <a:xfrm>
            <a:off x="411896" y="5441795"/>
            <a:ext cx="978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latin typeface="Trebuchet MS" panose="020B0603020202020204" pitchFamily="34" charset="0"/>
              </a:rPr>
              <a:t>Outils de gestion de projet</a:t>
            </a:r>
            <a:r>
              <a:rPr lang="fr-FR" dirty="0">
                <a:latin typeface="Trebuchet MS" panose="020B0603020202020204" pitchFamily="34" charset="0"/>
              </a:rPr>
              <a:t> : Google Drive pour le partage des fichiers, WBS Tools pour l’organigramme des tâches du projet, Gantt Project </a:t>
            </a:r>
            <a:r>
              <a:rPr lang="fr-FR">
                <a:latin typeface="Trebuchet MS" panose="020B0603020202020204" pitchFamily="34" charset="0"/>
              </a:rPr>
              <a:t>et Trello </a:t>
            </a:r>
            <a:r>
              <a:rPr lang="fr-FR" dirty="0">
                <a:latin typeface="Trebuchet MS" panose="020B0603020202020204" pitchFamily="34" charset="0"/>
              </a:rPr>
              <a:t>pour la gestion de projet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0BD075-C2B4-4017-A94A-9B1CC07C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4"/>
            <a:ext cx="12192000" cy="1325563"/>
          </a:xfrm>
        </p:spPr>
        <p:txBody>
          <a:bodyPr/>
          <a:lstStyle/>
          <a:p>
            <a:pPr algn="just"/>
            <a:r>
              <a:rPr lang="fr-FR" b="1" dirty="0"/>
              <a:t>	</a:t>
            </a:r>
            <a:r>
              <a:rPr lang="fr-FR" b="1" dirty="0">
                <a:latin typeface="Trebuchet MS" panose="020B0603020202020204" pitchFamily="34" charset="0"/>
              </a:rPr>
              <a:t>Informations détaillées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14F57-943B-4C14-B3E4-6E15214F114B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C1B812-4B73-401C-9E5A-5F12A64E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4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23D62A-B87D-4593-8432-2AEB17F4EA80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F04DDE-BB15-43D1-9489-B1A58A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0172FC-26BF-49A8-986E-8FCC40857B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b="1" dirty="0">
                <a:latin typeface="Trebuchet MS" panose="020B0603020202020204" pitchFamily="34" charset="0"/>
              </a:rPr>
              <a:t>	Planification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713D714-D61A-4908-B63D-FA9C46D2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3" y="544945"/>
            <a:ext cx="10950185" cy="6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A45D9-8A16-488A-ABA2-D12463FC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30F3-0F9D-4FE0-BB40-1A84AE7D216A}" type="slidenum">
              <a:rPr lang="fr-FR" smtClean="0"/>
              <a:t>8</a:t>
            </a:fld>
            <a:endParaRPr lang="fr-F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56A54-0B66-4870-8DB5-FC065CA45C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b="1" dirty="0">
                <a:latin typeface="Trebuchet MS" panose="020B0603020202020204" pitchFamily="34" charset="0"/>
              </a:rPr>
              <a:t>	Planification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7C34E-4B48-49A1-95DB-7A700E58B978}"/>
              </a:ext>
            </a:extLst>
          </p:cNvPr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CCA677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899AC63-CC82-4553-AB5D-E6EC95EA7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826"/>
            <a:ext cx="12102562" cy="41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A677"/>
        </a:solidFill>
        <a:ln>
          <a:solidFill>
            <a:srgbClr val="CCA67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379</TotalTime>
  <Words>195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Présentation PowerPoint</vt:lpstr>
      <vt:lpstr> Objectifs</vt:lpstr>
      <vt:lpstr> Acteurs</vt:lpstr>
      <vt:lpstr> Services proposés</vt:lpstr>
      <vt:lpstr> Diagramme des Cas d’Utilisation UML</vt:lpstr>
      <vt:lpstr> Informations détaillées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Eche</dc:creator>
  <cp:lastModifiedBy>Mehdi Brini</cp:lastModifiedBy>
  <cp:revision>25</cp:revision>
  <dcterms:created xsi:type="dcterms:W3CDTF">2019-04-01T16:37:47Z</dcterms:created>
  <dcterms:modified xsi:type="dcterms:W3CDTF">2019-04-30T14:24:23Z</dcterms:modified>
</cp:coreProperties>
</file>