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5d310054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5d310054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55d310054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55d310054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5d310054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5d310054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5d310054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5d310054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5d803b6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5d803b6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5d803b66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5d803b66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587850"/>
            <a:ext cx="8520600" cy="101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Noteo - Projet n°21</a:t>
            </a:r>
            <a:endParaRPr/>
          </a:p>
        </p:txBody>
      </p:sp>
      <p:sp>
        <p:nvSpPr>
          <p:cNvPr id="55" name="Google Shape;55;p13"/>
          <p:cNvSpPr txBox="1"/>
          <p:nvPr/>
        </p:nvSpPr>
        <p:spPr>
          <a:xfrm>
            <a:off x="2069810" y="1701617"/>
            <a:ext cx="5004379" cy="2961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 sz="1800" b="1" dirty="0"/>
              <a:t>Groupe</a:t>
            </a:r>
            <a:r>
              <a:rPr lang="fr" sz="1800" dirty="0"/>
              <a:t> : </a:t>
            </a: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r>
              <a:rPr lang="fr" sz="1800" dirty="0"/>
              <a:t>	Arthur MURILLO		TD2 - TP4</a:t>
            </a:r>
            <a:endParaRPr sz="1800" dirty="0"/>
          </a:p>
          <a:p>
            <a:pPr marL="0" lvl="0" indent="0" algn="just" rtl="0">
              <a:spcBef>
                <a:spcPts val="0"/>
              </a:spcBef>
              <a:spcAft>
                <a:spcPts val="0"/>
              </a:spcAft>
              <a:buNone/>
            </a:pPr>
            <a:r>
              <a:rPr lang="fr" sz="1800" dirty="0"/>
              <a:t>	Xabi AVELLAN 		TD2 - TP4</a:t>
            </a:r>
            <a:endParaRPr sz="1800" dirty="0"/>
          </a:p>
          <a:p>
            <a:pPr marL="0" lvl="0" indent="0" algn="just" rtl="0">
              <a:spcBef>
                <a:spcPts val="0"/>
              </a:spcBef>
              <a:spcAft>
                <a:spcPts val="0"/>
              </a:spcAft>
              <a:buNone/>
            </a:pPr>
            <a:r>
              <a:rPr lang="fr" sz="1800" dirty="0"/>
              <a:t>	Sofian EON 		TD2 - TP4</a:t>
            </a:r>
            <a:endParaRPr sz="1800" dirty="0"/>
          </a:p>
          <a:p>
            <a:pPr marL="0" lvl="0" indent="0" algn="just" rtl="0">
              <a:spcBef>
                <a:spcPts val="0"/>
              </a:spcBef>
              <a:spcAft>
                <a:spcPts val="0"/>
              </a:spcAft>
              <a:buNone/>
            </a:pPr>
            <a:r>
              <a:rPr lang="fr" sz="1800" dirty="0"/>
              <a:t>	Dylan MENDIBOURE	TD2 - TP3</a:t>
            </a: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r>
              <a:rPr lang="fr" sz="1800" b="1" dirty="0"/>
              <a:t>Enseignant tuteur</a:t>
            </a:r>
            <a:r>
              <a:rPr lang="fr" sz="1800" dirty="0"/>
              <a:t> :</a:t>
            </a: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r>
              <a:rPr lang="fr" sz="1800" dirty="0"/>
              <a:t>	Patrick ETCHEVERRY</a:t>
            </a:r>
            <a:endParaRPr sz="1800" dirty="0"/>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solidFill>
                  <a:schemeClr val="dk2"/>
                </a:solidFill>
              </a:rPr>
              <a:t>1</a:t>
            </a:fld>
            <a:endParaRPr>
              <a:solidFill>
                <a:schemeClr val="dk2"/>
              </a:solidFill>
            </a:endParaRPr>
          </a:p>
        </p:txBody>
      </p:sp>
      <p:pic>
        <p:nvPicPr>
          <p:cNvPr id="57" name="Google Shape;57;p13"/>
          <p:cNvPicPr preferRelativeResize="0"/>
          <p:nvPr/>
        </p:nvPicPr>
        <p:blipFill>
          <a:blip r:embed="rId3">
            <a:alphaModFix/>
          </a:blip>
          <a:stretch>
            <a:fillRect/>
          </a:stretch>
        </p:blipFill>
        <p:spPr>
          <a:xfrm>
            <a:off x="8321749" y="87150"/>
            <a:ext cx="699402" cy="1015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Objectifs</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fr">
                <a:solidFill>
                  <a:schemeClr val="dk1"/>
                </a:solidFill>
              </a:rPr>
              <a:t>Noteo est une application permettant à des </a:t>
            </a:r>
            <a:r>
              <a:rPr lang="fr" b="1">
                <a:solidFill>
                  <a:schemeClr val="dk1"/>
                </a:solidFill>
              </a:rPr>
              <a:t>enseignants</a:t>
            </a:r>
            <a:r>
              <a:rPr lang="fr">
                <a:solidFill>
                  <a:schemeClr val="dk1"/>
                </a:solidFill>
              </a:rPr>
              <a:t> de </a:t>
            </a:r>
            <a:r>
              <a:rPr lang="fr" u="sng">
                <a:solidFill>
                  <a:schemeClr val="dk1"/>
                </a:solidFill>
              </a:rPr>
              <a:t>gérer des examens</a:t>
            </a:r>
            <a:r>
              <a:rPr lang="fr" i="1">
                <a:solidFill>
                  <a:schemeClr val="dk1"/>
                </a:solidFill>
              </a:rPr>
              <a:t>,</a:t>
            </a:r>
            <a:r>
              <a:rPr lang="fr">
                <a:solidFill>
                  <a:schemeClr val="dk1"/>
                </a:solidFill>
              </a:rPr>
              <a:t> plus particulièrement de générer pour ces examens, dont les notes sont saisies par un enseignant, un ensemble de statistiques concernant les résultats des élèves dans le but de les transmettre aux élèves, ou pour l’usage personnel du professeur. Un </a:t>
            </a:r>
            <a:r>
              <a:rPr lang="fr" b="1">
                <a:solidFill>
                  <a:schemeClr val="dk1"/>
                </a:solidFill>
              </a:rPr>
              <a:t>administrateur</a:t>
            </a:r>
            <a:r>
              <a:rPr lang="fr">
                <a:solidFill>
                  <a:schemeClr val="dk1"/>
                </a:solidFill>
              </a:rPr>
              <a:t> pourra </a:t>
            </a:r>
            <a:r>
              <a:rPr lang="fr" u="sng">
                <a:solidFill>
                  <a:schemeClr val="dk1"/>
                </a:solidFill>
              </a:rPr>
              <a:t>gérer les profils des enseignants</a:t>
            </a:r>
            <a:r>
              <a:rPr lang="fr">
                <a:solidFill>
                  <a:schemeClr val="dk1"/>
                </a:solidFill>
              </a:rPr>
              <a:t>, et </a:t>
            </a:r>
            <a:r>
              <a:rPr lang="fr" u="sng">
                <a:solidFill>
                  <a:schemeClr val="dk1"/>
                </a:solidFill>
              </a:rPr>
              <a:t>actualiser les listes d’élèves</a:t>
            </a:r>
            <a:r>
              <a:rPr lang="fr">
                <a:solidFill>
                  <a:schemeClr val="dk1"/>
                </a:solidFill>
              </a:rPr>
              <a:t> chaque année.</a:t>
            </a:r>
            <a:endParaRPr/>
          </a:p>
        </p:txBody>
      </p: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solidFill>
                  <a:schemeClr val="dk2"/>
                </a:solidFill>
              </a:rPr>
              <a:t>2</a:t>
            </a:fld>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Acteurs</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a:solidFill>
                <a:srgbClr val="000000"/>
              </a:solidFill>
            </a:endParaRPr>
          </a:p>
          <a:p>
            <a:pPr marL="457200" lvl="0" indent="-342900" algn="l" rtl="0">
              <a:lnSpc>
                <a:spcPct val="150000"/>
              </a:lnSpc>
              <a:spcBef>
                <a:spcPts val="1600"/>
              </a:spcBef>
              <a:spcAft>
                <a:spcPts val="0"/>
              </a:spcAft>
              <a:buClr>
                <a:srgbClr val="000000"/>
              </a:buClr>
              <a:buSzPts val="1800"/>
              <a:buChar char="●"/>
            </a:pPr>
            <a:r>
              <a:rPr lang="fr">
                <a:solidFill>
                  <a:srgbClr val="000000"/>
                </a:solidFill>
              </a:rPr>
              <a:t>Enseignant :</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fr">
                <a:solidFill>
                  <a:srgbClr val="000000"/>
                </a:solidFill>
              </a:rPr>
              <a:t>Gestion des examens et des statistiques associées.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fr">
                <a:solidFill>
                  <a:srgbClr val="000000"/>
                </a:solidFill>
              </a:rPr>
              <a:t>Administrateur :</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fr">
                <a:solidFill>
                  <a:srgbClr val="000000"/>
                </a:solidFill>
              </a:rPr>
              <a:t>Gestion des profils des enseignants.</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fr">
                <a:solidFill>
                  <a:srgbClr val="000000"/>
                </a:solidFill>
              </a:rPr>
              <a:t>Gestion des listes d’élèves.</a:t>
            </a:r>
            <a:endParaRPr>
              <a:solidFill>
                <a:srgbClr val="000000"/>
              </a:solidFill>
            </a:endParaRPr>
          </a:p>
          <a:p>
            <a:pPr marL="0" lvl="0" indent="0" algn="l" rtl="0">
              <a:spcBef>
                <a:spcPts val="1600"/>
              </a:spcBef>
              <a:spcAft>
                <a:spcPts val="0"/>
              </a:spcAft>
              <a:buNone/>
            </a:pPr>
            <a:endParaRPr/>
          </a:p>
          <a:p>
            <a:pPr marL="0" lvl="0" indent="0" algn="l" rtl="0">
              <a:spcBef>
                <a:spcPts val="1600"/>
              </a:spcBef>
              <a:spcAft>
                <a:spcPts val="1600"/>
              </a:spcAft>
              <a:buNone/>
            </a:pPr>
            <a:endParaRPr sz="1400"/>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solidFill>
                  <a:schemeClr val="dk2"/>
                </a:solidFill>
              </a:rPr>
              <a:t>3</a:t>
            </a:fld>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Services</a:t>
            </a:r>
            <a:endParaRPr/>
          </a:p>
        </p:txBody>
      </p:sp>
      <p:sp>
        <p:nvSpPr>
          <p:cNvPr id="77" name="Google Shape;77;p16"/>
          <p:cNvSpPr txBox="1">
            <a:spLocks noGrp="1"/>
          </p:cNvSpPr>
          <p:nvPr>
            <p:ph type="body" idx="1"/>
          </p:nvPr>
        </p:nvSpPr>
        <p:spPr>
          <a:xfrm>
            <a:off x="61350" y="1568275"/>
            <a:ext cx="9021300" cy="2411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fr">
                <a:solidFill>
                  <a:schemeClr val="dk1"/>
                </a:solidFill>
              </a:rPr>
              <a:t>Gestion des examens :</a:t>
            </a:r>
            <a:endParaRPr>
              <a:solidFill>
                <a:schemeClr val="dk1"/>
              </a:solidFill>
            </a:endParaRPr>
          </a:p>
          <a:p>
            <a:pPr marL="914400" lvl="1" indent="-317500" algn="l" rtl="0">
              <a:lnSpc>
                <a:spcPct val="150000"/>
              </a:lnSpc>
              <a:spcBef>
                <a:spcPts val="0"/>
              </a:spcBef>
              <a:spcAft>
                <a:spcPts val="0"/>
              </a:spcAft>
              <a:buClr>
                <a:schemeClr val="dk1"/>
              </a:buClr>
              <a:buSzPts val="1400"/>
              <a:buChar char="○"/>
            </a:pPr>
            <a:r>
              <a:rPr lang="fr">
                <a:solidFill>
                  <a:schemeClr val="dk1"/>
                </a:solidFill>
              </a:rPr>
              <a:t>Ajout, suppression, modification, consultation, envoi, export des examens et statistiques associées.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fr">
                <a:solidFill>
                  <a:schemeClr val="dk1"/>
                </a:solidFill>
              </a:rPr>
              <a:t>Gestion des listes d’élèves : </a:t>
            </a:r>
            <a:endParaRPr>
              <a:solidFill>
                <a:schemeClr val="dk1"/>
              </a:solidFill>
            </a:endParaRPr>
          </a:p>
          <a:p>
            <a:pPr marL="914400" lvl="1" indent="-317500" algn="l" rtl="0">
              <a:lnSpc>
                <a:spcPct val="150000"/>
              </a:lnSpc>
              <a:spcBef>
                <a:spcPts val="0"/>
              </a:spcBef>
              <a:spcAft>
                <a:spcPts val="0"/>
              </a:spcAft>
              <a:buClr>
                <a:schemeClr val="dk1"/>
              </a:buClr>
              <a:buSzPts val="1400"/>
              <a:buChar char="○"/>
            </a:pPr>
            <a:r>
              <a:rPr lang="fr">
                <a:solidFill>
                  <a:schemeClr val="dk1"/>
                </a:solidFill>
              </a:rPr>
              <a:t>Ajout, suppression, modification, consultation des listes d’élèves.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fr">
                <a:solidFill>
                  <a:schemeClr val="dk1"/>
                </a:solidFill>
              </a:rPr>
              <a:t>Gestion des profils des enseignants</a:t>
            </a:r>
            <a:endParaRPr>
              <a:solidFill>
                <a:schemeClr val="dk1"/>
              </a:solidFill>
            </a:endParaRPr>
          </a:p>
          <a:p>
            <a:pPr marL="914400" lvl="1" indent="-317500" algn="l" rtl="0">
              <a:lnSpc>
                <a:spcPct val="150000"/>
              </a:lnSpc>
              <a:spcBef>
                <a:spcPts val="0"/>
              </a:spcBef>
              <a:spcAft>
                <a:spcPts val="0"/>
              </a:spcAft>
              <a:buClr>
                <a:schemeClr val="dk1"/>
              </a:buClr>
              <a:buSzPts val="1400"/>
              <a:buChar char="○"/>
            </a:pPr>
            <a:r>
              <a:rPr lang="fr">
                <a:solidFill>
                  <a:schemeClr val="dk1"/>
                </a:solidFill>
              </a:rPr>
              <a:t>Ajout, suppression, modification, consultation des profils des enseignants.</a:t>
            </a:r>
            <a:endParaRPr/>
          </a:p>
        </p:txBody>
      </p:sp>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solidFill>
                  <a:schemeClr val="dk2"/>
                </a:solidFill>
              </a:rPr>
              <a:t>4</a:t>
            </a:fld>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Diagramme des cas d’utilisation</a:t>
            </a:r>
            <a:endParaRPr/>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solidFill>
                  <a:schemeClr val="dk2"/>
                </a:solidFill>
              </a:rPr>
              <a:t>5</a:t>
            </a:fld>
            <a:endParaRPr>
              <a:solidFill>
                <a:schemeClr val="dk2"/>
              </a:solidFill>
            </a:endParaRPr>
          </a:p>
        </p:txBody>
      </p:sp>
      <p:pic>
        <p:nvPicPr>
          <p:cNvPr id="2050" name="Picture 2" descr="https://lh3.googleusercontent.com/cw6kqmIX6FRfNi-16SbPw3_Rc8Aoa9_qCzo786VIlzbIaul-dBzuBQepMseurWTy4SGDQFyM5asWh1DrQYiAJznMcax50C4ae65wa4HSvDXFXRIb4h8s9fiY2IsucEukRedkOmIn4mA">
            <a:extLst>
              <a:ext uri="{FF2B5EF4-FFF2-40B4-BE49-F238E27FC236}">
                <a16:creationId xmlns:a16="http://schemas.microsoft.com/office/drawing/2014/main" id="{B4AED7F4-8BC5-4615-934C-364024EAA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121" y="789125"/>
            <a:ext cx="6521757" cy="4264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Choix du public et des technologies</a:t>
            </a:r>
            <a:endParaRPr/>
          </a:p>
        </p:txBody>
      </p:sp>
      <p:sp>
        <p:nvSpPr>
          <p:cNvPr id="91" name="Google Shape;91;p18"/>
          <p:cNvSpPr txBox="1">
            <a:spLocks noGrp="1"/>
          </p:cNvSpPr>
          <p:nvPr>
            <p:ph type="body" idx="1"/>
          </p:nvPr>
        </p:nvSpPr>
        <p:spPr>
          <a:xfrm>
            <a:off x="311700" y="1567950"/>
            <a:ext cx="8520600" cy="20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600" b="1" dirty="0">
                <a:solidFill>
                  <a:srgbClr val="000000"/>
                </a:solidFill>
              </a:rPr>
              <a:t>Public cible</a:t>
            </a:r>
            <a:r>
              <a:rPr lang="fr" sz="1600" dirty="0">
                <a:solidFill>
                  <a:srgbClr val="000000"/>
                </a:solidFill>
              </a:rPr>
              <a:t> : Enseignant</a:t>
            </a:r>
            <a:endParaRPr sz="1600" dirty="0">
              <a:solidFill>
                <a:srgbClr val="000000"/>
              </a:solidFill>
            </a:endParaRPr>
          </a:p>
          <a:p>
            <a:pPr marL="0" lvl="0" indent="0" algn="l" rtl="0">
              <a:spcBef>
                <a:spcPts val="1600"/>
              </a:spcBef>
              <a:spcAft>
                <a:spcPts val="0"/>
              </a:spcAft>
              <a:buNone/>
            </a:pPr>
            <a:r>
              <a:rPr lang="fr" sz="1600" b="1" dirty="0">
                <a:solidFill>
                  <a:srgbClr val="000000"/>
                </a:solidFill>
              </a:rPr>
              <a:t>Type d’application </a:t>
            </a:r>
            <a:r>
              <a:rPr lang="fr" sz="1600" dirty="0">
                <a:solidFill>
                  <a:srgbClr val="000000"/>
                </a:solidFill>
              </a:rPr>
              <a:t>: Application Web</a:t>
            </a:r>
          </a:p>
          <a:p>
            <a:pPr marL="0" lvl="0" indent="0" algn="l" rtl="0">
              <a:spcBef>
                <a:spcPts val="1600"/>
              </a:spcBef>
              <a:spcAft>
                <a:spcPts val="0"/>
              </a:spcAft>
              <a:buNone/>
            </a:pPr>
            <a:r>
              <a:rPr lang="fr" sz="1600" b="1" dirty="0">
                <a:solidFill>
                  <a:srgbClr val="000000"/>
                </a:solidFill>
              </a:rPr>
              <a:t>Langages / outils de développement</a:t>
            </a:r>
            <a:r>
              <a:rPr lang="fr" sz="1600" dirty="0">
                <a:solidFill>
                  <a:srgbClr val="000000"/>
                </a:solidFill>
              </a:rPr>
              <a:t> : HTML, CSS, PHP, JavaScript, </a:t>
            </a:r>
            <a:r>
              <a:rPr lang="fr-FR" sz="1600" dirty="0">
                <a:solidFill>
                  <a:srgbClr val="000000"/>
                </a:solidFill>
              </a:rPr>
              <a:t>Symfony, </a:t>
            </a:r>
            <a:r>
              <a:rPr lang="fr-FR" sz="1600" dirty="0" err="1">
                <a:solidFill>
                  <a:srgbClr val="000000"/>
                </a:solidFill>
              </a:rPr>
              <a:t>ArgoUML</a:t>
            </a:r>
            <a:r>
              <a:rPr lang="fr-FR" sz="1600" dirty="0">
                <a:solidFill>
                  <a:srgbClr val="000000"/>
                </a:solidFill>
              </a:rPr>
              <a:t>, </a:t>
            </a:r>
            <a:r>
              <a:rPr lang="fr-FR" sz="1600" dirty="0" err="1">
                <a:solidFill>
                  <a:srgbClr val="000000"/>
                </a:solidFill>
              </a:rPr>
              <a:t>Balsamiq</a:t>
            </a:r>
            <a:r>
              <a:rPr lang="fr-FR" sz="1600" dirty="0">
                <a:solidFill>
                  <a:srgbClr val="000000"/>
                </a:solidFill>
              </a:rPr>
              <a:t> </a:t>
            </a:r>
            <a:r>
              <a:rPr lang="fr-FR" sz="1600" dirty="0" err="1">
                <a:solidFill>
                  <a:srgbClr val="000000"/>
                </a:solidFill>
              </a:rPr>
              <a:t>Mockups</a:t>
            </a:r>
            <a:r>
              <a:rPr lang="fr-FR" sz="1600" dirty="0">
                <a:solidFill>
                  <a:srgbClr val="000000"/>
                </a:solidFill>
              </a:rPr>
              <a:t>, Git, GitHub, </a:t>
            </a:r>
            <a:r>
              <a:rPr lang="fr-FR" sz="1600" dirty="0" err="1">
                <a:solidFill>
                  <a:srgbClr val="000000"/>
                </a:solidFill>
              </a:rPr>
              <a:t>Cacoo</a:t>
            </a:r>
            <a:r>
              <a:rPr lang="fr-FR" sz="1600" dirty="0">
                <a:solidFill>
                  <a:srgbClr val="000000"/>
                </a:solidFill>
              </a:rPr>
              <a:t> (WBS)</a:t>
            </a:r>
            <a:endParaRPr sz="1600" dirty="0">
              <a:solidFill>
                <a:srgbClr val="000000"/>
              </a:solidFill>
            </a:endParaRPr>
          </a:p>
          <a:p>
            <a:pPr marL="0" lvl="0" indent="0" algn="l" rtl="0">
              <a:spcBef>
                <a:spcPts val="1600"/>
              </a:spcBef>
              <a:spcAft>
                <a:spcPts val="1600"/>
              </a:spcAft>
              <a:buNone/>
            </a:pPr>
            <a:r>
              <a:rPr lang="fr" sz="1600" b="1" dirty="0">
                <a:solidFill>
                  <a:srgbClr val="000000"/>
                </a:solidFill>
              </a:rPr>
              <a:t>Outil de gestion de projet</a:t>
            </a:r>
            <a:r>
              <a:rPr lang="fr" sz="1600" dirty="0">
                <a:solidFill>
                  <a:srgbClr val="000000"/>
                </a:solidFill>
              </a:rPr>
              <a:t> : Google Drive, Excel, Discor</a:t>
            </a:r>
            <a:r>
              <a:rPr lang="fr-FR" sz="1600" dirty="0">
                <a:solidFill>
                  <a:srgbClr val="000000"/>
                </a:solidFill>
              </a:rPr>
              <a:t>d, Trello</a:t>
            </a:r>
            <a:endParaRPr sz="1600" dirty="0">
              <a:solidFill>
                <a:srgbClr val="000000"/>
              </a:solidFill>
            </a:endParaRPr>
          </a:p>
        </p:txBody>
      </p:sp>
      <p:sp>
        <p:nvSpPr>
          <p:cNvPr id="92" name="Google Shape;9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Planification </a:t>
            </a:r>
            <a:r>
              <a:rPr lang="fr-FR" dirty="0"/>
              <a:t>S2</a:t>
            </a:r>
            <a:endParaRPr dirty="0"/>
          </a:p>
        </p:txBody>
      </p:sp>
      <p:sp>
        <p:nvSpPr>
          <p:cNvPr id="98" name="Google Shape;9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7</a:t>
            </a:fld>
            <a:endParaRPr/>
          </a:p>
        </p:txBody>
      </p:sp>
      <p:pic>
        <p:nvPicPr>
          <p:cNvPr id="1026" name="Picture 2" descr="https://lh6.googleusercontent.com/xWWbdc2D5xBKOEXbaQnsGO0F4BYOVOwlDfg7rI6YaW7oPeudkzgiZZIKRmRpHhaQ7v4GJzXSoD5r_C26D4oo9lNwTqds9iPtiup0rViS2qzAm8O9qFNLUlPY7KF0uZuuJJ6_wzJplXw">
            <a:extLst>
              <a:ext uri="{FF2B5EF4-FFF2-40B4-BE49-F238E27FC236}">
                <a16:creationId xmlns:a16="http://schemas.microsoft.com/office/drawing/2014/main" id="{2EB66EDD-DED1-4BE6-B43E-A551B2F49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461" y="735336"/>
            <a:ext cx="6711078" cy="4267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232</Words>
  <Application>Microsoft Office PowerPoint</Application>
  <PresentationFormat>Affichage à l'écran (16:9)</PresentationFormat>
  <Paragraphs>41</Paragraphs>
  <Slides>7</Slides>
  <Notes>7</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7</vt:i4>
      </vt:variant>
    </vt:vector>
  </HeadingPairs>
  <TitlesOfParts>
    <vt:vector size="9" baseType="lpstr">
      <vt:lpstr>Arial</vt:lpstr>
      <vt:lpstr>Simple Light</vt:lpstr>
      <vt:lpstr>Noteo - Projet n°21</vt:lpstr>
      <vt:lpstr>Objectifs</vt:lpstr>
      <vt:lpstr>Acteurs</vt:lpstr>
      <vt:lpstr>Services</vt:lpstr>
      <vt:lpstr>Diagramme des cas d’utilisation</vt:lpstr>
      <vt:lpstr>Choix du public et des technologies</vt:lpstr>
      <vt:lpstr>Planification S2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Noteo - Projet n°21</dc:title>
  <cp:lastModifiedBy>Dylan Mendiboure</cp:lastModifiedBy>
  <cp:revision>4</cp:revision>
  <dcterms:modified xsi:type="dcterms:W3CDTF">2019-04-11T20:28:17Z</dcterms:modified>
</cp:coreProperties>
</file>