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C8EB9D-4E45-4E8C-BE02-2DC486915918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52559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2E4B7F38-3F93-46D2-9A55-55185AF224B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0F6495C-5B63-436B-954C-97BB69AD1DD5}" type="slidenum">
              <a:t>1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34F1DF-5662-41B4-BE4C-3DE7E56AD5CC}" type="slidenum">
              <a:t>2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28674B-E267-4B7A-9530-D0E887FA2714}" type="slidenum">
              <a:t>3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951876-E557-4264-8109-449E6B797CCA}" type="slidenum">
              <a:t>4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600400-95AD-4801-A848-50693D0B0950}" type="slidenum">
              <a:t>5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5A6F8A-61E2-4559-934A-A5DBCBC8245C}" type="slidenum">
              <a:t>6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A2BCF19-992D-4DA8-8C64-44B074407A08}" type="slidenum">
              <a:t>7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8488D3-0BAF-491C-9547-2A37C313A2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9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3670B-D48E-4194-B4E8-A5E3CD5468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2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80286" y="301623"/>
            <a:ext cx="2339977" cy="67182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360365" y="301623"/>
            <a:ext cx="6867528" cy="671829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3236F3-10F4-47A5-B30B-B7EE7BC89C5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50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DB6EAF-3565-4EEA-AD73-68D806AFBCB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D120CE-5E61-427E-9976-124BF492B1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3D2D3B-0B4B-4EFD-B5BD-EC1605E909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3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60365" y="5219696"/>
            <a:ext cx="4603747" cy="197961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6516" y="5219696"/>
            <a:ext cx="4603747" cy="197961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7078D8-C253-495D-93E8-8D1A5C01DFF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3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186CEA-DD66-416C-86D9-14ECCB623B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4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8381E-D0C5-45B5-B9FE-E56CE93822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41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4D1FFE-144C-4879-B1E3-229AE28B045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008C62-7235-430E-B158-BB4DACB0ECB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B5F41D-B4B2-4CA5-864A-2F0BCEF618E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5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2EF83-4B38-480D-8468-6223F2F9A1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07825E-5923-463F-9AB5-DC282E0D102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6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80286" y="3779836"/>
            <a:ext cx="2339977" cy="341947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360365" y="3779836"/>
            <a:ext cx="6867528" cy="341947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D5AC0C-9BF5-4ADB-A1C8-1096C91FFE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4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555A6-DA20-4235-901D-AB0E2A62980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5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5489E1-8C7C-4598-8496-F3C3B2F864B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387CC2-D821-4E17-B5A3-7EDB32C35A1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7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419471" y="5040309"/>
            <a:ext cx="3073398" cy="21589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645273" y="5040309"/>
            <a:ext cx="3074990" cy="21589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0F7564-B0C9-4C0A-914B-FD40EDEE05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5FDE93-EC0B-4F68-956D-93963373E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63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87E2C8-0530-494D-BE7C-65B8DFE59D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1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2C549B-6754-4FAE-B29C-69B8EB787F6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82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09DA8-7455-4E77-8DAA-F2FF5EC89B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6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A5C95E-78B5-4860-A730-8B26B407B2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7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6679EB-0DFE-4EA5-829D-C5486E2889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E4F2B4-08D8-4A8C-936A-0853D92BC71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966079" y="2700342"/>
            <a:ext cx="1754184" cy="449897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2700342" y="2700342"/>
            <a:ext cx="5113333" cy="449897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4058F1-FE7C-4608-B86A-71ABDF0C3A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60365" y="1979611"/>
            <a:ext cx="4603747" cy="50403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603747" cy="50403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2F2EDA-F8B1-482A-98F7-B7DF86E95B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65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C0E645-3015-4CDC-B77D-0C62F4F778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3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3288D7-C04B-4FE9-9A18-C261C5AA66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1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D6E490-F77F-4306-94E1-043EFC188D4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02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413D6-25BD-433D-B68A-18F93B0FC9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8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3800C-2098-4CC2-BF27-1B83120FD1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5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>
            <a:spLocks noMove="1" noResize="1"/>
          </p:cNvSpPr>
          <p:nvPr/>
        </p:nvSpPr>
        <p:spPr>
          <a:xfrm>
            <a:off x="0" y="7200003"/>
            <a:ext cx="10079998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9598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10079998" cy="16199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9598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Espace réservé du titre 3"/>
          <p:cNvSpPr txBox="1">
            <a:spLocks noGrp="1"/>
          </p:cNvSpPr>
          <p:nvPr>
            <p:ph type="title"/>
          </p:nvPr>
        </p:nvSpPr>
        <p:spPr>
          <a:xfrm>
            <a:off x="359999" y="301322"/>
            <a:ext cx="9359999" cy="9586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1"/>
          </p:nvPr>
        </p:nvSpPr>
        <p:spPr>
          <a:xfrm>
            <a:off x="359999" y="1979996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/>
          <p:cNvSpPr txBox="1">
            <a:spLocks noGrp="1"/>
          </p:cNvSpPr>
          <p:nvPr>
            <p:ph type="dt" sz="half" idx="2"/>
          </p:nvPr>
        </p:nvSpPr>
        <p:spPr>
          <a:xfrm>
            <a:off x="359999" y="7200003"/>
            <a:ext cx="2880003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pied de page 6"/>
          <p:cNvSpPr txBox="1">
            <a:spLocks noGrp="1"/>
          </p:cNvSpPr>
          <p:nvPr>
            <p:ph type="ftr" sz="quarter" idx="3"/>
          </p:nvPr>
        </p:nvSpPr>
        <p:spPr>
          <a:xfrm>
            <a:off x="3420002" y="7200003"/>
            <a:ext cx="3240002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9270004" y="6893999"/>
            <a:ext cx="539998" cy="53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BEE3D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4"/>
          </p:nvPr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0F3639C8-42D4-4407-AFFD-7E23A9F56BB0}" type="slidenum"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87999" y="6299996"/>
            <a:ext cx="2802242" cy="18918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">
                <a:solidFill>
                  <a:srgbClr val="000000"/>
                </a:solidFill>
                <a:uFillTx/>
                <a:latin typeface="Bradley Hand ITC" pitchFamily="66"/>
                <a:ea typeface="源ノ角ゴシック Normal" pitchFamily="2"/>
                <a:cs typeface="FreeSans" pitchFamily="2"/>
              </a:rPr>
              <a:t>SportsCrew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1" i="0" u="none" strike="noStrike" kern="1200" cap="none" spc="0" baseline="0">
          <a:solidFill>
            <a:srgbClr val="000000"/>
          </a:solidFill>
          <a:uFillTx/>
          <a:latin typeface="Source Sans Pro Black" pitchFamily="34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fr-FR" sz="3200" b="1" i="0" u="none" strike="noStrike" kern="1200" cap="none" spc="0" baseline="0">
          <a:solidFill>
            <a:srgbClr val="000000"/>
          </a:solidFill>
          <a:uFillTx/>
          <a:latin typeface="Source Sans Pro Semibold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0" y="0"/>
            <a:ext cx="10079998" cy="503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EE3D3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ce réservé du titre 2"/>
          <p:cNvSpPr txBox="1">
            <a:spLocks noGrp="1"/>
          </p:cNvSpPr>
          <p:nvPr>
            <p:ph type="title"/>
          </p:nvPr>
        </p:nvSpPr>
        <p:spPr>
          <a:xfrm>
            <a:off x="359999" y="3780001"/>
            <a:ext cx="9359999" cy="9586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1"/>
          </p:nvPr>
        </p:nvSpPr>
        <p:spPr>
          <a:xfrm>
            <a:off x="359999" y="5219998"/>
            <a:ext cx="9359999" cy="1979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2"/>
          </p:nvPr>
        </p:nvSpPr>
        <p:spPr>
          <a:xfrm>
            <a:off x="359999" y="7200003"/>
            <a:ext cx="2880003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3"/>
          </p:nvPr>
        </p:nvSpPr>
        <p:spPr>
          <a:xfrm>
            <a:off x="3420002" y="7200003"/>
            <a:ext cx="3240002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4"/>
          </p:nvPr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09136763-45EF-4818-AAB4-D4DC102E585D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None/>
        <a:tabLst/>
        <a:defRPr lang="fr-FR" sz="3600" b="1" i="0" u="none" strike="noStrike" kern="1200" cap="none" spc="0" baseline="0">
          <a:solidFill>
            <a:srgbClr val="000000"/>
          </a:solidFill>
          <a:uFillTx/>
          <a:latin typeface="Source Sans Pro Black" pitchFamily="34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875"/>
        </a:spcAft>
        <a:buNone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Source Sans Pro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2520004" y="2520004"/>
            <a:ext cx="5039999" cy="2520004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+- 0 0 0"/>
              <a:gd name="f17" fmla="*/ f5 1 21600"/>
              <a:gd name="f18" fmla="*/ f6 1 21600"/>
              <a:gd name="f19" fmla="+- f8 0 f7"/>
              <a:gd name="f20" fmla="pin -2147483647 f0 2147483647"/>
              <a:gd name="f21" fmla="pin -2147483647 f1 2147483647"/>
              <a:gd name="f22" fmla="*/ f16 f2 1"/>
              <a:gd name="f23" fmla="val f20"/>
              <a:gd name="f24" fmla="val f21"/>
              <a:gd name="f25" fmla="*/ f19 1 21600"/>
              <a:gd name="f26" fmla="*/ f20 f17 1"/>
              <a:gd name="f27" fmla="*/ f21 f18 1"/>
              <a:gd name="f28" fmla="*/ f22 1 f4"/>
              <a:gd name="f29" fmla="+- f23 0 10800"/>
              <a:gd name="f30" fmla="+- f24 0 10800"/>
              <a:gd name="f31" fmla="+- f24 0 21600"/>
              <a:gd name="f32" fmla="+- f23 0 21600"/>
              <a:gd name="f33" fmla="*/ 0 f25 1"/>
              <a:gd name="f34" fmla="*/ 21600 f25 1"/>
              <a:gd name="f35" fmla="*/ 10800 f25 1"/>
              <a:gd name="f36" fmla="+- f28 0 f3"/>
              <a:gd name="f37" fmla="*/ f23 f17 1"/>
              <a:gd name="f38" fmla="*/ f24 f18 1"/>
              <a:gd name="f39" fmla="abs f29"/>
              <a:gd name="f40" fmla="abs f30"/>
              <a:gd name="f41" fmla="*/ f35 1 f25"/>
              <a:gd name="f42" fmla="*/ f33 1 f25"/>
              <a:gd name="f43" fmla="*/ f34 1 f25"/>
              <a:gd name="f44" fmla="+- f39 0 f40"/>
              <a:gd name="f45" fmla="+- f40 0 f39"/>
              <a:gd name="f46" fmla="*/ f42 f17 1"/>
              <a:gd name="f47" fmla="*/ f43 f17 1"/>
              <a:gd name="f48" fmla="*/ f43 f18 1"/>
              <a:gd name="f49" fmla="*/ f42 f18 1"/>
              <a:gd name="f50" fmla="*/ f41 f17 1"/>
              <a:gd name="f51" fmla="*/ f41 f18 1"/>
              <a:gd name="f52" fmla="?: f30 f9 f44"/>
              <a:gd name="f53" fmla="?: f30 f44 f9"/>
              <a:gd name="f54" fmla="?: f29 f9 f45"/>
              <a:gd name="f55" fmla="?: f29 f45 f9"/>
              <a:gd name="f56" fmla="?: f23 f9 f52"/>
              <a:gd name="f57" fmla="?: f23 f9 f53"/>
              <a:gd name="f58" fmla="?: f31 f54 f9"/>
              <a:gd name="f59" fmla="?: f31 f55 f9"/>
              <a:gd name="f60" fmla="?: f32 f53 f9"/>
              <a:gd name="f61" fmla="?: f32 f52 f9"/>
              <a:gd name="f62" fmla="?: f24 f9 f55"/>
              <a:gd name="f63" fmla="?: f24 f9 f54"/>
              <a:gd name="f64" fmla="?: f56 f23 0"/>
              <a:gd name="f65" fmla="?: f56 f24 6280"/>
              <a:gd name="f66" fmla="?: f57 f23 0"/>
              <a:gd name="f67" fmla="?: f57 f24 15320"/>
              <a:gd name="f68" fmla="?: f58 f23 6280"/>
              <a:gd name="f69" fmla="?: f58 f24 21600"/>
              <a:gd name="f70" fmla="?: f59 f23 15320"/>
              <a:gd name="f71" fmla="?: f59 f24 21600"/>
              <a:gd name="f72" fmla="?: f60 f23 21600"/>
              <a:gd name="f73" fmla="?: f60 f24 15320"/>
              <a:gd name="f74" fmla="?: f61 f23 21600"/>
              <a:gd name="f75" fmla="?: f61 f24 6280"/>
              <a:gd name="f76" fmla="?: f62 f23 15320"/>
              <a:gd name="f77" fmla="?: f62 f24 0"/>
              <a:gd name="f78" fmla="?: f63 f23 6280"/>
              <a:gd name="f79" fmla="?: f63 f24 0"/>
            </a:gdLst>
            <a:ahLst>
              <a:ahXY gdRefX="f0" minX="f15" maxX="f10" gdRefY="f1" minY="f15" maxY="f10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0" y="f49"/>
              </a:cxn>
              <a:cxn ang="f36">
                <a:pos x="f46" y="f51"/>
              </a:cxn>
              <a:cxn ang="f36">
                <a:pos x="f50" y="f48"/>
              </a:cxn>
              <a:cxn ang="f36">
                <a:pos x="f47" y="f51"/>
              </a:cxn>
              <a:cxn ang="f36">
                <a:pos x="f37" y="f38"/>
              </a:cxn>
            </a:cxnLst>
            <a:rect l="f46" t="f49" r="f47" b="f48"/>
            <a:pathLst>
              <a:path w="21600" h="21600">
                <a:moveTo>
                  <a:pt x="f7" y="f7"/>
                </a:moveTo>
                <a:lnTo>
                  <a:pt x="f7" y="f11"/>
                </a:lnTo>
                <a:lnTo>
                  <a:pt x="f64" y="f65"/>
                </a:lnTo>
                <a:lnTo>
                  <a:pt x="f7" y="f12"/>
                </a:lnTo>
                <a:lnTo>
                  <a:pt x="f7" y="f13"/>
                </a:lnTo>
                <a:lnTo>
                  <a:pt x="f66" y="f67"/>
                </a:lnTo>
                <a:lnTo>
                  <a:pt x="f7" y="f14"/>
                </a:lnTo>
                <a:lnTo>
                  <a:pt x="f7" y="f8"/>
                </a:lnTo>
                <a:lnTo>
                  <a:pt x="f11" y="f8"/>
                </a:lnTo>
                <a:lnTo>
                  <a:pt x="f68" y="f69"/>
                </a:lnTo>
                <a:lnTo>
                  <a:pt x="f12" y="f8"/>
                </a:lnTo>
                <a:lnTo>
                  <a:pt x="f13" y="f8"/>
                </a:lnTo>
                <a:lnTo>
                  <a:pt x="f70" y="f71"/>
                </a:lnTo>
                <a:lnTo>
                  <a:pt x="f14" y="f8"/>
                </a:lnTo>
                <a:lnTo>
                  <a:pt x="f8" y="f8"/>
                </a:lnTo>
                <a:lnTo>
                  <a:pt x="f8" y="f14"/>
                </a:lnTo>
                <a:lnTo>
                  <a:pt x="f72" y="f73"/>
                </a:lnTo>
                <a:lnTo>
                  <a:pt x="f8" y="f13"/>
                </a:lnTo>
                <a:lnTo>
                  <a:pt x="f8" y="f12"/>
                </a:lnTo>
                <a:lnTo>
                  <a:pt x="f74" y="f75"/>
                </a:lnTo>
                <a:lnTo>
                  <a:pt x="f8" y="f11"/>
                </a:lnTo>
                <a:lnTo>
                  <a:pt x="f8" y="f7"/>
                </a:lnTo>
                <a:lnTo>
                  <a:pt x="f14" y="f7"/>
                </a:lnTo>
                <a:lnTo>
                  <a:pt x="f76" y="f77"/>
                </a:lnTo>
                <a:lnTo>
                  <a:pt x="f13" y="f7"/>
                </a:lnTo>
                <a:lnTo>
                  <a:pt x="f12" y="f7"/>
                </a:lnTo>
                <a:lnTo>
                  <a:pt x="f78" y="f79"/>
                </a:lnTo>
                <a:lnTo>
                  <a:pt x="f11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ce réservé du titre 2"/>
          <p:cNvSpPr txBox="1">
            <a:spLocks noGrp="1"/>
          </p:cNvSpPr>
          <p:nvPr>
            <p:ph type="title"/>
          </p:nvPr>
        </p:nvSpPr>
        <p:spPr>
          <a:xfrm>
            <a:off x="2700003" y="2700003"/>
            <a:ext cx="4679999" cy="21599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1"/>
          </p:nvPr>
        </p:nvSpPr>
        <p:spPr>
          <a:xfrm>
            <a:off x="3420002" y="5039999"/>
            <a:ext cx="6299996" cy="21599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2"/>
          </p:nvPr>
        </p:nvSpPr>
        <p:spPr>
          <a:xfrm>
            <a:off x="359999" y="7200003"/>
            <a:ext cx="2880003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3"/>
          </p:nvPr>
        </p:nvSpPr>
        <p:spPr>
          <a:xfrm>
            <a:off x="3420002" y="7200003"/>
            <a:ext cx="3240002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4"/>
          </p:nvPr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2CE6AD4D-CC2C-4D11-B646-E3513CC3E735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1" i="0" u="none" strike="noStrike" kern="1200" cap="none" spc="0" baseline="0">
          <a:solidFill>
            <a:srgbClr val="2C3E50"/>
          </a:solidFill>
          <a:uFillTx/>
          <a:latin typeface="Source Sans Pro Black" pitchFamily="34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875"/>
        </a:spcAft>
        <a:buNone/>
        <a:tabLst/>
        <a:defRPr lang="fr-FR" sz="2000" b="0" i="0" u="none" strike="noStrike" kern="1200" cap="none" spc="0" baseline="0">
          <a:solidFill>
            <a:srgbClr val="FFFFFF"/>
          </a:solidFill>
          <a:uFillTx/>
          <a:latin typeface="Source Sans Pro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rgbClr val="009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31999" y="870115"/>
            <a:ext cx="9359999" cy="2585877"/>
          </a:xfrm>
        </p:spPr>
        <p:txBody>
          <a:bodyPr>
            <a:spAutoFit/>
          </a:bodyPr>
          <a:lstStyle/>
          <a:p>
            <a:pPr lvl="0"/>
            <a:r>
              <a:rPr lang="fr-FR" u="sng"/>
              <a:t>Projet tutoré du semestre 2</a:t>
            </a:r>
            <a:r>
              <a:rPr lang="fr-FR"/>
              <a:t> </a:t>
            </a:r>
            <a:br>
              <a:rPr lang="fr-FR"/>
            </a:br>
            <a:r>
              <a:rPr lang="fr-FR" b="0"/>
              <a:t> « Éléments de Cahier des Charges et de Planification d’une Application 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5999" y="4607999"/>
            <a:ext cx="1680475" cy="4409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Groupe n° 25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35996" y="5327998"/>
            <a:ext cx="1162083" cy="124380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Mathieu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Dorian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Guillaume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Quentin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76002" y="5344201"/>
            <a:ext cx="2592003" cy="124380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TD II     TP3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TD II     TP3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TD II     TP4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TD II     TP3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6355" y="5344201"/>
            <a:ext cx="1151641" cy="124380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ECHARTE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GIL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GRIMAULT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MARQUE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5999" y="6803995"/>
            <a:ext cx="3326395" cy="37871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ea typeface="源ノ角ゴシック Normal" pitchFamily="2"/>
                <a:cs typeface="FreeSans" pitchFamily="2"/>
              </a:rPr>
              <a:t>Enseignante tutrice : Rita ZGHEIB</a:t>
            </a:r>
          </a:p>
        </p:txBody>
      </p:sp>
      <p:sp>
        <p:nvSpPr>
          <p:cNvPr id="8" name="Forme libre 7"/>
          <p:cNvSpPr/>
          <p:nvPr/>
        </p:nvSpPr>
        <p:spPr>
          <a:xfrm>
            <a:off x="6119996" y="5399998"/>
            <a:ext cx="3168002" cy="129599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EE3D3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57756" y="5327998"/>
            <a:ext cx="2802242" cy="18918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">
                <a:solidFill>
                  <a:srgbClr val="000000"/>
                </a:solidFill>
                <a:uFillTx/>
                <a:latin typeface="Bradley Hand ITC" pitchFamily="66"/>
                <a:ea typeface="源ノ角ゴシック Normal" pitchFamily="2"/>
                <a:cs typeface="FreeSans" pitchFamily="2"/>
              </a:rPr>
              <a:t>SportsCrew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995946" y="0"/>
            <a:ext cx="1084679" cy="15998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 txBox="1"/>
          <p:nvPr/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C70826-04F9-40C6-A5D1-0B2CDA5B069E}" type="slidenum">
              <a:t>2</a:t>
            </a:fld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Objectifs de l’application</a:t>
            </a:r>
          </a:p>
        </p:txBody>
      </p:sp>
      <p:sp>
        <p:nvSpPr>
          <p:cNvPr id="4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59999" y="1923986"/>
            <a:ext cx="9359999" cy="5039999"/>
          </a:xfrm>
        </p:spPr>
        <p:txBody>
          <a:bodyPr>
            <a:normAutofit fontScale="92500"/>
          </a:bodyPr>
          <a:lstStyle/>
          <a:p>
            <a:pPr lvl="0" algn="just"/>
            <a:r>
              <a:rPr lang="fr-FR" sz="2200" b="0" dirty="0">
                <a:latin typeface="Arial" pitchFamily="34"/>
              </a:rPr>
              <a:t>      L’application </a:t>
            </a:r>
            <a:r>
              <a:rPr lang="fr-FR" sz="2200" b="0" dirty="0" err="1">
                <a:latin typeface="Arial" pitchFamily="34"/>
              </a:rPr>
              <a:t>SportsCrew</a:t>
            </a:r>
            <a:r>
              <a:rPr lang="fr-FR" sz="2200" b="0" dirty="0">
                <a:latin typeface="Arial" pitchFamily="34"/>
              </a:rPr>
              <a:t> permet aux sportifs comme aux amateurs intéressés par une </a:t>
            </a:r>
            <a:r>
              <a:rPr lang="fr-FR" sz="2200" dirty="0">
                <a:solidFill>
                  <a:srgbClr val="00599D"/>
                </a:solidFill>
                <a:latin typeface="Arial" pitchFamily="34"/>
              </a:rPr>
              <a:t>activité</a:t>
            </a:r>
            <a:r>
              <a:rPr lang="fr-FR" sz="2200" b="0" dirty="0">
                <a:latin typeface="Arial" pitchFamily="34"/>
              </a:rPr>
              <a:t> de l’exercer. Les utilisateurs doivent renseigner leur nom, leur prénom et leur âge pour créer un </a:t>
            </a:r>
            <a:r>
              <a:rPr lang="fr-FR" sz="2200" dirty="0">
                <a:solidFill>
                  <a:srgbClr val="00599D"/>
                </a:solidFill>
                <a:latin typeface="Arial" pitchFamily="34"/>
              </a:rPr>
              <a:t>compte</a:t>
            </a:r>
            <a:r>
              <a:rPr lang="fr-FR" sz="2200" b="0" dirty="0">
                <a:latin typeface="Arial" pitchFamily="34"/>
              </a:rPr>
              <a:t>, ils auront aussi la possibilité de mettre une photo de profil et ainsi ils pourront participer à de multiples </a:t>
            </a:r>
            <a:r>
              <a:rPr lang="fr-FR" sz="2200" b="0" dirty="0" smtClean="0">
                <a:latin typeface="Arial" pitchFamily="34"/>
              </a:rPr>
              <a:t>activités. </a:t>
            </a:r>
          </a:p>
          <a:p>
            <a:pPr lvl="0" algn="just"/>
            <a:r>
              <a:rPr lang="fr-FR" sz="2200" b="0" dirty="0">
                <a:latin typeface="Arial" pitchFamily="34"/>
              </a:rPr>
              <a:t>	</a:t>
            </a:r>
            <a:r>
              <a:rPr lang="fr-FR" sz="2200" b="0" dirty="0" smtClean="0">
                <a:latin typeface="Arial" pitchFamily="34"/>
              </a:rPr>
              <a:t>Une </a:t>
            </a:r>
            <a:r>
              <a:rPr lang="fr-FR" sz="2200" b="0" dirty="0">
                <a:latin typeface="Arial" pitchFamily="34"/>
              </a:rPr>
              <a:t>activité peut être déjà proposée, dans ce cas, le sportif peut s’y </a:t>
            </a:r>
            <a:r>
              <a:rPr lang="fr-FR" sz="2200" b="0" u="sng" dirty="0">
                <a:latin typeface="Arial" pitchFamily="34"/>
              </a:rPr>
              <a:t>inscrire</a:t>
            </a:r>
            <a:r>
              <a:rPr lang="fr-FR" sz="2200" b="0" dirty="0">
                <a:latin typeface="Arial" pitchFamily="34"/>
              </a:rPr>
              <a:t>. Dans le cas contraire, il peut la </a:t>
            </a:r>
            <a:r>
              <a:rPr lang="fr-FR" sz="2200" b="0" u="sng" dirty="0">
                <a:latin typeface="Arial" pitchFamily="34"/>
              </a:rPr>
              <a:t>créer</a:t>
            </a:r>
            <a:r>
              <a:rPr lang="fr-FR" sz="2200" b="0" dirty="0">
                <a:latin typeface="Arial" pitchFamily="34"/>
              </a:rPr>
              <a:t> et devient donc </a:t>
            </a:r>
            <a:r>
              <a:rPr lang="fr-FR" sz="2200" dirty="0">
                <a:latin typeface="Arial" pitchFamily="34"/>
              </a:rPr>
              <a:t>créateur</a:t>
            </a:r>
            <a:r>
              <a:rPr lang="fr-FR" sz="2200" b="0" dirty="0">
                <a:latin typeface="Arial" pitchFamily="34"/>
              </a:rPr>
              <a:t>. </a:t>
            </a:r>
            <a:r>
              <a:rPr lang="fr-FR" sz="2200" b="0" dirty="0" smtClean="0">
                <a:latin typeface="Arial" pitchFamily="34"/>
              </a:rPr>
              <a:t>               Une </a:t>
            </a:r>
            <a:r>
              <a:rPr lang="fr-FR" sz="2200" b="0" dirty="0">
                <a:latin typeface="Arial" pitchFamily="34"/>
              </a:rPr>
              <a:t>activité est composée d’un nom de sport, d’un lieu et d’un créneau horaire. Des renseignements tels que le nombre de joueurs nécessaires ou le matériel nécessaire peuvent également être </a:t>
            </a:r>
            <a:r>
              <a:rPr lang="fr-FR" sz="2200" b="0" dirty="0" smtClean="0">
                <a:latin typeface="Arial" pitchFamily="34"/>
              </a:rPr>
              <a:t>indiqués. Le créateur peut choisir s’il met son évènement en privé (alors il devra accepter ou décliner chaque demande d’inscription des participants). 	</a:t>
            </a:r>
          </a:p>
          <a:p>
            <a:pPr lvl="0" algn="just"/>
            <a:r>
              <a:rPr lang="fr-FR" sz="2200" b="0" dirty="0">
                <a:latin typeface="Arial" pitchFamily="34"/>
              </a:rPr>
              <a:t>	</a:t>
            </a:r>
            <a:r>
              <a:rPr lang="fr-FR" sz="2200" b="0" dirty="0" smtClean="0">
                <a:latin typeface="Arial" pitchFamily="34"/>
              </a:rPr>
              <a:t>Chaque </a:t>
            </a:r>
            <a:r>
              <a:rPr lang="fr-FR" sz="2200" b="0" dirty="0">
                <a:latin typeface="Arial" pitchFamily="34"/>
              </a:rPr>
              <a:t>activité possède un </a:t>
            </a:r>
            <a:r>
              <a:rPr lang="fr-FR" sz="2200" dirty="0" smtClean="0">
                <a:solidFill>
                  <a:srgbClr val="00599D"/>
                </a:solidFill>
                <a:latin typeface="Arial" pitchFamily="34"/>
              </a:rPr>
              <a:t>chat</a:t>
            </a:r>
            <a:r>
              <a:rPr lang="fr-FR" sz="2200" b="0" dirty="0" smtClean="0">
                <a:latin typeface="Arial" pitchFamily="34"/>
              </a:rPr>
              <a:t> </a:t>
            </a:r>
            <a:r>
              <a:rPr lang="fr-FR" sz="2200" b="0" dirty="0">
                <a:latin typeface="Arial" pitchFamily="34"/>
              </a:rPr>
              <a:t>dans lequel les </a:t>
            </a:r>
            <a:r>
              <a:rPr lang="fr-FR" sz="2200" dirty="0">
                <a:latin typeface="Arial" pitchFamily="34"/>
              </a:rPr>
              <a:t>participants</a:t>
            </a:r>
            <a:r>
              <a:rPr lang="fr-FR" sz="2200" b="0" dirty="0">
                <a:latin typeface="Arial" pitchFamily="34"/>
              </a:rPr>
              <a:t> peuvent obtenir de plus amples renseignements sur le sport en question et se côtoyer virtuellement avant de se rencontrer.</a:t>
            </a:r>
          </a:p>
          <a:p>
            <a:pPr lvl="0" algn="just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 txBox="1"/>
          <p:nvPr/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064B8C-F544-41E8-B7CF-DBE6CFB0CAD0}" type="slidenum">
              <a:t>3</a:t>
            </a:fld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Acteurs et leurs rôles</a:t>
            </a:r>
          </a:p>
        </p:txBody>
      </p:sp>
      <p:sp>
        <p:nvSpPr>
          <p:cNvPr id="4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59999" y="1902996"/>
            <a:ext cx="9359999" cy="5039999"/>
          </a:xfrm>
        </p:spPr>
        <p:txBody>
          <a:bodyPr>
            <a:normAutofit/>
          </a:bodyPr>
          <a:lstStyle/>
          <a:p>
            <a:pPr marL="457200" lvl="0" indent="-457200">
              <a:buClr>
                <a:srgbClr val="2C3E50"/>
              </a:buClr>
              <a:buSzPct val="60000"/>
              <a:buFont typeface="Wingdings" pitchFamily="2"/>
              <a:buChar char="Ø"/>
            </a:pPr>
            <a:r>
              <a:rPr lang="fr-FR" sz="2800" dirty="0">
                <a:latin typeface="Calibri"/>
              </a:rPr>
              <a:t>Le créateur </a:t>
            </a:r>
          </a:p>
          <a:p>
            <a:pPr marL="0" lvl="1" indent="0">
              <a:spcBef>
                <a:spcPts val="0"/>
              </a:spcBef>
              <a:spcAft>
                <a:spcPts val="1415"/>
              </a:spcAft>
              <a:buNone/>
            </a:pPr>
            <a:r>
              <a:rPr lang="fr-FR" sz="2800" dirty="0"/>
              <a:t>   Il crée une activité et s’occupe de la gestion de </a:t>
            </a:r>
            <a:r>
              <a:rPr lang="fr-FR" sz="2800" dirty="0" smtClean="0"/>
              <a:t>celle-ci.</a:t>
            </a:r>
            <a:endParaRPr lang="fr-FR" sz="2800" dirty="0"/>
          </a:p>
          <a:p>
            <a:pPr marL="457200" lvl="0" indent="-457200">
              <a:buClr>
                <a:srgbClr val="2C3E50"/>
              </a:buClr>
              <a:buSzPct val="60000"/>
              <a:buFont typeface="Wingdings" pitchFamily="2"/>
              <a:buChar char="Ø"/>
            </a:pPr>
            <a:r>
              <a:rPr lang="fr-FR" sz="2800" dirty="0">
                <a:latin typeface="Calibri"/>
              </a:rPr>
              <a:t>Le participant</a:t>
            </a:r>
          </a:p>
          <a:p>
            <a:pPr marL="0" lvl="1" indent="0">
              <a:spcBef>
                <a:spcPts val="0"/>
              </a:spcBef>
              <a:spcAft>
                <a:spcPts val="1415"/>
              </a:spcAft>
              <a:buNone/>
            </a:pPr>
            <a:r>
              <a:rPr lang="fr-FR" sz="2800" dirty="0"/>
              <a:t>   Il peut rentrer des critères de recherche et s’inscrire à une </a:t>
            </a:r>
            <a:r>
              <a:rPr lang="fr-FR" sz="2800" dirty="0" smtClean="0"/>
              <a:t>activité.</a:t>
            </a:r>
            <a:endParaRPr lang="fr-FR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 txBox="1"/>
          <p:nvPr/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2D503A-429F-48D6-A430-19A5F9CAFC2F}" type="slidenum">
              <a:t>4</a:t>
            </a:fld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Services proposés</a:t>
            </a: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359999" y="1979996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lang="fr-FR" sz="3200" b="1" i="0" u="none" strike="noStrike" kern="1200" cap="none" spc="0" baseline="0">
                <a:solidFill>
                  <a:srgbClr val="000000"/>
                </a:solidFill>
                <a:uFillTx/>
                <a:latin typeface="Source Sans Pro Semibold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80000"/>
              </a:lnSpc>
              <a:buClr>
                <a:srgbClr val="2C3E50"/>
              </a:buClr>
              <a:buSzPct val="60000"/>
              <a:buFont typeface="Wingdings" pitchFamily="2"/>
              <a:buChar char="Ø"/>
            </a:pPr>
            <a:r>
              <a:rPr lang="fr-FR" sz="2800" dirty="0">
                <a:latin typeface="Calibri" pitchFamily="34"/>
                <a:cs typeface="Calibri" pitchFamily="34"/>
              </a:rPr>
              <a:t>S’inscrire à une activité</a:t>
            </a:r>
          </a:p>
          <a:p>
            <a:pPr marL="0" lvl="1" indent="0" algn="just">
              <a:lnSpc>
                <a:spcPct val="70000"/>
              </a:lnSpc>
              <a:spcBef>
                <a:spcPts val="0"/>
              </a:spcBef>
              <a:spcAft>
                <a:spcPts val="1415"/>
              </a:spcAft>
              <a:buNone/>
            </a:pPr>
            <a:r>
              <a:rPr lang="fr-FR" sz="2800" dirty="0">
                <a:latin typeface="Calibri" pitchFamily="34"/>
                <a:cs typeface="Calibri" pitchFamily="34"/>
              </a:rPr>
              <a:t>    Le participant peut s’inscrire à tout type d’activité.</a:t>
            </a:r>
          </a:p>
          <a:p>
            <a:pPr marL="342900" lvl="0" indent="-342900" algn="just">
              <a:lnSpc>
                <a:spcPct val="80000"/>
              </a:lnSpc>
              <a:buClr>
                <a:srgbClr val="2C3E50"/>
              </a:buClr>
              <a:buSzPct val="60000"/>
              <a:buFont typeface="Wingdings" pitchFamily="2"/>
              <a:buChar char="Ø"/>
            </a:pPr>
            <a:r>
              <a:rPr lang="fr-FR" sz="2800" dirty="0">
                <a:latin typeface="Calibri" pitchFamily="34"/>
                <a:cs typeface="Calibri" pitchFamily="34"/>
              </a:rPr>
              <a:t>Gérer une activité</a:t>
            </a:r>
          </a:p>
          <a:p>
            <a:pPr marL="0" lvl="1" indent="0" algn="just">
              <a:lnSpc>
                <a:spcPct val="70000"/>
              </a:lnSpc>
              <a:spcBef>
                <a:spcPts val="0"/>
              </a:spcBef>
              <a:spcAft>
                <a:spcPts val="1415"/>
              </a:spcAft>
              <a:buNone/>
            </a:pPr>
            <a:r>
              <a:rPr lang="fr-FR" sz="2800" dirty="0">
                <a:latin typeface="Calibri" pitchFamily="34"/>
                <a:cs typeface="Calibri" pitchFamily="34"/>
              </a:rPr>
              <a:t>     Un créateur peut gérer ses évènement. Il peut choisir de créer, consulter, modifier ou supprimer une activité. Il </a:t>
            </a:r>
            <a:r>
              <a:rPr lang="fr-FR" sz="2800" dirty="0" smtClean="0">
                <a:latin typeface="Calibri" pitchFamily="34"/>
                <a:cs typeface="Calibri" pitchFamily="34"/>
              </a:rPr>
              <a:t>peut choisir </a:t>
            </a:r>
            <a:r>
              <a:rPr lang="fr-FR" sz="2800" dirty="0">
                <a:latin typeface="Calibri" pitchFamily="34"/>
                <a:cs typeface="Calibri" pitchFamily="34"/>
              </a:rPr>
              <a:t>d’accepter ou de refuser des participants</a:t>
            </a:r>
            <a:r>
              <a:rPr lang="fr-FR" sz="2800" dirty="0" smtClean="0">
                <a:latin typeface="Calibri" pitchFamily="34"/>
                <a:cs typeface="Calibri" pitchFamily="34"/>
              </a:rPr>
              <a:t>.</a:t>
            </a:r>
          </a:p>
          <a:p>
            <a:pPr marL="342900" lvl="0" indent="-342900" algn="just">
              <a:lnSpc>
                <a:spcPct val="80000"/>
              </a:lnSpc>
              <a:buClr>
                <a:srgbClr val="2C3E50"/>
              </a:buClr>
              <a:buSzPct val="60000"/>
              <a:buFont typeface="Wingdings" pitchFamily="2"/>
              <a:buChar char="Ø"/>
            </a:pPr>
            <a:r>
              <a:rPr lang="fr-FR" sz="2800" dirty="0">
                <a:latin typeface="Calibri" pitchFamily="34"/>
                <a:cs typeface="Calibri" pitchFamily="34"/>
              </a:rPr>
              <a:t>Discuter dans le chat d’une activité</a:t>
            </a:r>
          </a:p>
          <a:p>
            <a:pPr marL="0" lvl="1" indent="0" algn="just">
              <a:lnSpc>
                <a:spcPct val="70000"/>
              </a:lnSpc>
              <a:spcBef>
                <a:spcPts val="0"/>
              </a:spcBef>
              <a:spcAft>
                <a:spcPts val="1415"/>
              </a:spcAft>
              <a:buNone/>
            </a:pPr>
            <a:r>
              <a:rPr lang="fr-FR" sz="2800" dirty="0">
                <a:latin typeface="Calibri" pitchFamily="34"/>
                <a:cs typeface="Calibri" pitchFamily="34"/>
              </a:rPr>
              <a:t>    Dès que l’utilisateur participe à une activité, il est ajouté dans un chat de discussion.</a:t>
            </a:r>
          </a:p>
          <a:p>
            <a:pPr lvl="0" algn="just">
              <a:lnSpc>
                <a:spcPct val="80000"/>
              </a:lnSpc>
              <a:buClr>
                <a:srgbClr val="2C3E50"/>
              </a:buClr>
              <a:buSzPct val="45000"/>
              <a:buFont typeface="StarSymbol"/>
              <a:buChar char="●"/>
            </a:pPr>
            <a:endParaRPr lang="fr-FR" sz="2800" b="0" dirty="0">
              <a:latin typeface="Calibri" pitchFamily="34"/>
              <a:cs typeface="Calibri" pitchFamily="34"/>
            </a:endParaRPr>
          </a:p>
          <a:p>
            <a:pPr marL="0" lvl="1" indent="0" algn="just">
              <a:lnSpc>
                <a:spcPct val="70000"/>
              </a:lnSpc>
              <a:spcBef>
                <a:spcPts val="0"/>
              </a:spcBef>
              <a:spcAft>
                <a:spcPts val="1415"/>
              </a:spcAft>
              <a:buNone/>
            </a:pPr>
            <a:endParaRPr lang="fr-FR" sz="2800" dirty="0" smtClean="0">
              <a:latin typeface="Calibri" pitchFamily="34"/>
              <a:cs typeface="Calibri" pitchFamily="34"/>
            </a:endParaRPr>
          </a:p>
          <a:p>
            <a:pPr marL="0" lvl="1" indent="0" algn="just">
              <a:lnSpc>
                <a:spcPct val="70000"/>
              </a:lnSpc>
              <a:spcBef>
                <a:spcPts val="0"/>
              </a:spcBef>
              <a:spcAft>
                <a:spcPts val="1415"/>
              </a:spcAft>
              <a:buNone/>
            </a:pPr>
            <a:endParaRPr lang="fr-FR" sz="2800" dirty="0"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 txBox="1"/>
          <p:nvPr/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43E7BE-258B-4DF9-834D-9CB0FC9F8383}" type="slidenum">
              <a:t>5</a:t>
            </a:fld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Diagramme des cas d’utilisation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3815" t="3246" r="3722" b="4168"/>
          <a:stretch/>
        </p:blipFill>
        <p:spPr>
          <a:xfrm>
            <a:off x="1296909" y="1867300"/>
            <a:ext cx="7883090" cy="4668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 txBox="1"/>
          <p:nvPr/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687816-6F8C-49F2-BFE3-D146B9D7B780}" type="slidenum">
              <a:t>6</a:t>
            </a:fld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Caractéristiques</a:t>
            </a:r>
          </a:p>
        </p:txBody>
      </p:sp>
      <p:sp>
        <p:nvSpPr>
          <p:cNvPr id="4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60379" y="1902992"/>
            <a:ext cx="9359999" cy="5039999"/>
          </a:xfrm>
        </p:spPr>
        <p:txBody>
          <a:bodyPr>
            <a:normAutofit/>
          </a:bodyPr>
          <a:lstStyle/>
          <a:p>
            <a:pPr marL="457200" lvl="0" indent="-457200">
              <a:buClr>
                <a:srgbClr val="2C3E50"/>
              </a:buClr>
              <a:buSzPct val="60000"/>
              <a:buFont typeface="Wingdings" pitchFamily="2"/>
              <a:buChar char="Ø"/>
            </a:pPr>
            <a:r>
              <a:rPr lang="fr-FR" sz="2800" dirty="0">
                <a:latin typeface="Calibri" pitchFamily="34"/>
              </a:rPr>
              <a:t>Public cible :</a:t>
            </a:r>
            <a:r>
              <a:rPr lang="fr-FR" sz="2800" b="0" dirty="0">
                <a:latin typeface="Calibri" pitchFamily="34"/>
              </a:rPr>
              <a:t> Toutes catégories d’âges</a:t>
            </a:r>
          </a:p>
          <a:p>
            <a:pPr marL="457200" lvl="0" indent="-457200">
              <a:buClr>
                <a:srgbClr val="2C3E50"/>
              </a:buClr>
              <a:buSzPct val="60000"/>
              <a:buFont typeface="Wingdings" pitchFamily="2"/>
              <a:buChar char="Ø"/>
            </a:pPr>
            <a:r>
              <a:rPr lang="fr-FR" sz="2800" dirty="0">
                <a:latin typeface="Calibri" pitchFamily="34"/>
              </a:rPr>
              <a:t>Type d’application visée : </a:t>
            </a:r>
            <a:r>
              <a:rPr lang="fr-FR" sz="2800" b="0" dirty="0" smtClean="0">
                <a:latin typeface="Calibri" pitchFamily="34"/>
              </a:rPr>
              <a:t>en cours de réflexion (application </a:t>
            </a:r>
            <a:r>
              <a:rPr lang="fr-FR" sz="2800" b="0" dirty="0">
                <a:latin typeface="Calibri" pitchFamily="34"/>
              </a:rPr>
              <a:t>mobile </a:t>
            </a:r>
            <a:r>
              <a:rPr lang="fr-FR" sz="2800" b="0" dirty="0" smtClean="0">
                <a:latin typeface="Calibri" pitchFamily="34"/>
              </a:rPr>
              <a:t>native ou cross plateforme, nous penchons plus vers du natif)</a:t>
            </a:r>
            <a:endParaRPr lang="fr-FR" sz="2800" b="0" dirty="0">
              <a:latin typeface="Calibri" pitchFamily="34"/>
            </a:endParaRPr>
          </a:p>
          <a:p>
            <a:pPr marL="457200" lvl="0" indent="-457200">
              <a:buClr>
                <a:srgbClr val="2C3E50"/>
              </a:buClr>
              <a:buSzPct val="60000"/>
              <a:buFont typeface="Wingdings" pitchFamily="2"/>
              <a:buChar char="Ø"/>
            </a:pPr>
            <a:r>
              <a:rPr lang="fr-FR" sz="2800" dirty="0">
                <a:latin typeface="Calibri" pitchFamily="34"/>
              </a:rPr>
              <a:t>Langages et outils de développement envisagés :</a:t>
            </a:r>
            <a:r>
              <a:rPr lang="fr-FR" sz="2800" b="0" dirty="0">
                <a:latin typeface="Calibri" pitchFamily="34"/>
              </a:rPr>
              <a:t> en cours de réflexion </a:t>
            </a:r>
            <a:r>
              <a:rPr lang="fr-FR" sz="2800" b="0" dirty="0" smtClean="0">
                <a:latin typeface="Calibri" pitchFamily="34"/>
              </a:rPr>
              <a:t>(probablement Android </a:t>
            </a:r>
            <a:r>
              <a:rPr lang="fr-FR" sz="2800" b="0" dirty="0" smtClean="0">
                <a:latin typeface="Calibri" pitchFamily="34"/>
              </a:rPr>
              <a:t>Studio, </a:t>
            </a:r>
            <a:r>
              <a:rPr lang="fr-FR" sz="2800" b="0" dirty="0" err="1" smtClean="0">
                <a:latin typeface="Calibri" pitchFamily="34"/>
              </a:rPr>
              <a:t>FireBase</a:t>
            </a:r>
            <a:r>
              <a:rPr lang="fr-FR" sz="2800" b="0" dirty="0" smtClean="0">
                <a:latin typeface="Calibri" pitchFamily="34"/>
              </a:rPr>
              <a:t>, Java</a:t>
            </a:r>
            <a:r>
              <a:rPr lang="fr-FR" sz="2800" b="0" dirty="0" smtClean="0">
                <a:latin typeface="Calibri" pitchFamily="34"/>
              </a:rPr>
              <a:t>), </a:t>
            </a:r>
            <a:r>
              <a:rPr lang="fr-FR" sz="2800" b="0" dirty="0" err="1" smtClean="0">
                <a:latin typeface="Calibri" pitchFamily="34"/>
              </a:rPr>
              <a:t>ArgoUML</a:t>
            </a:r>
            <a:r>
              <a:rPr lang="fr-FR" sz="2800" b="0" dirty="0" smtClean="0">
                <a:latin typeface="Calibri" pitchFamily="34"/>
              </a:rPr>
              <a:t>, </a:t>
            </a:r>
            <a:r>
              <a:rPr lang="fr-FR" sz="2800" b="0" dirty="0" err="1" smtClean="0">
                <a:latin typeface="Calibri" pitchFamily="34"/>
              </a:rPr>
              <a:t>GitKraken</a:t>
            </a:r>
            <a:endParaRPr lang="fr-FR" sz="2800" b="0" dirty="0">
              <a:latin typeface="Calibri" pitchFamily="34"/>
            </a:endParaRPr>
          </a:p>
          <a:p>
            <a:pPr marL="457200" lvl="0" indent="-457200">
              <a:buClr>
                <a:srgbClr val="2C3E50"/>
              </a:buClr>
              <a:buSzPct val="60000"/>
              <a:buFont typeface="Wingdings" pitchFamily="2"/>
              <a:buChar char="Ø"/>
            </a:pPr>
            <a:r>
              <a:rPr lang="fr-FR" sz="2800" dirty="0">
                <a:latin typeface="Calibri" pitchFamily="34"/>
              </a:rPr>
              <a:t>Outils de gestion de projet utilisés :</a:t>
            </a:r>
            <a:r>
              <a:rPr lang="fr-FR" sz="2800" b="0" dirty="0">
                <a:latin typeface="Calibri" pitchFamily="34"/>
              </a:rPr>
              <a:t> </a:t>
            </a:r>
            <a:r>
              <a:rPr lang="fr-FR" sz="2800" b="0" dirty="0" smtClean="0">
                <a:latin typeface="Calibri" pitchFamily="34"/>
              </a:rPr>
              <a:t>Google </a:t>
            </a:r>
            <a:r>
              <a:rPr lang="fr-FR" sz="2800" b="0" dirty="0">
                <a:latin typeface="Calibri" pitchFamily="34"/>
              </a:rPr>
              <a:t>Drive, </a:t>
            </a:r>
            <a:r>
              <a:rPr lang="fr-FR" sz="2800" b="0" dirty="0" err="1">
                <a:latin typeface="Calibri" pitchFamily="34"/>
              </a:rPr>
              <a:t>Balsamiq</a:t>
            </a:r>
            <a:r>
              <a:rPr lang="fr-FR" sz="2800" b="0" dirty="0">
                <a:latin typeface="Calibri" pitchFamily="34"/>
              </a:rPr>
              <a:t> </a:t>
            </a:r>
            <a:r>
              <a:rPr lang="fr-FR" sz="2800" b="0" dirty="0" err="1">
                <a:latin typeface="Calibri" pitchFamily="34"/>
              </a:rPr>
              <a:t>Mockups</a:t>
            </a:r>
            <a:r>
              <a:rPr lang="fr-FR" sz="2800" b="0" dirty="0">
                <a:latin typeface="Calibri" pitchFamily="34"/>
              </a:rPr>
              <a:t>, Excel, </a:t>
            </a:r>
            <a:r>
              <a:rPr lang="fr-FR" sz="2800" b="0" dirty="0" smtClean="0">
                <a:latin typeface="Calibri" pitchFamily="34"/>
              </a:rPr>
              <a:t>Messenger, WBS</a:t>
            </a:r>
            <a:endParaRPr lang="fr-FR" sz="2800" b="0" dirty="0">
              <a:latin typeface="Calibri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 txBox="1"/>
          <p:nvPr/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A398F2-5222-49C1-A90D-6E7FCEC2BD96}" type="slidenum">
              <a:t>7</a:t>
            </a:fld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Planification des tâches de semestre 2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769"/>
          <a:stretch/>
        </p:blipFill>
        <p:spPr>
          <a:xfrm>
            <a:off x="2520397" y="1665171"/>
            <a:ext cx="6209717" cy="5399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196</Words>
  <Application>Microsoft Office PowerPoint</Application>
  <PresentationFormat>Personnalisé</PresentationFormat>
  <Paragraphs>54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22" baseType="lpstr">
      <vt:lpstr>Arial</vt:lpstr>
      <vt:lpstr>Bradley Hand ITC</vt:lpstr>
      <vt:lpstr>Calibri</vt:lpstr>
      <vt:lpstr>FreeSans</vt:lpstr>
      <vt:lpstr>Source Sans Pro</vt:lpstr>
      <vt:lpstr>Source Sans Pro Black</vt:lpstr>
      <vt:lpstr>Source Sans Pro Semibold</vt:lpstr>
      <vt:lpstr>StarSymbol</vt:lpstr>
      <vt:lpstr>Tahoma</vt:lpstr>
      <vt:lpstr>Wingdings</vt:lpstr>
      <vt:lpstr>源ノ角ゴシック Heavy</vt:lpstr>
      <vt:lpstr>源ノ角ゴシック Normal</vt:lpstr>
      <vt:lpstr>Midnightblue</vt:lpstr>
      <vt:lpstr>Midnightblue1</vt:lpstr>
      <vt:lpstr>Midnightblue2</vt:lpstr>
      <vt:lpstr>Projet tutoré du semestre 2   « Éléments de Cahier des Charges et de Planification d’une Application »</vt:lpstr>
      <vt:lpstr>Objectifs de l’application</vt:lpstr>
      <vt:lpstr>Acteurs et leurs rôles</vt:lpstr>
      <vt:lpstr>Services proposés</vt:lpstr>
      <vt:lpstr>Diagramme des cas d’utilisation</vt:lpstr>
      <vt:lpstr>Caractéristiques</vt:lpstr>
      <vt:lpstr>Planification des tâches de semestre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creator>Quentin Marque</dc:creator>
  <cp:lastModifiedBy>Quentin Marque</cp:lastModifiedBy>
  <cp:revision>30</cp:revision>
  <dcterms:created xsi:type="dcterms:W3CDTF">2019-04-07T12:48:38Z</dcterms:created>
  <dcterms:modified xsi:type="dcterms:W3CDTF">2019-04-11T15:11:41Z</dcterms:modified>
</cp:coreProperties>
</file>