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3" r:id="rId6"/>
    <p:sldId id="266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59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2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18,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18,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644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8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18,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‹N°›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6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E3A9FFF-306B-45C6-A069-B85CD92B9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" r="27664" b="1"/>
          <a:stretch/>
        </p:blipFill>
        <p:spPr bwMode="auto"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2B91A11-1001-48FC-8219-871376966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3194"/>
            <a:ext cx="3725333" cy="812799"/>
          </a:xfrm>
        </p:spPr>
        <p:txBody>
          <a:bodyPr>
            <a:noAutofit/>
          </a:bodyPr>
          <a:lstStyle/>
          <a:p>
            <a:pPr algn="l"/>
            <a:r>
              <a:rPr lang="fr-FR" sz="5400" dirty="0"/>
              <a:t>Pictyde</a:t>
            </a:r>
            <a:endParaRPr lang="fr-FR" sz="1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990125-E553-446E-B3C5-BF73F831D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353" y="2196442"/>
            <a:ext cx="4343400" cy="50854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/>
              <a:t>Application de partage d’images d’évènements </a:t>
            </a:r>
            <a:r>
              <a:rPr lang="fr-FR" sz="1400" dirty="0" err="1"/>
              <a:t>outdoor</a:t>
            </a:r>
            <a:r>
              <a:rPr lang="fr-FR" sz="1400" dirty="0"/>
              <a:t> et indoor</a:t>
            </a:r>
          </a:p>
        </p:txBody>
      </p:sp>
      <p:sp>
        <p:nvSpPr>
          <p:cNvPr id="45" name="Sous-titre 2">
            <a:extLst>
              <a:ext uri="{FF2B5EF4-FFF2-40B4-BE49-F238E27FC236}">
                <a16:creationId xmlns:a16="http://schemas.microsoft.com/office/drawing/2014/main" id="{211B6CBB-2ABB-48A6-A214-9AFB92518080}"/>
              </a:ext>
            </a:extLst>
          </p:cNvPr>
          <p:cNvSpPr txBox="1">
            <a:spLocks/>
          </p:cNvSpPr>
          <p:nvPr/>
        </p:nvSpPr>
        <p:spPr>
          <a:xfrm>
            <a:off x="0" y="6057056"/>
            <a:ext cx="5067656" cy="8009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spcBef>
                <a:spcPts val="120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DARGAZANLI Nicolas, EYHERABIDE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Kepa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MAURICE Alexandre, TRITSCH Guillaume en TD I, TP 1.</a:t>
            </a:r>
            <a:endParaRPr lang="fr-FR" sz="14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>
              <a:spcBef>
                <a:spcPts val="1200"/>
              </a:spcBef>
              <a:spcAft>
                <a:spcPts val="0"/>
              </a:spcAft>
            </a:pP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Enseignant tuteur : CHBEIR Richard</a:t>
            </a:r>
            <a:endParaRPr lang="fr-F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EB97F9-FDE0-4BA7-93EA-0063695AC02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6234" cy="1054460"/>
          </a:xfrm>
          <a:prstGeom prst="rect">
            <a:avLst/>
          </a:prstGeom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4317FC61-6866-43B9-83D7-709AC35B9F93}"/>
              </a:ext>
            </a:extLst>
          </p:cNvPr>
          <p:cNvSpPr txBox="1">
            <a:spLocks/>
          </p:cNvSpPr>
          <p:nvPr/>
        </p:nvSpPr>
        <p:spPr>
          <a:xfrm>
            <a:off x="363117" y="3009241"/>
            <a:ext cx="3818466" cy="73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B.U.T. Informatique 2021-2022</a:t>
            </a:r>
          </a:p>
          <a:p>
            <a:r>
              <a:rPr lang="fr-FR" sz="1800" dirty="0"/>
              <a:t>S.A.É. 2.05 – Projet 13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0344DC-BA07-4952-8FAE-B38FAD3E43C8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 / 7</a:t>
            </a:r>
          </a:p>
        </p:txBody>
      </p:sp>
    </p:spTree>
    <p:extLst>
      <p:ext uri="{BB962C8B-B14F-4D97-AF65-F5344CB8AC3E}">
        <p14:creationId xmlns:p14="http://schemas.microsoft.com/office/powerpoint/2010/main" val="3346476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52027" y="401784"/>
            <a:ext cx="5008307" cy="1216024"/>
          </a:xfrm>
        </p:spPr>
        <p:txBody>
          <a:bodyPr>
            <a:normAutofit/>
          </a:bodyPr>
          <a:lstStyle/>
          <a:p>
            <a:pPr algn="ctr"/>
            <a:r>
              <a:rPr lang="fr-FR" sz="3200" cap="none" spc="0" dirty="0"/>
              <a:t>Résumé condensé et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0878" y="1617808"/>
            <a:ext cx="9810604" cy="4428753"/>
          </a:xfrm>
        </p:spPr>
        <p:txBody>
          <a:bodyPr>
            <a:normAutofit fontScale="92500" lnSpcReduction="10000"/>
          </a:bodyPr>
          <a:lstStyle/>
          <a:p>
            <a:pPr marL="45720" lvl="1" algn="just"/>
            <a:r>
              <a:rPr lang="fr-FR" sz="2400" dirty="0"/>
              <a:t>Notre application WEB responsive a pour but de permettre à ses </a:t>
            </a:r>
            <a:r>
              <a:rPr lang="fr-FR" sz="2400" dirty="0">
                <a:solidFill>
                  <a:srgbClr val="FF0000"/>
                </a:solidFill>
              </a:rPr>
              <a:t>utilisateurs</a:t>
            </a:r>
            <a:r>
              <a:rPr lang="fr-FR" sz="2400" dirty="0"/>
              <a:t> de </a:t>
            </a:r>
            <a:r>
              <a:rPr lang="fr-FR" sz="2400" i="1" dirty="0">
                <a:solidFill>
                  <a:srgbClr val="00B050"/>
                </a:solidFill>
              </a:rPr>
              <a:t>partager</a:t>
            </a:r>
            <a:r>
              <a:rPr lang="fr-FR" sz="2400" dirty="0"/>
              <a:t> des évènements définis par un </a:t>
            </a:r>
            <a:r>
              <a:rPr lang="fr-FR" sz="2400" dirty="0">
                <a:solidFill>
                  <a:srgbClr val="0070C0"/>
                </a:solidFill>
              </a:rPr>
              <a:t>nom</a:t>
            </a:r>
            <a:r>
              <a:rPr lang="fr-FR" sz="2400" dirty="0"/>
              <a:t>, un </a:t>
            </a:r>
            <a:r>
              <a:rPr lang="fr-FR" sz="2400" dirty="0">
                <a:solidFill>
                  <a:srgbClr val="0070C0"/>
                </a:solidFill>
              </a:rPr>
              <a:t>type</a:t>
            </a:r>
            <a:r>
              <a:rPr lang="fr-FR" sz="2400" dirty="0"/>
              <a:t>, un </a:t>
            </a:r>
            <a:r>
              <a:rPr lang="fr-FR" sz="2400" dirty="0">
                <a:solidFill>
                  <a:srgbClr val="0070C0"/>
                </a:solidFill>
              </a:rPr>
              <a:t>lieu</a:t>
            </a:r>
            <a:r>
              <a:rPr lang="fr-FR" sz="2400" dirty="0"/>
              <a:t> et une </a:t>
            </a:r>
            <a:r>
              <a:rPr lang="fr-FR" sz="2400" dirty="0">
                <a:solidFill>
                  <a:srgbClr val="0070C0"/>
                </a:solidFill>
              </a:rPr>
              <a:t>date</a:t>
            </a:r>
            <a:r>
              <a:rPr lang="fr-FR" sz="2400" dirty="0"/>
              <a:t>. </a:t>
            </a:r>
          </a:p>
          <a:p>
            <a:pPr marL="45720" lvl="1" algn="just"/>
            <a:endParaRPr lang="fr-FR" sz="2400" dirty="0"/>
          </a:p>
          <a:p>
            <a:pPr marL="45720" lvl="1" algn="just"/>
            <a:r>
              <a:rPr lang="fr-FR" sz="2400" dirty="0"/>
              <a:t>L’application permettra aux </a:t>
            </a:r>
            <a:r>
              <a:rPr lang="fr-FR" sz="2400" dirty="0">
                <a:solidFill>
                  <a:srgbClr val="FF0000"/>
                </a:solidFill>
              </a:rPr>
              <a:t>organisateurs</a:t>
            </a:r>
            <a:r>
              <a:rPr lang="fr-FR" sz="2400" dirty="0"/>
              <a:t> de </a:t>
            </a:r>
            <a:r>
              <a:rPr lang="fr-FR" sz="2400" i="1" dirty="0">
                <a:solidFill>
                  <a:srgbClr val="00B050"/>
                </a:solidFill>
              </a:rPr>
              <a:t>créer </a:t>
            </a:r>
            <a:r>
              <a:rPr lang="fr-FR" sz="2400" dirty="0"/>
              <a:t>et de </a:t>
            </a:r>
            <a:r>
              <a:rPr lang="fr-FR" sz="2400" i="1" dirty="0">
                <a:solidFill>
                  <a:srgbClr val="00B050"/>
                </a:solidFill>
              </a:rPr>
              <a:t>gérer</a:t>
            </a:r>
            <a:r>
              <a:rPr lang="fr-FR" sz="2400" dirty="0"/>
              <a:t> des évènements. Ils peuvent aussi </a:t>
            </a:r>
            <a:r>
              <a:rPr lang="fr-FR" sz="2400" i="1" dirty="0">
                <a:solidFill>
                  <a:srgbClr val="00B050"/>
                </a:solidFill>
              </a:rPr>
              <a:t>informer</a:t>
            </a:r>
            <a:r>
              <a:rPr lang="fr-FR" sz="2400" dirty="0"/>
              <a:t> les participants des dernières actualités de l’évènement grâce à des </a:t>
            </a:r>
            <a:r>
              <a:rPr lang="fr-FR" sz="2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salons de discussion</a:t>
            </a:r>
            <a:r>
              <a:rPr lang="fr-FR" sz="2400" dirty="0"/>
              <a:t>.</a:t>
            </a:r>
          </a:p>
          <a:p>
            <a:pPr marL="45720" lvl="1" algn="just"/>
            <a:endParaRPr lang="fr-FR" sz="2400" dirty="0"/>
          </a:p>
          <a:p>
            <a:pPr marL="45720" lvl="1" algn="just"/>
            <a:r>
              <a:rPr lang="fr-FR" sz="2400" dirty="0"/>
              <a:t>Grace à cette application les </a:t>
            </a:r>
            <a:r>
              <a:rPr lang="fr-FR" sz="2400" dirty="0">
                <a:solidFill>
                  <a:srgbClr val="FF0000"/>
                </a:solidFill>
              </a:rPr>
              <a:t>utilisateurs</a:t>
            </a:r>
            <a:r>
              <a:rPr lang="fr-FR" sz="2400" dirty="0"/>
              <a:t> participant à l’évènement pourront </a:t>
            </a:r>
            <a:r>
              <a:rPr lang="fr-FR" sz="2400" i="1" dirty="0">
                <a:solidFill>
                  <a:srgbClr val="00B050"/>
                </a:solidFill>
              </a:rPr>
              <a:t>réagir</a:t>
            </a:r>
            <a:r>
              <a:rPr lang="fr-FR" sz="2400" dirty="0"/>
              <a:t> au contenu multimédia et le </a:t>
            </a:r>
            <a:r>
              <a:rPr lang="fr-FR" sz="2400" i="1" dirty="0">
                <a:solidFill>
                  <a:srgbClr val="00B050"/>
                </a:solidFill>
              </a:rPr>
              <a:t>partager</a:t>
            </a:r>
            <a:r>
              <a:rPr lang="fr-FR" sz="2400" dirty="0"/>
              <a:t>.</a:t>
            </a:r>
          </a:p>
          <a:p>
            <a:pPr marL="45720" lvl="1" algn="just"/>
            <a:endParaRPr lang="fr-FR" sz="2400" dirty="0"/>
          </a:p>
          <a:p>
            <a:pPr marL="45720" lvl="1" algn="just"/>
            <a:r>
              <a:rPr lang="fr-FR" sz="2400" dirty="0"/>
              <a:t>Les évènements seront référencés via un </a:t>
            </a:r>
            <a:r>
              <a:rPr lang="fr-FR" sz="2400" u="sng" dirty="0">
                <a:solidFill>
                  <a:schemeClr val="bg1">
                    <a:lumMod val="50000"/>
                  </a:schemeClr>
                </a:solidFill>
              </a:rPr>
              <a:t>planisphère</a:t>
            </a:r>
            <a:r>
              <a:rPr lang="fr-FR" sz="2400" dirty="0"/>
              <a:t> et pourront être </a:t>
            </a:r>
            <a:r>
              <a:rPr lang="fr-FR" sz="2400" u="sng" dirty="0">
                <a:solidFill>
                  <a:schemeClr val="bg1">
                    <a:lumMod val="50000"/>
                  </a:schemeClr>
                </a:solidFill>
              </a:rPr>
              <a:t>mis « en tendances »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4F7950-57E4-409F-B584-F36888D63CA0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 / 7</a:t>
            </a:r>
          </a:p>
        </p:txBody>
      </p:sp>
    </p:spTree>
    <p:extLst>
      <p:ext uri="{BB962C8B-B14F-4D97-AF65-F5344CB8AC3E}">
        <p14:creationId xmlns:p14="http://schemas.microsoft.com/office/powerpoint/2010/main" val="4186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58094" y="234488"/>
            <a:ext cx="4929448" cy="430529"/>
          </a:xfrm>
        </p:spPr>
        <p:txBody>
          <a:bodyPr>
            <a:noAutofit/>
          </a:bodyPr>
          <a:lstStyle/>
          <a:p>
            <a:pPr algn="ctr">
              <a:tabLst>
                <a:tab pos="989013" algn="l"/>
              </a:tabLst>
            </a:pPr>
            <a:r>
              <a:rPr lang="fr-FR" sz="3200" cap="none" spc="0" dirty="0"/>
              <a:t>Acteurs (et services proposés)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3949" y="861058"/>
            <a:ext cx="10997738" cy="5646075"/>
          </a:xfrm>
        </p:spPr>
        <p:txBody>
          <a:bodyPr>
            <a:noAutofit/>
          </a:bodyPr>
          <a:lstStyle/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Utilisateur : </a:t>
            </a:r>
            <a:r>
              <a: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Naviguer sur l’application et trouver du contenu intéressant</a:t>
            </a:r>
            <a:endParaRPr lang="fr-FR" sz="1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Rejoindre/Quitter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à un 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Partager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multimédia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Lire/Ecrire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sur un/des salons textuels lié à l’évènement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Réagir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à du contenu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Sélectionner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des évènement disponible sur la carte</a:t>
            </a:r>
            <a:endParaRPr lang="fr-FR" sz="1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Organisateur : </a:t>
            </a:r>
            <a:r>
              <a: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Gérer son évènement et communiquer avec la communauté</a:t>
            </a:r>
            <a:endParaRPr lang="fr-FR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Créer/Modifier/Supprimer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</a:t>
            </a:r>
            <a:r>
              <a:rPr lang="fr-FR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Créer/Modifier/Supprimer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ou des salons textuels de l’évènement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Lire/Ecrire </a:t>
            </a:r>
            <a:r>
              <a:rPr lang="fr-FR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dans 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ou des salons textuels lié à son l’évènement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Partager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multimédia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Gérer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son évènement</a:t>
            </a:r>
          </a:p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Modérateur de l’application : </a:t>
            </a:r>
            <a:r>
              <a: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Contrôler la respect des règles, sanctionner les abus et gérer l’application</a:t>
            </a:r>
            <a:endParaRPr lang="fr-FR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indésirable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Bannir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utilisateur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19E3B9-88C3-4492-9F21-118FEF8E3496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3 / 7</a:t>
            </a:r>
          </a:p>
        </p:txBody>
      </p:sp>
    </p:spTree>
    <p:extLst>
      <p:ext uri="{BB962C8B-B14F-4D97-AF65-F5344CB8AC3E}">
        <p14:creationId xmlns:p14="http://schemas.microsoft.com/office/powerpoint/2010/main" val="7887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A0EB55-F2CC-466C-B68B-9142A3A26777}"/>
              </a:ext>
            </a:extLst>
          </p:cNvPr>
          <p:cNvSpPr/>
          <p:nvPr/>
        </p:nvSpPr>
        <p:spPr>
          <a:xfrm rot="16200000">
            <a:off x="6673508" y="2665198"/>
            <a:ext cx="8546008" cy="2883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E6B370-FF24-4990-A3C1-5F89B4D11C0D}"/>
              </a:ext>
            </a:extLst>
          </p:cNvPr>
          <p:cNvSpPr/>
          <p:nvPr/>
        </p:nvSpPr>
        <p:spPr>
          <a:xfrm>
            <a:off x="4874289" y="46570"/>
            <a:ext cx="6514147" cy="6811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45FF4D-225E-4A67-93C2-2A8E78C8E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"/>
          <a:stretch/>
        </p:blipFill>
        <p:spPr bwMode="auto">
          <a:xfrm>
            <a:off x="4932461" y="98704"/>
            <a:ext cx="5970587" cy="659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2CCBD81D-461E-49CE-B0DB-A9F6FCAF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5AF06-362F-4943-AC3E-CF9E2CF3311D}"/>
              </a:ext>
            </a:extLst>
          </p:cNvPr>
          <p:cNvSpPr/>
          <p:nvPr/>
        </p:nvSpPr>
        <p:spPr>
          <a:xfrm>
            <a:off x="9626138" y="47354"/>
            <a:ext cx="17622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4A4F24-046D-4018-B85D-A01CD9EFE6A2}"/>
              </a:ext>
            </a:extLst>
          </p:cNvPr>
          <p:cNvSpPr txBox="1"/>
          <p:nvPr/>
        </p:nvSpPr>
        <p:spPr>
          <a:xfrm>
            <a:off x="9556463" y="62743"/>
            <a:ext cx="187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Application </a:t>
            </a:r>
            <a:r>
              <a:rPr lang="fr-FR" sz="1600" i="1" dirty="0"/>
              <a:t>Pictyde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736A64-2E4A-42A1-9D58-3E6AD351FEBC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4 /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BC280-BB32-4B59-8FAB-C2CFD43617FE}"/>
              </a:ext>
            </a:extLst>
          </p:cNvPr>
          <p:cNvSpPr/>
          <p:nvPr/>
        </p:nvSpPr>
        <p:spPr>
          <a:xfrm rot="1522311">
            <a:off x="5248865" y="5816005"/>
            <a:ext cx="4601982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47F887C-CADE-4F3D-BE01-722DA6E2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3571" y="0"/>
            <a:ext cx="1304229" cy="6858000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A5360DDA-7C7E-4CE7-84D4-5DF1DCC328E9}"/>
              </a:ext>
            </a:extLst>
          </p:cNvPr>
          <p:cNvSpPr txBox="1">
            <a:spLocks/>
          </p:cNvSpPr>
          <p:nvPr/>
        </p:nvSpPr>
        <p:spPr>
          <a:xfrm>
            <a:off x="1171554" y="120333"/>
            <a:ext cx="3424844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fr-FR" sz="3300" cap="none" spc="0" dirty="0"/>
              <a:t>Diagramme des cas d’utilisation 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A2F91A-9BB1-40BA-9D4F-74581B8DBFD0}"/>
              </a:ext>
            </a:extLst>
          </p:cNvPr>
          <p:cNvSpPr/>
          <p:nvPr/>
        </p:nvSpPr>
        <p:spPr>
          <a:xfrm>
            <a:off x="7764087" y="6322064"/>
            <a:ext cx="3416852" cy="426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81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5F23D-AB2E-4016-81A2-C83CE91B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6BE3F-25B8-442C-885E-DD617EDB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9810604" cy="4663044"/>
          </a:xfrm>
        </p:spPr>
        <p:txBody>
          <a:bodyPr>
            <a:normAutofit/>
          </a:bodyPr>
          <a:lstStyle/>
          <a:p>
            <a:r>
              <a:rPr lang="fr-FR" dirty="0"/>
              <a:t>Public cible : Les </a:t>
            </a:r>
            <a:r>
              <a:rPr lang="fr-FR" i="1" dirty="0"/>
              <a:t>Digital natives </a:t>
            </a:r>
            <a:r>
              <a:rPr lang="fr-FR" dirty="0"/>
              <a:t>(nés après 1980), et les plus de 13 ans, principalement intéressés par les évènements (festivals, conventions…). Pas de compétences avancées requises.</a:t>
            </a:r>
          </a:p>
          <a:p>
            <a:r>
              <a:rPr lang="fr-FR" dirty="0"/>
              <a:t>Type d’application : Web Responsive</a:t>
            </a:r>
          </a:p>
          <a:p>
            <a:r>
              <a:rPr lang="fr-FR" dirty="0"/>
              <a:t>Langages et outils de développement : </a:t>
            </a:r>
          </a:p>
          <a:p>
            <a:pPr lvl="1"/>
            <a:r>
              <a:rPr lang="fr-FR" dirty="0"/>
              <a:t>	- SQL, HTML/CSS et éventuellement JavaScript et/ou PHP</a:t>
            </a:r>
          </a:p>
          <a:p>
            <a:pPr lvl="1"/>
            <a:r>
              <a:rPr lang="fr-FR" dirty="0"/>
              <a:t>	- Serveur web</a:t>
            </a:r>
          </a:p>
          <a:p>
            <a:r>
              <a:rPr lang="fr-FR" dirty="0"/>
              <a:t>Outils de gestion de projet :</a:t>
            </a:r>
          </a:p>
          <a:p>
            <a:pPr lvl="1"/>
            <a:r>
              <a:rPr lang="fr-FR" dirty="0"/>
              <a:t>	- Partage des fichiers : Git</a:t>
            </a:r>
          </a:p>
          <a:p>
            <a:pPr lvl="1"/>
            <a:r>
              <a:rPr lang="fr-FR" dirty="0"/>
              <a:t>	- Pour une collaboration en ligne : Git, Google Docs</a:t>
            </a:r>
          </a:p>
          <a:p>
            <a:pPr lvl="1"/>
            <a:r>
              <a:rPr lang="fr-FR" dirty="0"/>
              <a:t> 	- Échanges : Discord, Mails</a:t>
            </a:r>
          </a:p>
          <a:p>
            <a:pPr lvl="1"/>
            <a:r>
              <a:rPr lang="fr-FR" dirty="0"/>
              <a:t>	- Planification : Excel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0383B1-E332-4C5C-BCBE-525A7C493A03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5 / 7</a:t>
            </a:r>
          </a:p>
        </p:txBody>
      </p:sp>
    </p:spTree>
    <p:extLst>
      <p:ext uri="{BB962C8B-B14F-4D97-AF65-F5344CB8AC3E}">
        <p14:creationId xmlns:p14="http://schemas.microsoft.com/office/powerpoint/2010/main" val="247176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9D701AD-3DDB-43E8-AF40-A054C6EC7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636"/>
            <a:ext cx="5943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05F23D-AB2E-4016-81A2-C83CE91B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57492" cy="48727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300" cap="none" spc="0" dirty="0"/>
              <a:t>WBS (Work Breakdown Structure):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0383B1-E332-4C5C-BCBE-525A7C493A03}"/>
              </a:ext>
            </a:extLst>
          </p:cNvPr>
          <p:cNvSpPr txBox="1"/>
          <p:nvPr/>
        </p:nvSpPr>
        <p:spPr>
          <a:xfrm>
            <a:off x="11587941" y="6483927"/>
            <a:ext cx="695499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6 / 7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AA039BE-69C7-4614-BF41-656D8833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3741"/>
            <a:ext cx="6248400" cy="1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54816418-5AAF-47E8-B42C-F01CEA8AA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274427"/>
            <a:ext cx="3714579" cy="163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4B60BD72-2F7D-470E-B69F-EA47C7B0A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7554"/>
            <a:ext cx="7431578" cy="15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">
            <a:extLst>
              <a:ext uri="{FF2B5EF4-FFF2-40B4-BE49-F238E27FC236}">
                <a16:creationId xmlns:a16="http://schemas.microsoft.com/office/drawing/2014/main" id="{BA3A5DA3-16C2-4C74-98A6-75F5A5A4F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09" y="2183833"/>
            <a:ext cx="3875983" cy="22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">
            <a:extLst>
              <a:ext uri="{FF2B5EF4-FFF2-40B4-BE49-F238E27FC236}">
                <a16:creationId xmlns:a16="http://schemas.microsoft.com/office/drawing/2014/main" id="{A95041EC-D18F-4987-A0E5-87801D952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2" y="5261784"/>
            <a:ext cx="675322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40BC30-CA2F-47C6-B00B-22E9FF719656}"/>
              </a:ext>
            </a:extLst>
          </p:cNvPr>
          <p:cNvCxnSpPr/>
          <p:nvPr/>
        </p:nvCxnSpPr>
        <p:spPr>
          <a:xfrm>
            <a:off x="0" y="2153741"/>
            <a:ext cx="6248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FB029B5-E094-466A-856C-D3065E0DD6BE}"/>
              </a:ext>
            </a:extLst>
          </p:cNvPr>
          <p:cNvCxnSpPr/>
          <p:nvPr/>
        </p:nvCxnSpPr>
        <p:spPr>
          <a:xfrm flipV="1">
            <a:off x="6248401" y="0"/>
            <a:ext cx="0" cy="215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19A9A44-A51B-463F-8753-64C77E25F26B}"/>
              </a:ext>
            </a:extLst>
          </p:cNvPr>
          <p:cNvCxnSpPr/>
          <p:nvPr/>
        </p:nvCxnSpPr>
        <p:spPr>
          <a:xfrm>
            <a:off x="6248401" y="2153741"/>
            <a:ext cx="6035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537097E-2F0E-4573-86F6-E91444DF16AB}"/>
              </a:ext>
            </a:extLst>
          </p:cNvPr>
          <p:cNvCxnSpPr/>
          <p:nvPr/>
        </p:nvCxnSpPr>
        <p:spPr>
          <a:xfrm>
            <a:off x="6248400" y="2153741"/>
            <a:ext cx="0" cy="147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439D5A8-3535-4342-86E6-B59A91883042}"/>
              </a:ext>
            </a:extLst>
          </p:cNvPr>
          <p:cNvCxnSpPr/>
          <p:nvPr/>
        </p:nvCxnSpPr>
        <p:spPr>
          <a:xfrm flipH="1">
            <a:off x="-282633" y="3627551"/>
            <a:ext cx="6531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A31DEFD-A5AD-4019-8E4B-D0F6749FC040}"/>
              </a:ext>
            </a:extLst>
          </p:cNvPr>
          <p:cNvCxnSpPr>
            <a:endCxn id="1032" idx="3"/>
          </p:cNvCxnSpPr>
          <p:nvPr/>
        </p:nvCxnSpPr>
        <p:spPr>
          <a:xfrm>
            <a:off x="6248400" y="3627551"/>
            <a:ext cx="1183178" cy="78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DCEBFEA-7A87-4C68-9735-AAF0BF596FBA}"/>
              </a:ext>
            </a:extLst>
          </p:cNvPr>
          <p:cNvCxnSpPr>
            <a:stCxn id="1032" idx="3"/>
          </p:cNvCxnSpPr>
          <p:nvPr/>
        </p:nvCxnSpPr>
        <p:spPr>
          <a:xfrm>
            <a:off x="7431578" y="4412393"/>
            <a:ext cx="4760422" cy="23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ACD8E6B-694C-4A90-95E3-E013E367275F}"/>
              </a:ext>
            </a:extLst>
          </p:cNvPr>
          <p:cNvCxnSpPr>
            <a:stCxn id="1032" idx="3"/>
          </p:cNvCxnSpPr>
          <p:nvPr/>
        </p:nvCxnSpPr>
        <p:spPr>
          <a:xfrm>
            <a:off x="7431578" y="4412393"/>
            <a:ext cx="0" cy="2503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3DDF1FA-41A8-4D9A-BD3C-CA920A2A2549}"/>
              </a:ext>
            </a:extLst>
          </p:cNvPr>
          <p:cNvCxnSpPr/>
          <p:nvPr/>
        </p:nvCxnSpPr>
        <p:spPr>
          <a:xfrm flipH="1">
            <a:off x="-116378" y="5261784"/>
            <a:ext cx="7547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A7908789-7F33-479C-868F-7088F15DA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953"/>
            <a:ext cx="12187552" cy="630104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05F23D-AB2E-4016-81A2-C83CE91B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57492" cy="487273"/>
          </a:xfrm>
        </p:spPr>
        <p:txBody>
          <a:bodyPr>
            <a:normAutofit fontScale="90000"/>
          </a:bodyPr>
          <a:lstStyle/>
          <a:p>
            <a:r>
              <a:rPr lang="fr-FR" sz="3300" cap="none" spc="0" dirty="0"/>
              <a:t>Planification prévisionnelle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0383B1-E332-4C5C-BCBE-525A7C493A03}"/>
              </a:ext>
            </a:extLst>
          </p:cNvPr>
          <p:cNvSpPr txBox="1"/>
          <p:nvPr/>
        </p:nvSpPr>
        <p:spPr>
          <a:xfrm>
            <a:off x="11587941" y="6483927"/>
            <a:ext cx="695499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7 / 7</a:t>
            </a:r>
          </a:p>
        </p:txBody>
      </p:sp>
    </p:spTree>
    <p:extLst>
      <p:ext uri="{BB962C8B-B14F-4D97-AF65-F5344CB8AC3E}">
        <p14:creationId xmlns:p14="http://schemas.microsoft.com/office/powerpoint/2010/main" val="276342607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Override1.xml><?xml version="1.0" encoding="utf-8"?>
<a:themeOverride xmlns:a="http://schemas.openxmlformats.org/drawingml/2006/main">
  <a:clrScheme name="Archive">
    <a:dk1>
      <a:sysClr val="windowText" lastClr="000000"/>
    </a:dk1>
    <a:lt1>
      <a:sysClr val="window" lastClr="FFFFFF"/>
    </a:lt1>
    <a:dk2>
      <a:srgbClr val="353B3D"/>
    </a:dk2>
    <a:lt2>
      <a:srgbClr val="EEECEA"/>
    </a:lt2>
    <a:accent1>
      <a:srgbClr val="A65E5E"/>
    </a:accent1>
    <a:accent2>
      <a:srgbClr val="9D6053"/>
    </a:accent2>
    <a:accent3>
      <a:srgbClr val="968274"/>
    </a:accent3>
    <a:accent4>
      <a:srgbClr val="878079"/>
    </a:accent4>
    <a:accent5>
      <a:srgbClr val="6C737A"/>
    </a:accent5>
    <a:accent6>
      <a:srgbClr val="697777"/>
    </a:accent6>
    <a:hlink>
      <a:srgbClr val="A25872"/>
    </a:hlink>
    <a:folHlink>
      <a:srgbClr val="667A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432</Words>
  <Application>Microsoft Office PowerPoint</Application>
  <PresentationFormat>Grand écran</PresentationFormat>
  <Paragraphs>53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Bembo</vt:lpstr>
      <vt:lpstr>Liberation Sans</vt:lpstr>
      <vt:lpstr>Segoe UI</vt:lpstr>
      <vt:lpstr>ArchiveVTI</vt:lpstr>
      <vt:lpstr>Pictyde</vt:lpstr>
      <vt:lpstr>Résumé condensé et objectifs</vt:lpstr>
      <vt:lpstr>Acteurs (et services proposés)</vt:lpstr>
      <vt:lpstr> </vt:lpstr>
      <vt:lpstr>Développement</vt:lpstr>
      <vt:lpstr>WBS (Work Breakdown Structure):</vt:lpstr>
      <vt:lpstr>Planification prévisionnelle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Pictyde</dc:title>
  <dc:creator>Alexandre Maurice</dc:creator>
  <cp:lastModifiedBy>Alexandre Maurice</cp:lastModifiedBy>
  <cp:revision>23</cp:revision>
  <dcterms:created xsi:type="dcterms:W3CDTF">2022-02-27T16:29:52Z</dcterms:created>
  <dcterms:modified xsi:type="dcterms:W3CDTF">2022-03-17T23:49:57Z</dcterms:modified>
</cp:coreProperties>
</file>