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095F8A35-464C-48C7-9F54-B9C6A194C546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E93182FD-E78B-4F90-87F2-4F3A295A8E2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2422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F8A35-464C-48C7-9F54-B9C6A194C546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182FD-E78B-4F90-87F2-4F3A295A8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620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F8A35-464C-48C7-9F54-B9C6A194C546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182FD-E78B-4F90-87F2-4F3A295A8E2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54609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F8A35-464C-48C7-9F54-B9C6A194C546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182FD-E78B-4F90-87F2-4F3A295A8E2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18053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F8A35-464C-48C7-9F54-B9C6A194C546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182FD-E78B-4F90-87F2-4F3A295A8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0781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F8A35-464C-48C7-9F54-B9C6A194C546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182FD-E78B-4F90-87F2-4F3A295A8E26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4409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F8A35-464C-48C7-9F54-B9C6A194C546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182FD-E78B-4F90-87F2-4F3A295A8E2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25925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F8A35-464C-48C7-9F54-B9C6A194C546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182FD-E78B-4F90-87F2-4F3A295A8E26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30438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F8A35-464C-48C7-9F54-B9C6A194C546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182FD-E78B-4F90-87F2-4F3A295A8E26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2705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F8A35-464C-48C7-9F54-B9C6A194C546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182FD-E78B-4F90-87F2-4F3A295A8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580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F8A35-464C-48C7-9F54-B9C6A194C546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182FD-E78B-4F90-87F2-4F3A295A8E26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2003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F8A35-464C-48C7-9F54-B9C6A194C546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182FD-E78B-4F90-87F2-4F3A295A8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654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F8A35-464C-48C7-9F54-B9C6A194C546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182FD-E78B-4F90-87F2-4F3A295A8E26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3096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F8A35-464C-48C7-9F54-B9C6A194C546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182FD-E78B-4F90-87F2-4F3A295A8E26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4824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F8A35-464C-48C7-9F54-B9C6A194C546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182FD-E78B-4F90-87F2-4F3A295A8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101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F8A35-464C-48C7-9F54-B9C6A194C546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182FD-E78B-4F90-87F2-4F3A295A8E26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5848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F8A35-464C-48C7-9F54-B9C6A194C546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182FD-E78B-4F90-87F2-4F3A295A8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797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95F8A35-464C-48C7-9F54-B9C6A194C546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93182FD-E78B-4F90-87F2-4F3A295A8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59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anchor="t"/>
          <a:lstStyle/>
          <a:p>
            <a:r>
              <a:rPr lang="en-US" dirty="0" smtClean="0"/>
              <a:t>PORTOFOLIO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Maintenance Data &amp; Monitoring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20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Monitoring</a:t>
            </a:r>
            <a:r>
              <a:rPr lang="en-US" dirty="0" smtClean="0"/>
              <a:t> Preventive Maintenance Service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77886" y="2557463"/>
            <a:ext cx="6818811" cy="331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888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History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21797706"/>
              </p:ext>
            </p:extLst>
          </p:nvPr>
        </p:nvGraphicFramePr>
        <p:xfrm>
          <a:off x="2377441" y="2557462"/>
          <a:ext cx="7733210" cy="331787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57028">
                  <a:extLst>
                    <a:ext uri="{9D8B030D-6E8A-4147-A177-3AD203B41FA5}">
                      <a16:colId xmlns:a16="http://schemas.microsoft.com/office/drawing/2014/main" val="716173808"/>
                    </a:ext>
                  </a:extLst>
                </a:gridCol>
                <a:gridCol w="957583">
                  <a:extLst>
                    <a:ext uri="{9D8B030D-6E8A-4147-A177-3AD203B41FA5}">
                      <a16:colId xmlns:a16="http://schemas.microsoft.com/office/drawing/2014/main" val="2674662903"/>
                    </a:ext>
                  </a:extLst>
                </a:gridCol>
                <a:gridCol w="590025">
                  <a:extLst>
                    <a:ext uri="{9D8B030D-6E8A-4147-A177-3AD203B41FA5}">
                      <a16:colId xmlns:a16="http://schemas.microsoft.com/office/drawing/2014/main" val="1185830916"/>
                    </a:ext>
                  </a:extLst>
                </a:gridCol>
                <a:gridCol w="580354">
                  <a:extLst>
                    <a:ext uri="{9D8B030D-6E8A-4147-A177-3AD203B41FA5}">
                      <a16:colId xmlns:a16="http://schemas.microsoft.com/office/drawing/2014/main" val="3220846713"/>
                    </a:ext>
                  </a:extLst>
                </a:gridCol>
                <a:gridCol w="686751">
                  <a:extLst>
                    <a:ext uri="{9D8B030D-6E8A-4147-A177-3AD203B41FA5}">
                      <a16:colId xmlns:a16="http://schemas.microsoft.com/office/drawing/2014/main" val="2501337722"/>
                    </a:ext>
                  </a:extLst>
                </a:gridCol>
                <a:gridCol w="502974">
                  <a:extLst>
                    <a:ext uri="{9D8B030D-6E8A-4147-A177-3AD203B41FA5}">
                      <a16:colId xmlns:a16="http://schemas.microsoft.com/office/drawing/2014/main" val="567898789"/>
                    </a:ext>
                  </a:extLst>
                </a:gridCol>
                <a:gridCol w="454610">
                  <a:extLst>
                    <a:ext uri="{9D8B030D-6E8A-4147-A177-3AD203B41FA5}">
                      <a16:colId xmlns:a16="http://schemas.microsoft.com/office/drawing/2014/main" val="2361514064"/>
                    </a:ext>
                  </a:extLst>
                </a:gridCol>
                <a:gridCol w="500555">
                  <a:extLst>
                    <a:ext uri="{9D8B030D-6E8A-4147-A177-3AD203B41FA5}">
                      <a16:colId xmlns:a16="http://schemas.microsoft.com/office/drawing/2014/main" val="105001250"/>
                    </a:ext>
                  </a:extLst>
                </a:gridCol>
                <a:gridCol w="500555">
                  <a:extLst>
                    <a:ext uri="{9D8B030D-6E8A-4147-A177-3AD203B41FA5}">
                      <a16:colId xmlns:a16="http://schemas.microsoft.com/office/drawing/2014/main" val="3522166001"/>
                    </a:ext>
                  </a:extLst>
                </a:gridCol>
                <a:gridCol w="500555">
                  <a:extLst>
                    <a:ext uri="{9D8B030D-6E8A-4147-A177-3AD203B41FA5}">
                      <a16:colId xmlns:a16="http://schemas.microsoft.com/office/drawing/2014/main" val="1041411052"/>
                    </a:ext>
                  </a:extLst>
                </a:gridCol>
                <a:gridCol w="500555">
                  <a:extLst>
                    <a:ext uri="{9D8B030D-6E8A-4147-A177-3AD203B41FA5}">
                      <a16:colId xmlns:a16="http://schemas.microsoft.com/office/drawing/2014/main" val="3280209154"/>
                    </a:ext>
                  </a:extLst>
                </a:gridCol>
                <a:gridCol w="500555">
                  <a:extLst>
                    <a:ext uri="{9D8B030D-6E8A-4147-A177-3AD203B41FA5}">
                      <a16:colId xmlns:a16="http://schemas.microsoft.com/office/drawing/2014/main" val="2908831332"/>
                    </a:ext>
                  </a:extLst>
                </a:gridCol>
                <a:gridCol w="500555">
                  <a:extLst>
                    <a:ext uri="{9D8B030D-6E8A-4147-A177-3AD203B41FA5}">
                      <a16:colId xmlns:a16="http://schemas.microsoft.com/office/drawing/2014/main" val="3745183168"/>
                    </a:ext>
                  </a:extLst>
                </a:gridCol>
                <a:gridCol w="500555">
                  <a:extLst>
                    <a:ext uri="{9D8B030D-6E8A-4147-A177-3AD203B41FA5}">
                      <a16:colId xmlns:a16="http://schemas.microsoft.com/office/drawing/2014/main" val="3714011167"/>
                    </a:ext>
                  </a:extLst>
                </a:gridCol>
              </a:tblGrid>
              <a:tr h="352895">
                <a:tc gridSpan="14"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SERVICE HISTORY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5886067"/>
                  </a:ext>
                </a:extLst>
              </a:tr>
              <a:tr h="65317">
                <a:tc>
                  <a:txBody>
                    <a:bodyPr/>
                    <a:lstStyle/>
                    <a:p>
                      <a:pPr algn="ctr" fontAlgn="ctr"/>
                      <a:endParaRPr lang="en-US" sz="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PILIH SLAH SATU</a:t>
                      </a:r>
                      <a:endParaRPr lang="en-US" sz="400" b="1" i="1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823" marR="0" marT="0" marB="0" anchor="ctr"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ISI MANUAL</a:t>
                      </a:r>
                      <a:endParaRPr lang="en-US" sz="400" b="0" i="1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ISI MANUAL</a:t>
                      </a:r>
                      <a:endParaRPr lang="en-US" sz="400" b="0" i="1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797831"/>
                  </a:ext>
                </a:extLst>
              </a:tr>
              <a:tr h="123679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NO</a:t>
                      </a:r>
                      <a:endParaRPr lang="en-US" sz="4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UNIT ID</a:t>
                      </a:r>
                      <a:endParaRPr lang="en-US" sz="4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HM</a:t>
                      </a:r>
                      <a:endParaRPr lang="en-US" sz="4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PLAN HM</a:t>
                      </a:r>
                      <a:endParaRPr lang="en-US" sz="4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ACTUAL SERVICE DATE</a:t>
                      </a:r>
                      <a:endParaRPr lang="en-US" sz="4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SHIFTING PROGRES</a:t>
                      </a:r>
                      <a:endParaRPr lang="en-US" sz="4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DEVIASI  </a:t>
                      </a:r>
                      <a:endParaRPr lang="en-US" sz="4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FILTER REPLACEMENT</a:t>
                      </a:r>
                      <a:endParaRPr lang="en-US" sz="4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3518918"/>
                  </a:ext>
                </a:extLst>
              </a:tr>
              <a:tr h="23586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ENG</a:t>
                      </a:r>
                      <a:endParaRPr lang="en-US" sz="4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FUEL</a:t>
                      </a:r>
                      <a:endParaRPr lang="en-US" sz="4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WS</a:t>
                      </a:r>
                      <a:endParaRPr lang="en-US" sz="4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FUEL WS</a:t>
                      </a:r>
                      <a:endParaRPr lang="en-US" sz="4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AC</a:t>
                      </a:r>
                      <a:endParaRPr lang="en-US" sz="4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AIR</a:t>
                      </a:r>
                      <a:endParaRPr lang="en-US" sz="4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HYD</a:t>
                      </a:r>
                      <a:endParaRPr lang="en-US" sz="4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846465460"/>
                  </a:ext>
                </a:extLst>
              </a:tr>
              <a:tr h="725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Kolom1</a:t>
                      </a:r>
                      <a:endParaRPr lang="en-US" sz="4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Kolom2</a:t>
                      </a:r>
                      <a:endParaRPr lang="en-US" sz="4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Kolom6</a:t>
                      </a:r>
                      <a:endParaRPr lang="en-US" sz="4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Kolom7</a:t>
                      </a:r>
                      <a:endParaRPr lang="en-US" sz="4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Kolom8</a:t>
                      </a:r>
                      <a:endParaRPr lang="en-US" sz="4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Kolom14</a:t>
                      </a:r>
                      <a:endParaRPr lang="en-US" sz="4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Kolom15</a:t>
                      </a:r>
                      <a:endParaRPr lang="en-US" sz="4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Kolom16</a:t>
                      </a:r>
                      <a:endParaRPr lang="en-US" sz="4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Kolom17</a:t>
                      </a:r>
                      <a:endParaRPr lang="en-US" sz="4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Kolom18</a:t>
                      </a:r>
                      <a:endParaRPr lang="en-US" sz="4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Kolom182</a:t>
                      </a:r>
                      <a:endParaRPr lang="en-US" sz="4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Kolom183</a:t>
                      </a:r>
                      <a:endParaRPr lang="en-US" sz="4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Kolom20</a:t>
                      </a:r>
                      <a:endParaRPr lang="en-US" sz="4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Kolom21</a:t>
                      </a:r>
                      <a:endParaRPr lang="en-US" sz="4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228598082"/>
                  </a:ext>
                </a:extLst>
              </a:tr>
              <a:tr h="907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1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MTM-C-506</a:t>
                      </a:r>
                      <a:endParaRPr lang="en-US" sz="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823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250,3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250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09/06/2024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DAY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0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√</a:t>
                      </a:r>
                      <a:endParaRPr lang="en-US" sz="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√</a:t>
                      </a:r>
                      <a:endParaRPr lang="en-US" sz="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√</a:t>
                      </a:r>
                      <a:endParaRPr lang="en-US" sz="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√</a:t>
                      </a:r>
                      <a:endParaRPr lang="en-US" sz="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 </a:t>
                      </a:r>
                      <a:endParaRPr lang="en-US" sz="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 </a:t>
                      </a:r>
                      <a:endParaRPr lang="en-US" sz="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 </a:t>
                      </a:r>
                      <a:endParaRPr lang="en-US" sz="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526390766"/>
                  </a:ext>
                </a:extLst>
              </a:tr>
              <a:tr h="907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2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MTM-C-510</a:t>
                      </a:r>
                      <a:endParaRPr lang="en-US" sz="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823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274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250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09/06/2024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DAY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24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√</a:t>
                      </a:r>
                      <a:endParaRPr lang="en-US" sz="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√</a:t>
                      </a:r>
                      <a:endParaRPr lang="en-US" sz="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√</a:t>
                      </a:r>
                      <a:endParaRPr lang="en-US" sz="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√</a:t>
                      </a:r>
                      <a:endParaRPr lang="en-US" sz="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 </a:t>
                      </a:r>
                      <a:endParaRPr lang="en-US" sz="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 </a:t>
                      </a:r>
                      <a:endParaRPr lang="en-US" sz="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 </a:t>
                      </a:r>
                      <a:endParaRPr lang="en-US" sz="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362809634"/>
                  </a:ext>
                </a:extLst>
              </a:tr>
              <a:tr h="907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3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MTM-C-514</a:t>
                      </a:r>
                      <a:endParaRPr lang="en-US" sz="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823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279,1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250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10/06/2024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NIGHT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29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√</a:t>
                      </a:r>
                      <a:endParaRPr lang="en-US" sz="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√</a:t>
                      </a:r>
                      <a:endParaRPr lang="en-US" sz="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√</a:t>
                      </a:r>
                      <a:endParaRPr lang="en-US" sz="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√</a:t>
                      </a:r>
                      <a:endParaRPr lang="en-US" sz="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 </a:t>
                      </a:r>
                      <a:endParaRPr lang="en-US" sz="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 </a:t>
                      </a:r>
                      <a:endParaRPr lang="en-US" sz="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 </a:t>
                      </a:r>
                      <a:endParaRPr lang="en-US" sz="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408779712"/>
                  </a:ext>
                </a:extLst>
              </a:tr>
              <a:tr h="907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4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MTM-C-503</a:t>
                      </a:r>
                      <a:endParaRPr lang="en-US" sz="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823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223,4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250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11/06/2024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DAY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-27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√</a:t>
                      </a:r>
                      <a:endParaRPr lang="en-US" sz="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√</a:t>
                      </a:r>
                      <a:endParaRPr lang="en-US" sz="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√</a:t>
                      </a:r>
                      <a:endParaRPr lang="en-US" sz="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√</a:t>
                      </a:r>
                      <a:endParaRPr lang="en-US" sz="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 </a:t>
                      </a:r>
                      <a:endParaRPr lang="en-US" sz="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 </a:t>
                      </a:r>
                      <a:endParaRPr lang="en-US" sz="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 </a:t>
                      </a:r>
                      <a:endParaRPr lang="en-US" sz="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938382946"/>
                  </a:ext>
                </a:extLst>
              </a:tr>
              <a:tr h="907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5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MTM-C-501</a:t>
                      </a:r>
                      <a:endParaRPr lang="en-US" sz="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823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274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250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11/06/2024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DAY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24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√</a:t>
                      </a:r>
                      <a:endParaRPr lang="en-US" sz="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√</a:t>
                      </a:r>
                      <a:endParaRPr lang="en-US" sz="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√</a:t>
                      </a:r>
                      <a:endParaRPr lang="en-US" sz="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√</a:t>
                      </a:r>
                      <a:endParaRPr lang="en-US" sz="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 </a:t>
                      </a:r>
                      <a:endParaRPr lang="en-US" sz="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 </a:t>
                      </a:r>
                      <a:endParaRPr lang="en-US" sz="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 </a:t>
                      </a:r>
                      <a:endParaRPr lang="en-US" sz="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865037339"/>
                  </a:ext>
                </a:extLst>
              </a:tr>
              <a:tr h="907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6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MTM-C-505</a:t>
                      </a:r>
                      <a:endParaRPr lang="en-US" sz="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823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331,8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250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13/06/2024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NIGHT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82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√</a:t>
                      </a:r>
                      <a:endParaRPr lang="en-US" sz="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√</a:t>
                      </a:r>
                      <a:endParaRPr lang="en-US" sz="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√</a:t>
                      </a:r>
                      <a:endParaRPr lang="en-US" sz="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√</a:t>
                      </a:r>
                      <a:endParaRPr lang="en-US" sz="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 </a:t>
                      </a:r>
                      <a:endParaRPr lang="en-US" sz="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 </a:t>
                      </a:r>
                      <a:endParaRPr lang="en-US" sz="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 </a:t>
                      </a:r>
                      <a:endParaRPr lang="en-US" sz="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31693782"/>
                  </a:ext>
                </a:extLst>
              </a:tr>
              <a:tr h="907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7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MTM-C-511</a:t>
                      </a:r>
                      <a:endParaRPr lang="en-US" sz="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823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337,9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250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13/06/2024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DAY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88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√</a:t>
                      </a:r>
                      <a:endParaRPr lang="en-US" sz="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√</a:t>
                      </a:r>
                      <a:endParaRPr lang="en-US" sz="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√</a:t>
                      </a:r>
                      <a:endParaRPr lang="en-US" sz="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√</a:t>
                      </a:r>
                      <a:endParaRPr lang="en-US" sz="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 </a:t>
                      </a:r>
                      <a:endParaRPr lang="en-US" sz="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 </a:t>
                      </a:r>
                      <a:endParaRPr lang="en-US" sz="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 </a:t>
                      </a:r>
                      <a:endParaRPr lang="en-US" sz="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119293394"/>
                  </a:ext>
                </a:extLst>
              </a:tr>
              <a:tr h="907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8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MTM-C-512</a:t>
                      </a:r>
                      <a:endParaRPr lang="en-US" sz="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823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329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250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13/06/2024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DAY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79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√</a:t>
                      </a:r>
                      <a:endParaRPr lang="en-US" sz="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√</a:t>
                      </a:r>
                      <a:endParaRPr lang="en-US" sz="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√</a:t>
                      </a:r>
                      <a:endParaRPr lang="en-US" sz="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√</a:t>
                      </a:r>
                      <a:endParaRPr lang="en-US" sz="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 </a:t>
                      </a:r>
                      <a:endParaRPr lang="en-US" sz="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 </a:t>
                      </a:r>
                      <a:endParaRPr lang="en-US" sz="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 </a:t>
                      </a:r>
                      <a:endParaRPr lang="en-US" sz="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33044775"/>
                  </a:ext>
                </a:extLst>
              </a:tr>
              <a:tr h="725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9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MTM-C-508</a:t>
                      </a:r>
                      <a:endParaRPr lang="en-US" sz="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823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340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250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14/06/2024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DAY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90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√</a:t>
                      </a:r>
                      <a:endParaRPr lang="en-US" sz="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√</a:t>
                      </a:r>
                      <a:endParaRPr lang="en-US" sz="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√</a:t>
                      </a:r>
                      <a:endParaRPr lang="en-US" sz="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√</a:t>
                      </a:r>
                      <a:endParaRPr lang="en-US" sz="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 </a:t>
                      </a:r>
                      <a:endParaRPr lang="en-US" sz="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 </a:t>
                      </a:r>
                      <a:endParaRPr lang="en-US" sz="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 </a:t>
                      </a:r>
                      <a:endParaRPr lang="en-US" sz="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124635933"/>
                  </a:ext>
                </a:extLst>
              </a:tr>
              <a:tr h="725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10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MTM-C-515</a:t>
                      </a:r>
                      <a:endParaRPr lang="en-US" sz="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823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353,1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250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15/06/2024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DAY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103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√</a:t>
                      </a:r>
                      <a:endParaRPr lang="en-US" sz="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√</a:t>
                      </a:r>
                      <a:endParaRPr lang="en-US" sz="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√</a:t>
                      </a:r>
                      <a:endParaRPr lang="en-US" sz="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√</a:t>
                      </a:r>
                      <a:endParaRPr lang="en-US" sz="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 </a:t>
                      </a:r>
                      <a:endParaRPr lang="en-US" sz="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 </a:t>
                      </a:r>
                      <a:endParaRPr lang="en-US" sz="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 </a:t>
                      </a:r>
                      <a:endParaRPr lang="en-US" sz="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758253875"/>
                  </a:ext>
                </a:extLst>
              </a:tr>
              <a:tr h="725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11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MTM-C-509</a:t>
                      </a:r>
                      <a:endParaRPr lang="en-US" sz="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823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311,9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250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17/06/2024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DAY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62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√</a:t>
                      </a:r>
                      <a:endParaRPr lang="en-US" sz="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√</a:t>
                      </a:r>
                      <a:endParaRPr lang="en-US" sz="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√</a:t>
                      </a:r>
                      <a:endParaRPr lang="en-US" sz="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√</a:t>
                      </a:r>
                      <a:endParaRPr lang="en-US" sz="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 </a:t>
                      </a:r>
                      <a:endParaRPr lang="en-US" sz="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 </a:t>
                      </a:r>
                      <a:endParaRPr lang="en-US" sz="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 </a:t>
                      </a:r>
                      <a:endParaRPr lang="en-US" sz="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2234453"/>
                  </a:ext>
                </a:extLst>
              </a:tr>
              <a:tr h="725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12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MTM-C-513</a:t>
                      </a:r>
                      <a:endParaRPr lang="en-US" sz="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823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260,3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250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17/06/2024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NIGHT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10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√</a:t>
                      </a:r>
                      <a:endParaRPr lang="en-US" sz="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√</a:t>
                      </a:r>
                      <a:endParaRPr lang="en-US" sz="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√</a:t>
                      </a:r>
                      <a:endParaRPr lang="en-US" sz="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√</a:t>
                      </a:r>
                      <a:endParaRPr lang="en-US" sz="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 </a:t>
                      </a:r>
                      <a:endParaRPr lang="en-US" sz="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 </a:t>
                      </a:r>
                      <a:endParaRPr lang="en-US" sz="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 </a:t>
                      </a:r>
                      <a:endParaRPr lang="en-US" sz="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398129326"/>
                  </a:ext>
                </a:extLst>
              </a:tr>
              <a:tr h="725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13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MTM-C-504</a:t>
                      </a:r>
                      <a:endParaRPr lang="en-US" sz="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823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294,4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250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12/06/2024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DAY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44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√</a:t>
                      </a:r>
                      <a:endParaRPr lang="en-US" sz="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√</a:t>
                      </a:r>
                      <a:endParaRPr lang="en-US" sz="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√</a:t>
                      </a:r>
                      <a:endParaRPr lang="en-US" sz="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√</a:t>
                      </a:r>
                      <a:endParaRPr lang="en-US" sz="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 </a:t>
                      </a:r>
                      <a:endParaRPr lang="en-US" sz="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 </a:t>
                      </a:r>
                      <a:endParaRPr lang="en-US" sz="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 </a:t>
                      </a:r>
                      <a:endParaRPr lang="en-US" sz="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26575934"/>
                  </a:ext>
                </a:extLst>
              </a:tr>
              <a:tr h="725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14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MTM-C-502</a:t>
                      </a:r>
                      <a:endParaRPr lang="en-US" sz="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823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302,6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250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12/06/2024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DAY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53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√</a:t>
                      </a:r>
                      <a:endParaRPr lang="en-US" sz="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√</a:t>
                      </a:r>
                      <a:endParaRPr lang="en-US" sz="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√</a:t>
                      </a:r>
                      <a:endParaRPr lang="en-US" sz="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√</a:t>
                      </a:r>
                      <a:endParaRPr lang="en-US" sz="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 </a:t>
                      </a:r>
                      <a:endParaRPr lang="en-US" sz="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 </a:t>
                      </a:r>
                      <a:endParaRPr lang="en-US" sz="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 </a:t>
                      </a:r>
                      <a:endParaRPr lang="en-US" sz="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36969162"/>
                  </a:ext>
                </a:extLst>
              </a:tr>
              <a:tr h="725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15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MTM-C-507</a:t>
                      </a:r>
                      <a:endParaRPr lang="en-US" sz="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823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287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250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9-Jun-2024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NIGHT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37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√</a:t>
                      </a:r>
                      <a:endParaRPr lang="en-US" sz="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√</a:t>
                      </a:r>
                      <a:endParaRPr lang="en-US" sz="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√</a:t>
                      </a:r>
                      <a:endParaRPr lang="en-US" sz="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√</a:t>
                      </a:r>
                      <a:endParaRPr lang="en-US" sz="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 </a:t>
                      </a:r>
                      <a:endParaRPr lang="en-US" sz="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 </a:t>
                      </a:r>
                      <a:endParaRPr lang="en-US" sz="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 </a:t>
                      </a:r>
                      <a:endParaRPr lang="en-US" sz="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285808645"/>
                  </a:ext>
                </a:extLst>
              </a:tr>
              <a:tr h="725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16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MTM-C-516</a:t>
                      </a:r>
                      <a:endParaRPr lang="en-US" sz="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823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275,5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250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18-Jun-2024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NIGHT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26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√</a:t>
                      </a:r>
                      <a:endParaRPr lang="en-US" sz="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√</a:t>
                      </a:r>
                      <a:endParaRPr lang="en-US" sz="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√</a:t>
                      </a:r>
                      <a:endParaRPr lang="en-US" sz="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√</a:t>
                      </a:r>
                      <a:endParaRPr lang="en-US" sz="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 </a:t>
                      </a:r>
                      <a:endParaRPr lang="en-US" sz="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 </a:t>
                      </a:r>
                      <a:endParaRPr lang="en-US" sz="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 </a:t>
                      </a:r>
                      <a:endParaRPr lang="en-US" sz="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110936226"/>
                  </a:ext>
                </a:extLst>
              </a:tr>
              <a:tr h="725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17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MTM-C-518</a:t>
                      </a:r>
                      <a:endParaRPr lang="en-US" sz="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823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344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250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22-Jun-2024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NIGHT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94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√</a:t>
                      </a:r>
                      <a:endParaRPr lang="en-US" sz="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√</a:t>
                      </a:r>
                      <a:endParaRPr lang="en-US" sz="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√</a:t>
                      </a:r>
                      <a:endParaRPr lang="en-US" sz="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√</a:t>
                      </a:r>
                      <a:endParaRPr lang="en-US" sz="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 </a:t>
                      </a:r>
                      <a:endParaRPr lang="en-US" sz="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 </a:t>
                      </a:r>
                      <a:endParaRPr lang="en-US" sz="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 </a:t>
                      </a:r>
                      <a:endParaRPr lang="en-US" sz="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348909610"/>
                  </a:ext>
                </a:extLst>
              </a:tr>
              <a:tr h="725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18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MTM-C-515</a:t>
                      </a:r>
                      <a:endParaRPr lang="en-US" sz="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823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518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500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2-Jul-2024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NIGHT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18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√</a:t>
                      </a:r>
                      <a:endParaRPr lang="en-US" sz="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√</a:t>
                      </a:r>
                      <a:endParaRPr lang="en-US" sz="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√</a:t>
                      </a:r>
                      <a:endParaRPr lang="en-US" sz="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√</a:t>
                      </a:r>
                      <a:endParaRPr lang="en-US" sz="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√</a:t>
                      </a:r>
                      <a:endParaRPr lang="en-US" sz="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 </a:t>
                      </a:r>
                      <a:endParaRPr lang="en-US" sz="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 </a:t>
                      </a:r>
                      <a:endParaRPr lang="en-US" sz="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8817658"/>
                  </a:ext>
                </a:extLst>
              </a:tr>
              <a:tr h="725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19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MTM-C-514</a:t>
                      </a:r>
                      <a:endParaRPr lang="en-US" sz="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823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520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500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3-Jul-2024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NIGHT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20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√</a:t>
                      </a:r>
                      <a:endParaRPr lang="en-US" sz="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√</a:t>
                      </a:r>
                      <a:endParaRPr lang="en-US" sz="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√</a:t>
                      </a:r>
                      <a:endParaRPr lang="en-US" sz="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√</a:t>
                      </a:r>
                      <a:endParaRPr lang="en-US" sz="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√</a:t>
                      </a:r>
                      <a:endParaRPr lang="en-US" sz="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 </a:t>
                      </a:r>
                      <a:endParaRPr lang="en-US" sz="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 </a:t>
                      </a:r>
                      <a:endParaRPr lang="en-US" sz="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239338787"/>
                  </a:ext>
                </a:extLst>
              </a:tr>
              <a:tr h="725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20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MTM-C-509</a:t>
                      </a:r>
                      <a:endParaRPr lang="en-US" sz="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823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546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500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5-Jul-2024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NIGHT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46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√</a:t>
                      </a:r>
                      <a:endParaRPr lang="en-US" sz="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√</a:t>
                      </a:r>
                      <a:endParaRPr lang="en-US" sz="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√</a:t>
                      </a:r>
                      <a:endParaRPr lang="en-US" sz="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√</a:t>
                      </a:r>
                      <a:endParaRPr lang="en-US" sz="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√</a:t>
                      </a:r>
                      <a:endParaRPr lang="en-US" sz="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 </a:t>
                      </a:r>
                      <a:endParaRPr lang="en-US" sz="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 </a:t>
                      </a:r>
                      <a:endParaRPr lang="en-US" sz="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868547708"/>
                  </a:ext>
                </a:extLst>
              </a:tr>
              <a:tr h="725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21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MTM-DT-484</a:t>
                      </a:r>
                      <a:endParaRPr lang="en-US" sz="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823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1350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1000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29-Jun-2024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NIGHT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350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√</a:t>
                      </a:r>
                      <a:endParaRPr lang="en-US" sz="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√</a:t>
                      </a:r>
                      <a:endParaRPr lang="en-US" sz="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√</a:t>
                      </a:r>
                      <a:endParaRPr lang="en-US" sz="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√</a:t>
                      </a:r>
                      <a:endParaRPr lang="en-US" sz="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√</a:t>
                      </a:r>
                      <a:endParaRPr lang="en-US" sz="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√</a:t>
                      </a:r>
                      <a:endParaRPr lang="en-US" sz="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 </a:t>
                      </a:r>
                      <a:endParaRPr lang="en-US" sz="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115636518"/>
                  </a:ext>
                </a:extLst>
              </a:tr>
              <a:tr h="725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22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MTM-DT-483</a:t>
                      </a:r>
                      <a:endParaRPr lang="en-US" sz="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823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1263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1000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29-Jun-2024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NIGHT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263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√</a:t>
                      </a:r>
                      <a:endParaRPr lang="en-US" sz="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√</a:t>
                      </a:r>
                      <a:endParaRPr lang="en-US" sz="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√</a:t>
                      </a:r>
                      <a:endParaRPr lang="en-US" sz="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√</a:t>
                      </a:r>
                      <a:endParaRPr lang="en-US" sz="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√</a:t>
                      </a:r>
                      <a:endParaRPr lang="en-US" sz="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√</a:t>
                      </a:r>
                      <a:endParaRPr lang="en-US" sz="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 </a:t>
                      </a:r>
                      <a:endParaRPr lang="en-US" sz="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57311023"/>
                  </a:ext>
                </a:extLst>
              </a:tr>
              <a:tr h="725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23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MTM-DT-486</a:t>
                      </a:r>
                      <a:endParaRPr lang="en-US" sz="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823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1184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1000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30-Jun-2024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NIGHT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184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√</a:t>
                      </a:r>
                      <a:endParaRPr lang="en-US" sz="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√</a:t>
                      </a:r>
                      <a:endParaRPr lang="en-US" sz="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√</a:t>
                      </a:r>
                      <a:endParaRPr lang="en-US" sz="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√</a:t>
                      </a:r>
                      <a:endParaRPr lang="en-US" sz="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√</a:t>
                      </a:r>
                      <a:endParaRPr lang="en-US" sz="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√</a:t>
                      </a:r>
                      <a:endParaRPr lang="en-US" sz="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 </a:t>
                      </a:r>
                      <a:endParaRPr lang="en-US" sz="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179833290"/>
                  </a:ext>
                </a:extLst>
              </a:tr>
              <a:tr h="725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24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MTM-C-505</a:t>
                      </a:r>
                      <a:endParaRPr lang="en-US" sz="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823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673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500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8-Jul-2024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NIGHT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173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√</a:t>
                      </a:r>
                      <a:endParaRPr lang="en-US" sz="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√</a:t>
                      </a:r>
                      <a:endParaRPr lang="en-US" sz="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√</a:t>
                      </a:r>
                      <a:endParaRPr lang="en-US" sz="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√</a:t>
                      </a:r>
                      <a:endParaRPr lang="en-US" sz="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√</a:t>
                      </a:r>
                      <a:endParaRPr lang="en-US" sz="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 </a:t>
                      </a:r>
                      <a:endParaRPr lang="en-US" sz="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 </a:t>
                      </a:r>
                      <a:endParaRPr lang="en-US" sz="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564990979"/>
                  </a:ext>
                </a:extLst>
              </a:tr>
              <a:tr h="725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25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MTM-C-515</a:t>
                      </a:r>
                      <a:endParaRPr lang="en-US" sz="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823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518,01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500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2-Jul-24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Arial Nov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DAY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18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√</a:t>
                      </a:r>
                      <a:endParaRPr lang="en-US" sz="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√</a:t>
                      </a:r>
                      <a:endParaRPr lang="en-US" sz="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√</a:t>
                      </a:r>
                      <a:endParaRPr lang="en-US" sz="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√</a:t>
                      </a:r>
                      <a:endParaRPr lang="en-US" sz="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√</a:t>
                      </a:r>
                      <a:endParaRPr lang="en-US" sz="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 </a:t>
                      </a:r>
                      <a:endParaRPr lang="en-US" sz="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 </a:t>
                      </a:r>
                      <a:endParaRPr lang="en-US" sz="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751477359"/>
                  </a:ext>
                </a:extLst>
              </a:tr>
              <a:tr h="725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26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MTM-C-514</a:t>
                      </a:r>
                      <a:endParaRPr lang="en-US" sz="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823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520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500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3-Jul-24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Arial Nov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NIGHT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20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√</a:t>
                      </a:r>
                      <a:endParaRPr lang="en-US" sz="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√</a:t>
                      </a:r>
                      <a:endParaRPr lang="en-US" sz="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√</a:t>
                      </a:r>
                      <a:endParaRPr lang="en-US" sz="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√</a:t>
                      </a:r>
                      <a:endParaRPr lang="en-US" sz="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 </a:t>
                      </a:r>
                      <a:endParaRPr lang="en-US" sz="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 </a:t>
                      </a:r>
                      <a:endParaRPr lang="en-US" sz="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 </a:t>
                      </a:r>
                      <a:endParaRPr lang="en-US" sz="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540562614"/>
                  </a:ext>
                </a:extLst>
              </a:tr>
              <a:tr h="725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28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MTM-C-509</a:t>
                      </a:r>
                      <a:endParaRPr lang="en-US" sz="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823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457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500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5-Jul-24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Arial Nov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DAY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-43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√</a:t>
                      </a:r>
                      <a:endParaRPr lang="en-US" sz="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√</a:t>
                      </a:r>
                      <a:endParaRPr lang="en-US" sz="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√</a:t>
                      </a:r>
                      <a:endParaRPr lang="en-US" sz="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√</a:t>
                      </a:r>
                      <a:endParaRPr lang="en-US" sz="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 </a:t>
                      </a:r>
                      <a:endParaRPr lang="en-US" sz="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 </a:t>
                      </a:r>
                      <a:endParaRPr lang="en-US" sz="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 </a:t>
                      </a:r>
                      <a:endParaRPr lang="en-US" sz="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541172293"/>
                  </a:ext>
                </a:extLst>
              </a:tr>
              <a:tr h="725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28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MTM-C-505</a:t>
                      </a:r>
                      <a:endParaRPr lang="en-US" sz="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823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679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500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7-Jul-24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Arial Nov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NIGHT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179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√</a:t>
                      </a:r>
                      <a:endParaRPr lang="en-US" sz="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√</a:t>
                      </a:r>
                      <a:endParaRPr lang="en-US" sz="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√</a:t>
                      </a:r>
                      <a:endParaRPr lang="en-US" sz="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√</a:t>
                      </a:r>
                      <a:endParaRPr lang="en-US" sz="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 </a:t>
                      </a:r>
                      <a:endParaRPr lang="en-US" sz="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 </a:t>
                      </a:r>
                      <a:endParaRPr lang="en-US" sz="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 </a:t>
                      </a:r>
                      <a:endParaRPr lang="en-US" sz="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531887973"/>
                  </a:ext>
                </a:extLst>
              </a:tr>
              <a:tr h="725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31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MTM-C-519</a:t>
                      </a:r>
                      <a:endParaRPr lang="en-US" sz="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823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457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500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9-Jul-24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Arial Nov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DAY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-43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√</a:t>
                      </a:r>
                      <a:endParaRPr lang="en-US" sz="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√</a:t>
                      </a:r>
                      <a:endParaRPr lang="en-US" sz="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√</a:t>
                      </a:r>
                      <a:endParaRPr lang="en-US" sz="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√</a:t>
                      </a:r>
                      <a:endParaRPr lang="en-US" sz="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 </a:t>
                      </a:r>
                      <a:endParaRPr lang="en-US" sz="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 </a:t>
                      </a:r>
                      <a:endParaRPr lang="en-US" sz="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 </a:t>
                      </a:r>
                      <a:endParaRPr lang="en-US" sz="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599863758"/>
                  </a:ext>
                </a:extLst>
              </a:tr>
              <a:tr h="725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32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MTM-C-518</a:t>
                      </a:r>
                      <a:endParaRPr lang="en-US" sz="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823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624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500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15-Jul-2024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DAY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124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√</a:t>
                      </a:r>
                      <a:endParaRPr lang="en-US" sz="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√</a:t>
                      </a:r>
                      <a:endParaRPr lang="en-US" sz="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√</a:t>
                      </a:r>
                      <a:endParaRPr lang="en-US" sz="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√</a:t>
                      </a:r>
                      <a:endParaRPr lang="en-US" sz="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 </a:t>
                      </a:r>
                      <a:endParaRPr lang="en-US" sz="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 </a:t>
                      </a:r>
                      <a:endParaRPr lang="en-US" sz="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 </a:t>
                      </a:r>
                      <a:endParaRPr lang="en-US" sz="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223502470"/>
                  </a:ext>
                </a:extLst>
              </a:tr>
              <a:tr h="725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33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MTM-C-502</a:t>
                      </a:r>
                      <a:endParaRPr lang="en-US" sz="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823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 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 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 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 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0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 </a:t>
                      </a:r>
                      <a:endParaRPr lang="en-US" sz="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 </a:t>
                      </a:r>
                      <a:endParaRPr lang="en-US" sz="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 </a:t>
                      </a:r>
                      <a:endParaRPr lang="en-US" sz="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 </a:t>
                      </a:r>
                      <a:endParaRPr lang="en-US" sz="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 </a:t>
                      </a:r>
                      <a:endParaRPr lang="en-US" sz="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 </a:t>
                      </a:r>
                      <a:endParaRPr lang="en-US" sz="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 </a:t>
                      </a:r>
                      <a:endParaRPr lang="en-US" sz="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772421362"/>
                  </a:ext>
                </a:extLst>
              </a:tr>
              <a:tr h="725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34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MTM-C-488</a:t>
                      </a:r>
                      <a:endParaRPr lang="en-US" sz="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823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1831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2000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4-Sep-2024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DAY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-169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√</a:t>
                      </a:r>
                      <a:endParaRPr lang="en-US" sz="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√</a:t>
                      </a:r>
                      <a:endParaRPr lang="en-US" sz="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√</a:t>
                      </a:r>
                      <a:endParaRPr lang="en-US" sz="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√</a:t>
                      </a:r>
                      <a:endParaRPr lang="en-US" sz="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√</a:t>
                      </a:r>
                      <a:endParaRPr lang="en-US" sz="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√</a:t>
                      </a:r>
                      <a:endParaRPr lang="en-US" sz="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 dirty="0">
                          <a:effectLst/>
                        </a:rPr>
                        <a:t>√</a:t>
                      </a:r>
                      <a:endParaRPr lang="en-US" sz="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5135625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27974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Schedule Preventive Maintenance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0" y="3054914"/>
            <a:ext cx="9601200" cy="2322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591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DAILY UNIT RECORD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2948" y="2551379"/>
            <a:ext cx="9583650" cy="3323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565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Maintenance Master Data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0" y="2781300"/>
            <a:ext cx="9601200" cy="2609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520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Issue Weekly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2" y="2627730"/>
            <a:ext cx="7324725" cy="31051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0623" y="2627730"/>
            <a:ext cx="2085975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486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Issue Daily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9362" y="2663825"/>
            <a:ext cx="7153275" cy="310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448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Down Time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03174" y="2557463"/>
            <a:ext cx="7585652" cy="331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58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Physical </a:t>
            </a:r>
            <a:r>
              <a:rPr lang="en-US" dirty="0" err="1" smtClean="0"/>
              <a:t>Availaility</a:t>
            </a:r>
            <a:r>
              <a:rPr lang="en-US" dirty="0" smtClean="0"/>
              <a:t> %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2" y="2581526"/>
            <a:ext cx="9601196" cy="331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937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HM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2" y="2636921"/>
            <a:ext cx="5982502" cy="322638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2140" y="2636921"/>
            <a:ext cx="3604458" cy="1521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649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Utilisasion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77989" y="2557463"/>
            <a:ext cx="5236021" cy="331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28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64</TotalTime>
  <Words>534</Words>
  <Application>Microsoft Office PowerPoint</Application>
  <PresentationFormat>Widescreen</PresentationFormat>
  <Paragraphs>494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Arial Nova</vt:lpstr>
      <vt:lpstr>Calibri</vt:lpstr>
      <vt:lpstr>Garamond</vt:lpstr>
      <vt:lpstr>Organic</vt:lpstr>
      <vt:lpstr>PORTOFOLIO </vt:lpstr>
      <vt:lpstr>DAILY UNIT RECORD</vt:lpstr>
      <vt:lpstr>Maintenance Master Data</vt:lpstr>
      <vt:lpstr>Summary Issue Weekly </vt:lpstr>
      <vt:lpstr>Summary Issue Daily</vt:lpstr>
      <vt:lpstr>Unit Down Time</vt:lpstr>
      <vt:lpstr>Unit Physical Availaility %</vt:lpstr>
      <vt:lpstr>Summary HM</vt:lpstr>
      <vt:lpstr>Utilisasion</vt:lpstr>
      <vt:lpstr>Monitoring Preventive Maintenance Service</vt:lpstr>
      <vt:lpstr>Service History</vt:lpstr>
      <vt:lpstr>Schedule Preventive Maintenance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PORTOFOLIO</dc:title>
  <dc:creator>Kijeng</dc:creator>
  <cp:lastModifiedBy>Kijeng</cp:lastModifiedBy>
  <cp:revision>7</cp:revision>
  <dcterms:created xsi:type="dcterms:W3CDTF">2024-09-26T13:26:53Z</dcterms:created>
  <dcterms:modified xsi:type="dcterms:W3CDTF">2024-10-17T10:10:01Z</dcterms:modified>
</cp:coreProperties>
</file>