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6"/>
  </p:notesMasterIdLst>
  <p:handoutMasterIdLst>
    <p:handoutMasterId r:id="rId87"/>
  </p:handout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333" r:id="rId64"/>
    <p:sldId id="334" r:id="rId65"/>
    <p:sldId id="335" r:id="rId66"/>
    <p:sldId id="336" r:id="rId67"/>
    <p:sldId id="337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5" r:id="rId76"/>
    <p:sldId id="346" r:id="rId77"/>
    <p:sldId id="347" r:id="rId78"/>
    <p:sldId id="348" r:id="rId79"/>
    <p:sldId id="349" r:id="rId80"/>
    <p:sldId id="350" r:id="rId81"/>
    <p:sldId id="351" r:id="rId82"/>
    <p:sldId id="352" r:id="rId83"/>
    <p:sldId id="353" r:id="rId84"/>
    <p:sldId id="354" r:id="rId85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F2F2F2"/>
    <a:srgbClr val="E6E6E6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628575-DEBA-4D32-AE27-143DBE34A583}" v="228" dt="2019-10-05T10:49:02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81" autoAdjust="0"/>
    <p:restoredTop sz="94664" autoAdjust="0"/>
  </p:normalViewPr>
  <p:slideViewPr>
    <p:cSldViewPr snapToGrid="0" snapToObjects="1">
      <p:cViewPr varScale="1">
        <p:scale>
          <a:sx n="142" d="100"/>
          <a:sy n="142" d="100"/>
        </p:scale>
        <p:origin x="102" y="2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2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6/11/relationships/changesInfo" Target="changesInfos/changesInfo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jálmtýr Hafsteinsson" userId="851c0888-5f35-4c19-bf43-6c41ad09c3fa" providerId="ADAL" clId="{1A628575-DEBA-4D32-AE27-143DBE34A583}"/>
    <pc:docChg chg="undo custSel modSld modMainMaster">
      <pc:chgData name="Hjálmtýr Hafsteinsson" userId="851c0888-5f35-4c19-bf43-6c41ad09c3fa" providerId="ADAL" clId="{1A628575-DEBA-4D32-AE27-143DBE34A583}" dt="2019-10-05T10:49:02.972" v="637" actId="14100"/>
      <pc:docMkLst>
        <pc:docMk/>
      </pc:docMkLst>
      <pc:sldChg chg="modSp">
        <pc:chgData name="Hjálmtýr Hafsteinsson" userId="851c0888-5f35-4c19-bf43-6c41ad09c3fa" providerId="ADAL" clId="{1A628575-DEBA-4D32-AE27-143DBE34A583}" dt="2019-10-05T08:25:41.594" v="46" actId="948"/>
        <pc:sldMkLst>
          <pc:docMk/>
          <pc:sldMk cId="3488972010" sldId="272"/>
        </pc:sldMkLst>
        <pc:spChg chg="mod">
          <ac:chgData name="Hjálmtýr Hafsteinsson" userId="851c0888-5f35-4c19-bf43-6c41ad09c3fa" providerId="ADAL" clId="{1A628575-DEBA-4D32-AE27-143DBE34A583}" dt="2019-10-05T08:25:41.594" v="46" actId="948"/>
          <ac:spMkLst>
            <pc:docMk/>
            <pc:sldMk cId="3488972010" sldId="272"/>
            <ac:spMk id="6147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8:29:46.917" v="63" actId="948"/>
        <pc:sldMkLst>
          <pc:docMk/>
          <pc:sldMk cId="971960003" sldId="274"/>
        </pc:sldMkLst>
        <pc:spChg chg="mod">
          <ac:chgData name="Hjálmtýr Hafsteinsson" userId="851c0888-5f35-4c19-bf43-6c41ad09c3fa" providerId="ADAL" clId="{1A628575-DEBA-4D32-AE27-143DBE34A583}" dt="2019-10-05T08:29:46.917" v="63" actId="948"/>
          <ac:spMkLst>
            <pc:docMk/>
            <pc:sldMk cId="971960003" sldId="274"/>
            <ac:spMk id="10243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8:28:53.194" v="59" actId="403"/>
        <pc:sldMkLst>
          <pc:docMk/>
          <pc:sldMk cId="872199925" sldId="275"/>
        </pc:sldMkLst>
        <pc:spChg chg="mod">
          <ac:chgData name="Hjálmtýr Hafsteinsson" userId="851c0888-5f35-4c19-bf43-6c41ad09c3fa" providerId="ADAL" clId="{1A628575-DEBA-4D32-AE27-143DBE34A583}" dt="2019-10-05T08:28:53.194" v="59" actId="403"/>
          <ac:spMkLst>
            <pc:docMk/>
            <pc:sldMk cId="872199925" sldId="275"/>
            <ac:spMk id="12291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8:28:37.849" v="58" actId="403"/>
        <pc:sldMkLst>
          <pc:docMk/>
          <pc:sldMk cId="4222278369" sldId="276"/>
        </pc:sldMkLst>
        <pc:spChg chg="mod">
          <ac:chgData name="Hjálmtýr Hafsteinsson" userId="851c0888-5f35-4c19-bf43-6c41ad09c3fa" providerId="ADAL" clId="{1A628575-DEBA-4D32-AE27-143DBE34A583}" dt="2019-10-05T08:28:37.849" v="58" actId="403"/>
          <ac:spMkLst>
            <pc:docMk/>
            <pc:sldMk cId="4222278369" sldId="276"/>
            <ac:spMk id="14339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8:28:08.833" v="57" actId="404"/>
        <pc:sldMkLst>
          <pc:docMk/>
          <pc:sldMk cId="1977657384" sldId="277"/>
        </pc:sldMkLst>
        <pc:spChg chg="mod">
          <ac:chgData name="Hjálmtýr Hafsteinsson" userId="851c0888-5f35-4c19-bf43-6c41ad09c3fa" providerId="ADAL" clId="{1A628575-DEBA-4D32-AE27-143DBE34A583}" dt="2019-10-05T08:28:08.833" v="57" actId="404"/>
          <ac:spMkLst>
            <pc:docMk/>
            <pc:sldMk cId="1977657384" sldId="277"/>
            <ac:spMk id="16387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8:31:53.505" v="100" actId="207"/>
        <pc:sldMkLst>
          <pc:docMk/>
          <pc:sldMk cId="2695435329" sldId="278"/>
        </pc:sldMkLst>
        <pc:spChg chg="mod">
          <ac:chgData name="Hjálmtýr Hafsteinsson" userId="851c0888-5f35-4c19-bf43-6c41ad09c3fa" providerId="ADAL" clId="{1A628575-DEBA-4D32-AE27-143DBE34A583}" dt="2019-10-05T08:30:21.753" v="93" actId="1037"/>
          <ac:spMkLst>
            <pc:docMk/>
            <pc:sldMk cId="2695435329" sldId="278"/>
            <ac:spMk id="10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8:30:21.753" v="93" actId="1037"/>
          <ac:spMkLst>
            <pc:docMk/>
            <pc:sldMk cId="2695435329" sldId="278"/>
            <ac:spMk id="11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8:30:21.753" v="93" actId="1037"/>
          <ac:spMkLst>
            <pc:docMk/>
            <pc:sldMk cId="2695435329" sldId="278"/>
            <ac:spMk id="12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8:30:21.753" v="93" actId="1037"/>
          <ac:spMkLst>
            <pc:docMk/>
            <pc:sldMk cId="2695435329" sldId="278"/>
            <ac:spMk id="13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8:30:21.753" v="93" actId="1037"/>
          <ac:spMkLst>
            <pc:docMk/>
            <pc:sldMk cId="2695435329" sldId="278"/>
            <ac:spMk id="14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8:31:53.505" v="100" actId="207"/>
          <ac:spMkLst>
            <pc:docMk/>
            <pc:sldMk cId="2695435329" sldId="278"/>
            <ac:spMk id="37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8:31:42.772" v="98" actId="207"/>
          <ac:spMkLst>
            <pc:docMk/>
            <pc:sldMk cId="2695435329" sldId="278"/>
            <ac:spMk id="3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8:31:48.519" v="99" actId="207"/>
          <ac:spMkLst>
            <pc:docMk/>
            <pc:sldMk cId="2695435329" sldId="278"/>
            <ac:spMk id="3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8:30:21.753" v="93" actId="1037"/>
          <ac:spMkLst>
            <pc:docMk/>
            <pc:sldMk cId="2695435329" sldId="278"/>
            <ac:spMk id="18436" creationId="{00000000-0000-0000-0000-000000000000}"/>
          </ac:spMkLst>
        </pc:spChg>
        <pc:cxnChg chg="mod">
          <ac:chgData name="Hjálmtýr Hafsteinsson" userId="851c0888-5f35-4c19-bf43-6c41ad09c3fa" providerId="ADAL" clId="{1A628575-DEBA-4D32-AE27-143DBE34A583}" dt="2019-10-05T08:30:21.753" v="93" actId="1037"/>
          <ac:cxnSpMkLst>
            <pc:docMk/>
            <pc:sldMk cId="2695435329" sldId="278"/>
            <ac:cxnSpMk id="16" creationId="{00000000-0000-0000-0000-000000000000}"/>
          </ac:cxnSpMkLst>
        </pc:cxnChg>
        <pc:cxnChg chg="mod">
          <ac:chgData name="Hjálmtýr Hafsteinsson" userId="851c0888-5f35-4c19-bf43-6c41ad09c3fa" providerId="ADAL" clId="{1A628575-DEBA-4D32-AE27-143DBE34A583}" dt="2019-10-05T08:30:21.753" v="93" actId="1037"/>
          <ac:cxnSpMkLst>
            <pc:docMk/>
            <pc:sldMk cId="2695435329" sldId="278"/>
            <ac:cxnSpMk id="17" creationId="{00000000-0000-0000-0000-000000000000}"/>
          </ac:cxnSpMkLst>
        </pc:cxnChg>
        <pc:cxnChg chg="mod">
          <ac:chgData name="Hjálmtýr Hafsteinsson" userId="851c0888-5f35-4c19-bf43-6c41ad09c3fa" providerId="ADAL" clId="{1A628575-DEBA-4D32-AE27-143DBE34A583}" dt="2019-10-05T08:30:21.753" v="93" actId="1037"/>
          <ac:cxnSpMkLst>
            <pc:docMk/>
            <pc:sldMk cId="2695435329" sldId="278"/>
            <ac:cxnSpMk id="20" creationId="{00000000-0000-0000-0000-000000000000}"/>
          </ac:cxnSpMkLst>
        </pc:cxnChg>
        <pc:cxnChg chg="mod">
          <ac:chgData name="Hjálmtýr Hafsteinsson" userId="851c0888-5f35-4c19-bf43-6c41ad09c3fa" providerId="ADAL" clId="{1A628575-DEBA-4D32-AE27-143DBE34A583}" dt="2019-10-05T08:30:42.678" v="94" actId="14100"/>
          <ac:cxnSpMkLst>
            <pc:docMk/>
            <pc:sldMk cId="2695435329" sldId="278"/>
            <ac:cxnSpMk id="30" creationId="{00000000-0000-0000-0000-000000000000}"/>
          </ac:cxnSpMkLst>
        </pc:cxnChg>
        <pc:cxnChg chg="mod">
          <ac:chgData name="Hjálmtýr Hafsteinsson" userId="851c0888-5f35-4c19-bf43-6c41ad09c3fa" providerId="ADAL" clId="{1A628575-DEBA-4D32-AE27-143DBE34A583}" dt="2019-10-05T08:30:48.334" v="95" actId="14100"/>
          <ac:cxnSpMkLst>
            <pc:docMk/>
            <pc:sldMk cId="2695435329" sldId="278"/>
            <ac:cxnSpMk id="34" creationId="{00000000-0000-0000-0000-000000000000}"/>
          </ac:cxnSpMkLst>
        </pc:cxnChg>
      </pc:sldChg>
      <pc:sldChg chg="modSp">
        <pc:chgData name="Hjálmtýr Hafsteinsson" userId="851c0888-5f35-4c19-bf43-6c41ad09c3fa" providerId="ADAL" clId="{1A628575-DEBA-4D32-AE27-143DBE34A583}" dt="2019-10-05T08:32:04.395" v="101" actId="404"/>
        <pc:sldMkLst>
          <pc:docMk/>
          <pc:sldMk cId="946150573" sldId="279"/>
        </pc:sldMkLst>
        <pc:spChg chg="mod">
          <ac:chgData name="Hjálmtýr Hafsteinsson" userId="851c0888-5f35-4c19-bf43-6c41ad09c3fa" providerId="ADAL" clId="{1A628575-DEBA-4D32-AE27-143DBE34A583}" dt="2019-10-05T08:32:04.395" v="101" actId="404"/>
          <ac:spMkLst>
            <pc:docMk/>
            <pc:sldMk cId="946150573" sldId="279"/>
            <ac:spMk id="20483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08:16.120" v="113" actId="948"/>
        <pc:sldMkLst>
          <pc:docMk/>
          <pc:sldMk cId="591159179" sldId="281"/>
        </pc:sldMkLst>
        <pc:spChg chg="mod">
          <ac:chgData name="Hjálmtýr Hafsteinsson" userId="851c0888-5f35-4c19-bf43-6c41ad09c3fa" providerId="ADAL" clId="{1A628575-DEBA-4D32-AE27-143DBE34A583}" dt="2019-10-05T09:08:16.120" v="113" actId="948"/>
          <ac:spMkLst>
            <pc:docMk/>
            <pc:sldMk cId="591159179" sldId="281"/>
            <ac:spMk id="24579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08:28.891" v="114" actId="948"/>
        <pc:sldMkLst>
          <pc:docMk/>
          <pc:sldMk cId="2159456673" sldId="282"/>
        </pc:sldMkLst>
        <pc:spChg chg="mod">
          <ac:chgData name="Hjálmtýr Hafsteinsson" userId="851c0888-5f35-4c19-bf43-6c41ad09c3fa" providerId="ADAL" clId="{1A628575-DEBA-4D32-AE27-143DBE34A583}" dt="2019-10-05T09:08:28.891" v="114" actId="948"/>
          <ac:spMkLst>
            <pc:docMk/>
            <pc:sldMk cId="2159456673" sldId="282"/>
            <ac:spMk id="26627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12:57.451" v="126" actId="403"/>
        <pc:sldMkLst>
          <pc:docMk/>
          <pc:sldMk cId="3504275304" sldId="283"/>
        </pc:sldMkLst>
        <pc:spChg chg="mod">
          <ac:chgData name="Hjálmtýr Hafsteinsson" userId="851c0888-5f35-4c19-bf43-6c41ad09c3fa" providerId="ADAL" clId="{1A628575-DEBA-4D32-AE27-143DBE34A583}" dt="2019-10-05T09:12:57.451" v="126" actId="403"/>
          <ac:spMkLst>
            <pc:docMk/>
            <pc:sldMk cId="3504275304" sldId="283"/>
            <ac:spMk id="28675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11:39.601" v="118" actId="2711"/>
        <pc:sldMkLst>
          <pc:docMk/>
          <pc:sldMk cId="3747480919" sldId="285"/>
        </pc:sldMkLst>
        <pc:spChg chg="mod">
          <ac:chgData name="Hjálmtýr Hafsteinsson" userId="851c0888-5f35-4c19-bf43-6c41ad09c3fa" providerId="ADAL" clId="{1A628575-DEBA-4D32-AE27-143DBE34A583}" dt="2019-10-05T09:10:34.830" v="116" actId="403"/>
          <ac:spMkLst>
            <pc:docMk/>
            <pc:sldMk cId="3747480919" sldId="285"/>
            <ac:spMk id="32771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11:28.338" v="117" actId="2711"/>
          <ac:spMkLst>
            <pc:docMk/>
            <pc:sldMk cId="3747480919" sldId="285"/>
            <ac:spMk id="32772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11:39.601" v="118" actId="2711"/>
          <ac:spMkLst>
            <pc:docMk/>
            <pc:sldMk cId="3747480919" sldId="285"/>
            <ac:spMk id="32773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12:17.629" v="122" actId="403"/>
        <pc:sldMkLst>
          <pc:docMk/>
          <pc:sldMk cId="1613318167" sldId="286"/>
        </pc:sldMkLst>
        <pc:spChg chg="mod">
          <ac:chgData name="Hjálmtýr Hafsteinsson" userId="851c0888-5f35-4c19-bf43-6c41ad09c3fa" providerId="ADAL" clId="{1A628575-DEBA-4D32-AE27-143DBE34A583}" dt="2019-10-05T09:12:17.629" v="122" actId="403"/>
          <ac:spMkLst>
            <pc:docMk/>
            <pc:sldMk cId="1613318167" sldId="286"/>
            <ac:spMk id="34819" creationId="{00000000-0000-0000-0000-000000000000}"/>
          </ac:spMkLst>
        </pc:spChg>
      </pc:sldChg>
      <pc:sldChg chg="addSp delSp modSp">
        <pc:chgData name="Hjálmtýr Hafsteinsson" userId="851c0888-5f35-4c19-bf43-6c41ad09c3fa" providerId="ADAL" clId="{1A628575-DEBA-4D32-AE27-143DBE34A583}" dt="2019-10-05T09:18:50.015" v="148" actId="692"/>
        <pc:sldMkLst>
          <pc:docMk/>
          <pc:sldMk cId="854553082" sldId="287"/>
        </pc:sldMkLst>
        <pc:spChg chg="add mod">
          <ac:chgData name="Hjálmtýr Hafsteinsson" userId="851c0888-5f35-4c19-bf43-6c41ad09c3fa" providerId="ADAL" clId="{1A628575-DEBA-4D32-AE27-143DBE34A583}" dt="2019-10-05T09:18:50.015" v="148" actId="692"/>
          <ac:spMkLst>
            <pc:docMk/>
            <pc:sldMk cId="854553082" sldId="287"/>
            <ac:spMk id="3" creationId="{CBC3E758-2A85-42B5-A357-162F59C09F7B}"/>
          </ac:spMkLst>
        </pc:spChg>
        <pc:spChg chg="mod">
          <ac:chgData name="Hjálmtýr Hafsteinsson" userId="851c0888-5f35-4c19-bf43-6c41ad09c3fa" providerId="ADAL" clId="{1A628575-DEBA-4D32-AE27-143DBE34A583}" dt="2019-10-05T09:17:34.243" v="144" actId="1076"/>
          <ac:spMkLst>
            <pc:docMk/>
            <pc:sldMk cId="854553082" sldId="287"/>
            <ac:spMk id="8" creationId="{00000000-0000-0000-0000-000000000000}"/>
          </ac:spMkLst>
        </pc:spChg>
        <pc:spChg chg="del mod">
          <ac:chgData name="Hjálmtýr Hafsteinsson" userId="851c0888-5f35-4c19-bf43-6c41ad09c3fa" providerId="ADAL" clId="{1A628575-DEBA-4D32-AE27-143DBE34A583}" dt="2019-10-05T09:17:11.712" v="135" actId="478"/>
          <ac:spMkLst>
            <pc:docMk/>
            <pc:sldMk cId="854553082" sldId="287"/>
            <ac:spMk id="14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22:26.707" v="181" actId="692"/>
        <pc:sldMkLst>
          <pc:docMk/>
          <pc:sldMk cId="160760457" sldId="288"/>
        </pc:sldMkLst>
        <pc:spChg chg="mod">
          <ac:chgData name="Hjálmtýr Hafsteinsson" userId="851c0888-5f35-4c19-bf43-6c41ad09c3fa" providerId="ADAL" clId="{1A628575-DEBA-4D32-AE27-143DBE34A583}" dt="2019-10-05T09:22:00.241" v="176" actId="948"/>
          <ac:spMkLst>
            <pc:docMk/>
            <pc:sldMk cId="160760457" sldId="288"/>
            <ac:spMk id="38915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21:50.257" v="175" actId="1036"/>
          <ac:spMkLst>
            <pc:docMk/>
            <pc:sldMk cId="160760457" sldId="288"/>
            <ac:spMk id="38916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22:08.822" v="180" actId="1036"/>
          <ac:spMkLst>
            <pc:docMk/>
            <pc:sldMk cId="160760457" sldId="288"/>
            <ac:spMk id="38917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20:40.728" v="154" actId="1035"/>
          <ac:spMkLst>
            <pc:docMk/>
            <pc:sldMk cId="160760457" sldId="288"/>
            <ac:spMk id="3891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22:26.707" v="181" actId="692"/>
          <ac:spMkLst>
            <pc:docMk/>
            <pc:sldMk cId="160760457" sldId="288"/>
            <ac:spMk id="38919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22:40.645" v="182" actId="404"/>
        <pc:sldMkLst>
          <pc:docMk/>
          <pc:sldMk cId="2413136071" sldId="289"/>
        </pc:sldMkLst>
        <pc:spChg chg="mod">
          <ac:chgData name="Hjálmtýr Hafsteinsson" userId="851c0888-5f35-4c19-bf43-6c41ad09c3fa" providerId="ADAL" clId="{1A628575-DEBA-4D32-AE27-143DBE34A583}" dt="2019-10-05T09:22:40.645" v="182" actId="404"/>
          <ac:spMkLst>
            <pc:docMk/>
            <pc:sldMk cId="2413136071" sldId="289"/>
            <ac:spMk id="40963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23:28.580" v="222" actId="948"/>
        <pc:sldMkLst>
          <pc:docMk/>
          <pc:sldMk cId="3677853755" sldId="290"/>
        </pc:sldMkLst>
        <pc:spChg chg="mod">
          <ac:chgData name="Hjálmtýr Hafsteinsson" userId="851c0888-5f35-4c19-bf43-6c41ad09c3fa" providerId="ADAL" clId="{1A628575-DEBA-4D32-AE27-143DBE34A583}" dt="2019-10-05T09:23:28.580" v="222" actId="948"/>
          <ac:spMkLst>
            <pc:docMk/>
            <pc:sldMk cId="3677853755" sldId="290"/>
            <ac:spMk id="43011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27:05.712" v="236" actId="2711"/>
        <pc:sldMkLst>
          <pc:docMk/>
          <pc:sldMk cId="2514669742" sldId="291"/>
        </pc:sldMkLst>
        <pc:spChg chg="mod">
          <ac:chgData name="Hjálmtýr Hafsteinsson" userId="851c0888-5f35-4c19-bf43-6c41ad09c3fa" providerId="ADAL" clId="{1A628575-DEBA-4D32-AE27-143DBE34A583}" dt="2019-10-05T09:24:20.625" v="234" actId="255"/>
          <ac:spMkLst>
            <pc:docMk/>
            <pc:sldMk cId="2514669742" sldId="291"/>
            <ac:spMk id="4505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27:05.712" v="236" actId="2711"/>
          <ac:spMkLst>
            <pc:docMk/>
            <pc:sldMk cId="2514669742" sldId="291"/>
            <ac:spMk id="45061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27:28.797" v="237" actId="1076"/>
        <pc:sldMkLst>
          <pc:docMk/>
          <pc:sldMk cId="1987821811" sldId="292"/>
        </pc:sldMkLst>
        <pc:spChg chg="mod">
          <ac:chgData name="Hjálmtýr Hafsteinsson" userId="851c0888-5f35-4c19-bf43-6c41ad09c3fa" providerId="ADAL" clId="{1A628575-DEBA-4D32-AE27-143DBE34A583}" dt="2019-10-05T09:27:28.797" v="237" actId="1076"/>
          <ac:spMkLst>
            <pc:docMk/>
            <pc:sldMk cId="1987821811" sldId="292"/>
            <ac:spMk id="8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35:48.728" v="299" actId="1076"/>
        <pc:sldMkLst>
          <pc:docMk/>
          <pc:sldMk cId="1167364886" sldId="294"/>
        </pc:sldMkLst>
        <pc:spChg chg="mod">
          <ac:chgData name="Hjálmtýr Hafsteinsson" userId="851c0888-5f35-4c19-bf43-6c41ad09c3fa" providerId="ADAL" clId="{1A628575-DEBA-4D32-AE27-143DBE34A583}" dt="2019-10-05T09:35:43.710" v="298" actId="1035"/>
          <ac:spMkLst>
            <pc:docMk/>
            <pc:sldMk cId="1167364886" sldId="294"/>
            <ac:spMk id="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5:48.728" v="299" actId="1076"/>
          <ac:spMkLst>
            <pc:docMk/>
            <pc:sldMk cId="1167364886" sldId="294"/>
            <ac:spMk id="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5:43.710" v="298" actId="1035"/>
          <ac:spMkLst>
            <pc:docMk/>
            <pc:sldMk cId="1167364886" sldId="294"/>
            <ac:spMk id="10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5:17.924" v="268" actId="404"/>
          <ac:spMkLst>
            <pc:docMk/>
            <pc:sldMk cId="1167364886" sldId="294"/>
            <ac:spMk id="51203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5:30.460" v="269" actId="1076"/>
          <ac:spMkLst>
            <pc:docMk/>
            <pc:sldMk cId="1167364886" sldId="294"/>
            <ac:spMk id="51204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36:30.947" v="308" actId="20577"/>
        <pc:sldMkLst>
          <pc:docMk/>
          <pc:sldMk cId="3836276947" sldId="295"/>
        </pc:sldMkLst>
        <pc:spChg chg="mod">
          <ac:chgData name="Hjálmtýr Hafsteinsson" userId="851c0888-5f35-4c19-bf43-6c41ad09c3fa" providerId="ADAL" clId="{1A628575-DEBA-4D32-AE27-143DBE34A583}" dt="2019-10-05T09:36:19.177" v="303" actId="1076"/>
          <ac:spMkLst>
            <pc:docMk/>
            <pc:sldMk cId="3836276947" sldId="295"/>
            <ac:spMk id="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6:14.013" v="302" actId="1076"/>
          <ac:spMkLst>
            <pc:docMk/>
            <pc:sldMk cId="3836276947" sldId="295"/>
            <ac:spMk id="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6:30.947" v="308" actId="20577"/>
          <ac:spMkLst>
            <pc:docMk/>
            <pc:sldMk cId="3836276947" sldId="295"/>
            <ac:spMk id="53251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6:10.915" v="301" actId="1076"/>
          <ac:spMkLst>
            <pc:docMk/>
            <pc:sldMk cId="3836276947" sldId="295"/>
            <ac:spMk id="53252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37:06.884" v="309" actId="948"/>
        <pc:sldMkLst>
          <pc:docMk/>
          <pc:sldMk cId="1956071114" sldId="296"/>
        </pc:sldMkLst>
        <pc:spChg chg="mod">
          <ac:chgData name="Hjálmtýr Hafsteinsson" userId="851c0888-5f35-4c19-bf43-6c41ad09c3fa" providerId="ADAL" clId="{1A628575-DEBA-4D32-AE27-143DBE34A583}" dt="2019-10-05T09:37:06.884" v="309" actId="948"/>
          <ac:spMkLst>
            <pc:docMk/>
            <pc:sldMk cId="1956071114" sldId="296"/>
            <ac:spMk id="55299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37:35.638" v="336" actId="1036"/>
        <pc:sldMkLst>
          <pc:docMk/>
          <pc:sldMk cId="1197065797" sldId="297"/>
        </pc:sldMkLst>
        <pc:spChg chg="mod">
          <ac:chgData name="Hjálmtýr Hafsteinsson" userId="851c0888-5f35-4c19-bf43-6c41ad09c3fa" providerId="ADAL" clId="{1A628575-DEBA-4D32-AE27-143DBE34A583}" dt="2019-10-05T09:37:28.067" v="327" actId="1035"/>
          <ac:spMkLst>
            <pc:docMk/>
            <pc:sldMk cId="1197065797" sldId="297"/>
            <ac:spMk id="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7:35.638" v="336" actId="1036"/>
          <ac:spMkLst>
            <pc:docMk/>
            <pc:sldMk cId="1197065797" sldId="297"/>
            <ac:spMk id="10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7:28.067" v="327" actId="1035"/>
          <ac:spMkLst>
            <pc:docMk/>
            <pc:sldMk cId="1197065797" sldId="297"/>
            <ac:spMk id="5734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7:35.638" v="336" actId="1036"/>
          <ac:spMkLst>
            <pc:docMk/>
            <pc:sldMk cId="1197065797" sldId="297"/>
            <ac:spMk id="57349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37:48.678" v="344" actId="1035"/>
        <pc:sldMkLst>
          <pc:docMk/>
          <pc:sldMk cId="2995092706" sldId="298"/>
        </pc:sldMkLst>
        <pc:spChg chg="mod">
          <ac:chgData name="Hjálmtýr Hafsteinsson" userId="851c0888-5f35-4c19-bf43-6c41ad09c3fa" providerId="ADAL" clId="{1A628575-DEBA-4D32-AE27-143DBE34A583}" dt="2019-10-05T09:37:48.678" v="344" actId="1035"/>
          <ac:spMkLst>
            <pc:docMk/>
            <pc:sldMk cId="2995092706" sldId="298"/>
            <ac:spMk id="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7:48.678" v="344" actId="1035"/>
          <ac:spMkLst>
            <pc:docMk/>
            <pc:sldMk cId="2995092706" sldId="298"/>
            <ac:spMk id="59396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38:01.278" v="349" actId="1035"/>
        <pc:sldMkLst>
          <pc:docMk/>
          <pc:sldMk cId="2894820410" sldId="299"/>
        </pc:sldMkLst>
        <pc:spChg chg="mod">
          <ac:chgData name="Hjálmtýr Hafsteinsson" userId="851c0888-5f35-4c19-bf43-6c41ad09c3fa" providerId="ADAL" clId="{1A628575-DEBA-4D32-AE27-143DBE34A583}" dt="2019-10-05T09:38:01.278" v="349" actId="1035"/>
          <ac:spMkLst>
            <pc:docMk/>
            <pc:sldMk cId="2894820410" sldId="299"/>
            <ac:spMk id="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8:01.278" v="349" actId="1035"/>
          <ac:spMkLst>
            <pc:docMk/>
            <pc:sldMk cId="2894820410" sldId="299"/>
            <ac:spMk id="61447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38:31.784" v="352" actId="20577"/>
        <pc:sldMkLst>
          <pc:docMk/>
          <pc:sldMk cId="2821369955" sldId="302"/>
        </pc:sldMkLst>
        <pc:spChg chg="mod">
          <ac:chgData name="Hjálmtýr Hafsteinsson" userId="851c0888-5f35-4c19-bf43-6c41ad09c3fa" providerId="ADAL" clId="{1A628575-DEBA-4D32-AE27-143DBE34A583}" dt="2019-10-05T09:38:31.784" v="352" actId="20577"/>
          <ac:spMkLst>
            <pc:docMk/>
            <pc:sldMk cId="2821369955" sldId="302"/>
            <ac:spMk id="67587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39:15.079" v="373" actId="1037"/>
        <pc:sldMkLst>
          <pc:docMk/>
          <pc:sldMk cId="2828806864" sldId="304"/>
        </pc:sldMkLst>
        <pc:spChg chg="mod">
          <ac:chgData name="Hjálmtýr Hafsteinsson" userId="851c0888-5f35-4c19-bf43-6c41ad09c3fa" providerId="ADAL" clId="{1A628575-DEBA-4D32-AE27-143DBE34A583}" dt="2019-10-05T09:39:15.079" v="373" actId="1037"/>
          <ac:spMkLst>
            <pc:docMk/>
            <pc:sldMk cId="2828806864" sldId="304"/>
            <ac:spMk id="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9:15.079" v="373" actId="1037"/>
          <ac:spMkLst>
            <pc:docMk/>
            <pc:sldMk cId="2828806864" sldId="304"/>
            <ac:spMk id="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9:15.079" v="373" actId="1037"/>
          <ac:spMkLst>
            <pc:docMk/>
            <pc:sldMk cId="2828806864" sldId="304"/>
            <ac:spMk id="71683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9:15.079" v="373" actId="1037"/>
          <ac:spMkLst>
            <pc:docMk/>
            <pc:sldMk cId="2828806864" sldId="304"/>
            <ac:spMk id="71684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39:52.144" v="380" actId="20577"/>
        <pc:sldMkLst>
          <pc:docMk/>
          <pc:sldMk cId="2871690485" sldId="306"/>
        </pc:sldMkLst>
        <pc:spChg chg="mod">
          <ac:chgData name="Hjálmtýr Hafsteinsson" userId="851c0888-5f35-4c19-bf43-6c41ad09c3fa" providerId="ADAL" clId="{1A628575-DEBA-4D32-AE27-143DBE34A583}" dt="2019-10-05T09:39:52.144" v="380" actId="20577"/>
          <ac:spMkLst>
            <pc:docMk/>
            <pc:sldMk cId="2871690485" sldId="306"/>
            <ac:spMk id="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39:44.216" v="376" actId="20577"/>
          <ac:spMkLst>
            <pc:docMk/>
            <pc:sldMk cId="2871690485" sldId="306"/>
            <ac:spMk id="75779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40:40.343" v="382" actId="948"/>
        <pc:sldMkLst>
          <pc:docMk/>
          <pc:sldMk cId="2985581110" sldId="309"/>
        </pc:sldMkLst>
        <pc:spChg chg="mod">
          <ac:chgData name="Hjálmtýr Hafsteinsson" userId="851c0888-5f35-4c19-bf43-6c41ad09c3fa" providerId="ADAL" clId="{1A628575-DEBA-4D32-AE27-143DBE34A583}" dt="2019-10-05T09:40:40.343" v="382" actId="948"/>
          <ac:spMkLst>
            <pc:docMk/>
            <pc:sldMk cId="2985581110" sldId="309"/>
            <ac:spMk id="81923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41:09.987" v="383" actId="948"/>
        <pc:sldMkLst>
          <pc:docMk/>
          <pc:sldMk cId="1859161032" sldId="314"/>
        </pc:sldMkLst>
        <pc:spChg chg="mod">
          <ac:chgData name="Hjálmtýr Hafsteinsson" userId="851c0888-5f35-4c19-bf43-6c41ad09c3fa" providerId="ADAL" clId="{1A628575-DEBA-4D32-AE27-143DBE34A583}" dt="2019-10-05T09:41:09.987" v="383" actId="948"/>
          <ac:spMkLst>
            <pc:docMk/>
            <pc:sldMk cId="1859161032" sldId="314"/>
            <ac:spMk id="92163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45:31.088" v="435" actId="404"/>
        <pc:sldMkLst>
          <pc:docMk/>
          <pc:sldMk cId="830727878" sldId="315"/>
        </pc:sldMkLst>
        <pc:spChg chg="mod">
          <ac:chgData name="Hjálmtýr Hafsteinsson" userId="851c0888-5f35-4c19-bf43-6c41ad09c3fa" providerId="ADAL" clId="{1A628575-DEBA-4D32-AE27-143DBE34A583}" dt="2019-10-05T09:45:31.088" v="435" actId="404"/>
          <ac:spMkLst>
            <pc:docMk/>
            <pc:sldMk cId="830727878" sldId="315"/>
            <ac:spMk id="94211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09:43:05.029" v="394" actId="2711"/>
        <pc:sldMkLst>
          <pc:docMk/>
          <pc:sldMk cId="801083977" sldId="316"/>
        </pc:sldMkLst>
        <pc:spChg chg="mod">
          <ac:chgData name="Hjálmtýr Hafsteinsson" userId="851c0888-5f35-4c19-bf43-6c41ad09c3fa" providerId="ADAL" clId="{1A628575-DEBA-4D32-AE27-143DBE34A583}" dt="2019-10-05T09:41:36.272" v="384" actId="403"/>
          <ac:spMkLst>
            <pc:docMk/>
            <pc:sldMk cId="801083977" sldId="316"/>
            <ac:spMk id="9625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42:29.832" v="387" actId="2711"/>
          <ac:spMkLst>
            <pc:docMk/>
            <pc:sldMk cId="801083977" sldId="316"/>
            <ac:spMk id="96261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43:05.029" v="394" actId="2711"/>
          <ac:spMkLst>
            <pc:docMk/>
            <pc:sldMk cId="801083977" sldId="316"/>
            <ac:spMk id="96266" creationId="{00000000-0000-0000-0000-000000000000}"/>
          </ac:spMkLst>
        </pc:spChg>
        <pc:cxnChg chg="mod">
          <ac:chgData name="Hjálmtýr Hafsteinsson" userId="851c0888-5f35-4c19-bf43-6c41ad09c3fa" providerId="ADAL" clId="{1A628575-DEBA-4D32-AE27-143DBE34A583}" dt="2019-10-05T09:42:29.832" v="387" actId="2711"/>
          <ac:cxnSpMkLst>
            <pc:docMk/>
            <pc:sldMk cId="801083977" sldId="316"/>
            <ac:cxnSpMk id="11" creationId="{00000000-0000-0000-0000-000000000000}"/>
          </ac:cxnSpMkLst>
        </pc:cxnChg>
      </pc:sldChg>
      <pc:sldChg chg="modSp">
        <pc:chgData name="Hjálmtýr Hafsteinsson" userId="851c0888-5f35-4c19-bf43-6c41ad09c3fa" providerId="ADAL" clId="{1A628575-DEBA-4D32-AE27-143DBE34A583}" dt="2019-10-05T09:44:25.157" v="404" actId="2711"/>
        <pc:sldMkLst>
          <pc:docMk/>
          <pc:sldMk cId="2523685522" sldId="317"/>
        </pc:sldMkLst>
        <pc:spChg chg="mod">
          <ac:chgData name="Hjálmtýr Hafsteinsson" userId="851c0888-5f35-4c19-bf43-6c41ad09c3fa" providerId="ADAL" clId="{1A628575-DEBA-4D32-AE27-143DBE34A583}" dt="2019-10-05T09:43:54.170" v="402" actId="20577"/>
          <ac:spMkLst>
            <pc:docMk/>
            <pc:sldMk cId="2523685522" sldId="317"/>
            <ac:spMk id="9830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44:25.157" v="404" actId="2711"/>
          <ac:spMkLst>
            <pc:docMk/>
            <pc:sldMk cId="2523685522" sldId="317"/>
            <ac:spMk id="9830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09:44:16.430" v="403" actId="2711"/>
          <ac:spMkLst>
            <pc:docMk/>
            <pc:sldMk cId="2523685522" sldId="317"/>
            <ac:spMk id="98310" creationId="{00000000-0000-0000-0000-000000000000}"/>
          </ac:spMkLst>
        </pc:spChg>
        <pc:cxnChg chg="mod">
          <ac:chgData name="Hjálmtýr Hafsteinsson" userId="851c0888-5f35-4c19-bf43-6c41ad09c3fa" providerId="ADAL" clId="{1A628575-DEBA-4D32-AE27-143DBE34A583}" dt="2019-10-05T09:44:16.430" v="403" actId="2711"/>
          <ac:cxnSpMkLst>
            <pc:docMk/>
            <pc:sldMk cId="2523685522" sldId="317"/>
            <ac:cxnSpMk id="13" creationId="{00000000-0000-0000-0000-000000000000}"/>
          </ac:cxnSpMkLst>
        </pc:cxnChg>
      </pc:sldChg>
      <pc:sldChg chg="modSp">
        <pc:chgData name="Hjálmtýr Hafsteinsson" userId="851c0888-5f35-4c19-bf43-6c41ad09c3fa" providerId="ADAL" clId="{1A628575-DEBA-4D32-AE27-143DBE34A583}" dt="2019-10-05T10:00:42.643" v="437" actId="20577"/>
        <pc:sldMkLst>
          <pc:docMk/>
          <pc:sldMk cId="2327988363" sldId="318"/>
        </pc:sldMkLst>
        <pc:spChg chg="mod">
          <ac:chgData name="Hjálmtýr Hafsteinsson" userId="851c0888-5f35-4c19-bf43-6c41ad09c3fa" providerId="ADAL" clId="{1A628575-DEBA-4D32-AE27-143DBE34A583}" dt="2019-10-05T10:00:42.643" v="437" actId="20577"/>
          <ac:spMkLst>
            <pc:docMk/>
            <pc:sldMk cId="2327988363" sldId="318"/>
            <ac:spMk id="100355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01:19.527" v="441" actId="692"/>
        <pc:sldMkLst>
          <pc:docMk/>
          <pc:sldMk cId="3190238143" sldId="319"/>
        </pc:sldMkLst>
        <pc:spChg chg="mod">
          <ac:chgData name="Hjálmtýr Hafsteinsson" userId="851c0888-5f35-4c19-bf43-6c41ad09c3fa" providerId="ADAL" clId="{1A628575-DEBA-4D32-AE27-143DBE34A583}" dt="2019-10-05T10:01:11.342" v="439" actId="14100"/>
          <ac:spMkLst>
            <pc:docMk/>
            <pc:sldMk cId="3190238143" sldId="319"/>
            <ac:spMk id="102404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01:16.378" v="440" actId="692"/>
          <ac:spMkLst>
            <pc:docMk/>
            <pc:sldMk cId="3190238143" sldId="319"/>
            <ac:spMk id="102405" creationId="{00000000-0000-0000-0000-000000000000}"/>
          </ac:spMkLst>
        </pc:spChg>
        <pc:cxnChg chg="mod">
          <ac:chgData name="Hjálmtýr Hafsteinsson" userId="851c0888-5f35-4c19-bf43-6c41ad09c3fa" providerId="ADAL" clId="{1A628575-DEBA-4D32-AE27-143DBE34A583}" dt="2019-10-05T10:01:19.527" v="441" actId="692"/>
          <ac:cxnSpMkLst>
            <pc:docMk/>
            <pc:sldMk cId="3190238143" sldId="319"/>
            <ac:cxnSpMk id="10" creationId="{00000000-0000-0000-0000-000000000000}"/>
          </ac:cxnSpMkLst>
        </pc:cxnChg>
      </pc:sldChg>
      <pc:sldChg chg="modSp">
        <pc:chgData name="Hjálmtýr Hafsteinsson" userId="851c0888-5f35-4c19-bf43-6c41ad09c3fa" providerId="ADAL" clId="{1A628575-DEBA-4D32-AE27-143DBE34A583}" dt="2019-10-05T10:02:29.848" v="475" actId="1036"/>
        <pc:sldMkLst>
          <pc:docMk/>
          <pc:sldMk cId="2008692362" sldId="320"/>
        </pc:sldMkLst>
        <pc:spChg chg="mod">
          <ac:chgData name="Hjálmtýr Hafsteinsson" userId="851c0888-5f35-4c19-bf43-6c41ad09c3fa" providerId="ADAL" clId="{1A628575-DEBA-4D32-AE27-143DBE34A583}" dt="2019-10-05T10:02:18.401" v="462" actId="948"/>
          <ac:spMkLst>
            <pc:docMk/>
            <pc:sldMk cId="2008692362" sldId="320"/>
            <ac:spMk id="104451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02:29.848" v="475" actId="1036"/>
          <ac:spMkLst>
            <pc:docMk/>
            <pc:sldMk cId="2008692362" sldId="320"/>
            <ac:spMk id="104452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02:24.488" v="472" actId="1035"/>
          <ac:spMkLst>
            <pc:docMk/>
            <pc:sldMk cId="2008692362" sldId="320"/>
            <ac:spMk id="104453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02:50.583" v="480" actId="20577"/>
        <pc:sldMkLst>
          <pc:docMk/>
          <pc:sldMk cId="3473698031" sldId="321"/>
        </pc:sldMkLst>
        <pc:spChg chg="mod">
          <ac:chgData name="Hjálmtýr Hafsteinsson" userId="851c0888-5f35-4c19-bf43-6c41ad09c3fa" providerId="ADAL" clId="{1A628575-DEBA-4D32-AE27-143DBE34A583}" dt="2019-10-05T10:02:50.583" v="480" actId="20577"/>
          <ac:spMkLst>
            <pc:docMk/>
            <pc:sldMk cId="3473698031" sldId="321"/>
            <ac:spMk id="106499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03:31.256" v="494" actId="1036"/>
        <pc:sldMkLst>
          <pc:docMk/>
          <pc:sldMk cId="1677610560" sldId="323"/>
        </pc:sldMkLst>
        <pc:spChg chg="mod">
          <ac:chgData name="Hjálmtýr Hafsteinsson" userId="851c0888-5f35-4c19-bf43-6c41ad09c3fa" providerId="ADAL" clId="{1A628575-DEBA-4D32-AE27-143DBE34A583}" dt="2019-10-05T10:03:17.705" v="481" actId="403"/>
          <ac:spMkLst>
            <pc:docMk/>
            <pc:sldMk cId="1677610560" sldId="323"/>
            <ac:spMk id="110595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03:31.256" v="494" actId="1036"/>
          <ac:spMkLst>
            <pc:docMk/>
            <pc:sldMk cId="1677610560" sldId="323"/>
            <ac:spMk id="110596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03:26.702" v="491" actId="1036"/>
          <ac:spMkLst>
            <pc:docMk/>
            <pc:sldMk cId="1677610560" sldId="323"/>
            <ac:spMk id="110597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03:26.702" v="491" actId="1036"/>
          <ac:spMkLst>
            <pc:docMk/>
            <pc:sldMk cId="1677610560" sldId="323"/>
            <ac:spMk id="110598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04:12.133" v="495" actId="1076"/>
        <pc:sldMkLst>
          <pc:docMk/>
          <pc:sldMk cId="1505025271" sldId="326"/>
        </pc:sldMkLst>
        <pc:spChg chg="mod">
          <ac:chgData name="Hjálmtýr Hafsteinsson" userId="851c0888-5f35-4c19-bf43-6c41ad09c3fa" providerId="ADAL" clId="{1A628575-DEBA-4D32-AE27-143DBE34A583}" dt="2019-10-05T10:04:12.133" v="495" actId="1076"/>
          <ac:spMkLst>
            <pc:docMk/>
            <pc:sldMk cId="1505025271" sldId="326"/>
            <ac:spMk id="15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04:19.666" v="496" actId="20577"/>
        <pc:sldMkLst>
          <pc:docMk/>
          <pc:sldMk cId="321431800" sldId="327"/>
        </pc:sldMkLst>
        <pc:spChg chg="mod">
          <ac:chgData name="Hjálmtýr Hafsteinsson" userId="851c0888-5f35-4c19-bf43-6c41ad09c3fa" providerId="ADAL" clId="{1A628575-DEBA-4D32-AE27-143DBE34A583}" dt="2019-10-05T10:04:19.666" v="496" actId="20577"/>
          <ac:spMkLst>
            <pc:docMk/>
            <pc:sldMk cId="321431800" sldId="327"/>
            <ac:spMk id="118787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04:51.909" v="499" actId="948"/>
        <pc:sldMkLst>
          <pc:docMk/>
          <pc:sldMk cId="4178104824" sldId="328"/>
        </pc:sldMkLst>
        <pc:spChg chg="mod">
          <ac:chgData name="Hjálmtýr Hafsteinsson" userId="851c0888-5f35-4c19-bf43-6c41ad09c3fa" providerId="ADAL" clId="{1A628575-DEBA-4D32-AE27-143DBE34A583}" dt="2019-10-05T10:04:34.665" v="497" actId="1076"/>
          <ac:spMkLst>
            <pc:docMk/>
            <pc:sldMk cId="4178104824" sldId="328"/>
            <ac:spMk id="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04:51.909" v="499" actId="948"/>
          <ac:spMkLst>
            <pc:docMk/>
            <pc:sldMk cId="4178104824" sldId="328"/>
            <ac:spMk id="120835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05:53.424" v="518" actId="1035"/>
        <pc:sldMkLst>
          <pc:docMk/>
          <pc:sldMk cId="673335935" sldId="329"/>
        </pc:sldMkLst>
        <pc:spChg chg="mod">
          <ac:chgData name="Hjálmtýr Hafsteinsson" userId="851c0888-5f35-4c19-bf43-6c41ad09c3fa" providerId="ADAL" clId="{1A628575-DEBA-4D32-AE27-143DBE34A583}" dt="2019-10-05T10:05:42.518" v="504" actId="948"/>
          <ac:spMkLst>
            <pc:docMk/>
            <pc:sldMk cId="673335935" sldId="329"/>
            <ac:spMk id="122883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05:49.989" v="515" actId="1035"/>
          <ac:spMkLst>
            <pc:docMk/>
            <pc:sldMk cId="673335935" sldId="329"/>
            <ac:spMk id="122884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05:53.424" v="518" actId="1035"/>
          <ac:spMkLst>
            <pc:docMk/>
            <pc:sldMk cId="673335935" sldId="329"/>
            <ac:spMk id="122885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06:22.503" v="521" actId="14100"/>
        <pc:sldMkLst>
          <pc:docMk/>
          <pc:sldMk cId="1523346425" sldId="330"/>
        </pc:sldMkLst>
        <pc:cxnChg chg="mod">
          <ac:chgData name="Hjálmtýr Hafsteinsson" userId="851c0888-5f35-4c19-bf43-6c41ad09c3fa" providerId="ADAL" clId="{1A628575-DEBA-4D32-AE27-143DBE34A583}" dt="2019-10-05T10:06:18.011" v="520" actId="14100"/>
          <ac:cxnSpMkLst>
            <pc:docMk/>
            <pc:sldMk cId="1523346425" sldId="330"/>
            <ac:cxnSpMk id="11" creationId="{00000000-0000-0000-0000-000000000000}"/>
          </ac:cxnSpMkLst>
        </pc:cxnChg>
        <pc:cxnChg chg="mod">
          <ac:chgData name="Hjálmtýr Hafsteinsson" userId="851c0888-5f35-4c19-bf43-6c41ad09c3fa" providerId="ADAL" clId="{1A628575-DEBA-4D32-AE27-143DBE34A583}" dt="2019-10-05T10:06:22.503" v="521" actId="14100"/>
          <ac:cxnSpMkLst>
            <pc:docMk/>
            <pc:sldMk cId="1523346425" sldId="330"/>
            <ac:cxnSpMk id="12" creationId="{00000000-0000-0000-0000-000000000000}"/>
          </ac:cxnSpMkLst>
        </pc:cxnChg>
      </pc:sldChg>
      <pc:sldChg chg="modSp">
        <pc:chgData name="Hjálmtýr Hafsteinsson" userId="851c0888-5f35-4c19-bf43-6c41ad09c3fa" providerId="ADAL" clId="{1A628575-DEBA-4D32-AE27-143DBE34A583}" dt="2019-10-05T10:06:43.278" v="523" actId="948"/>
        <pc:sldMkLst>
          <pc:docMk/>
          <pc:sldMk cId="1564439908" sldId="331"/>
        </pc:sldMkLst>
        <pc:spChg chg="mod">
          <ac:chgData name="Hjálmtýr Hafsteinsson" userId="851c0888-5f35-4c19-bf43-6c41ad09c3fa" providerId="ADAL" clId="{1A628575-DEBA-4D32-AE27-143DBE34A583}" dt="2019-10-05T10:06:43.278" v="523" actId="948"/>
          <ac:spMkLst>
            <pc:docMk/>
            <pc:sldMk cId="1564439908" sldId="331"/>
            <ac:spMk id="126979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07:02.593" v="525" actId="20577"/>
        <pc:sldMkLst>
          <pc:docMk/>
          <pc:sldMk cId="3361401720" sldId="332"/>
        </pc:sldMkLst>
        <pc:spChg chg="mod">
          <ac:chgData name="Hjálmtýr Hafsteinsson" userId="851c0888-5f35-4c19-bf43-6c41ad09c3fa" providerId="ADAL" clId="{1A628575-DEBA-4D32-AE27-143DBE34A583}" dt="2019-10-05T10:07:02.593" v="525" actId="20577"/>
          <ac:spMkLst>
            <pc:docMk/>
            <pc:sldMk cId="3361401720" sldId="332"/>
            <ac:spMk id="129026" creationId="{00000000-0000-0000-0000-000000000000}"/>
          </ac:spMkLst>
        </pc:spChg>
      </pc:sldChg>
      <pc:sldChg chg="addSp delSp modSp">
        <pc:chgData name="Hjálmtýr Hafsteinsson" userId="851c0888-5f35-4c19-bf43-6c41ad09c3fa" providerId="ADAL" clId="{1A628575-DEBA-4D32-AE27-143DBE34A583}" dt="2019-10-05T10:45:06.995" v="603" actId="1035"/>
        <pc:sldMkLst>
          <pc:docMk/>
          <pc:sldMk cId="3323769877" sldId="336"/>
        </pc:sldMkLst>
        <pc:picChg chg="add mod">
          <ac:chgData name="Hjálmtýr Hafsteinsson" userId="851c0888-5f35-4c19-bf43-6c41ad09c3fa" providerId="ADAL" clId="{1A628575-DEBA-4D32-AE27-143DBE34A583}" dt="2019-10-05T10:45:06.995" v="603" actId="1035"/>
          <ac:picMkLst>
            <pc:docMk/>
            <pc:sldMk cId="3323769877" sldId="336"/>
            <ac:picMk id="3" creationId="{07C9E1B0-2B1B-4400-A9A0-762FC6699C57}"/>
          </ac:picMkLst>
        </pc:picChg>
        <pc:picChg chg="del">
          <ac:chgData name="Hjálmtýr Hafsteinsson" userId="851c0888-5f35-4c19-bf43-6c41ad09c3fa" providerId="ADAL" clId="{1A628575-DEBA-4D32-AE27-143DBE34A583}" dt="2019-10-05T10:44:56.846" v="596" actId="478"/>
          <ac:picMkLst>
            <pc:docMk/>
            <pc:sldMk cId="3323769877" sldId="336"/>
            <ac:picMk id="137218" creationId="{00000000-0000-0000-0000-000000000000}"/>
          </ac:picMkLst>
        </pc:picChg>
      </pc:sldChg>
      <pc:sldChg chg="modSp">
        <pc:chgData name="Hjálmtýr Hafsteinsson" userId="851c0888-5f35-4c19-bf43-6c41ad09c3fa" providerId="ADAL" clId="{1A628575-DEBA-4D32-AE27-143DBE34A583}" dt="2019-10-05T10:13:40.714" v="526" actId="948"/>
        <pc:sldMkLst>
          <pc:docMk/>
          <pc:sldMk cId="798193095" sldId="337"/>
        </pc:sldMkLst>
        <pc:spChg chg="mod">
          <ac:chgData name="Hjálmtýr Hafsteinsson" userId="851c0888-5f35-4c19-bf43-6c41ad09c3fa" providerId="ADAL" clId="{1A628575-DEBA-4D32-AE27-143DBE34A583}" dt="2019-10-05T10:13:40.714" v="526" actId="948"/>
          <ac:spMkLst>
            <pc:docMk/>
            <pc:sldMk cId="798193095" sldId="337"/>
            <ac:spMk id="139267" creationId="{00000000-0000-0000-0000-000000000000}"/>
          </ac:spMkLst>
        </pc:spChg>
      </pc:sldChg>
      <pc:sldChg chg="addSp delSp modSp">
        <pc:chgData name="Hjálmtýr Hafsteinsson" userId="851c0888-5f35-4c19-bf43-6c41ad09c3fa" providerId="ADAL" clId="{1A628575-DEBA-4D32-AE27-143DBE34A583}" dt="2019-10-05T10:28:23.872" v="571" actId="1037"/>
        <pc:sldMkLst>
          <pc:docMk/>
          <pc:sldMk cId="3607022124" sldId="338"/>
        </pc:sldMkLst>
        <pc:picChg chg="add del mod">
          <ac:chgData name="Hjálmtýr Hafsteinsson" userId="851c0888-5f35-4c19-bf43-6c41ad09c3fa" providerId="ADAL" clId="{1A628575-DEBA-4D32-AE27-143DBE34A583}" dt="2019-10-05T10:28:08.968" v="534" actId="478"/>
          <ac:picMkLst>
            <pc:docMk/>
            <pc:sldMk cId="3607022124" sldId="338"/>
            <ac:picMk id="3" creationId="{2E7531B8-4F4E-47AC-ABBD-0022E8A49DD6}"/>
          </ac:picMkLst>
        </pc:picChg>
        <pc:picChg chg="add mod">
          <ac:chgData name="Hjálmtýr Hafsteinsson" userId="851c0888-5f35-4c19-bf43-6c41ad09c3fa" providerId="ADAL" clId="{1A628575-DEBA-4D32-AE27-143DBE34A583}" dt="2019-10-05T10:28:23.872" v="571" actId="1037"/>
          <ac:picMkLst>
            <pc:docMk/>
            <pc:sldMk cId="3607022124" sldId="338"/>
            <ac:picMk id="4" creationId="{246020AE-9FF3-46F1-AB9D-CC3B788A949B}"/>
          </ac:picMkLst>
        </pc:picChg>
        <pc:picChg chg="del">
          <ac:chgData name="Hjálmtýr Hafsteinsson" userId="851c0888-5f35-4c19-bf43-6c41ad09c3fa" providerId="ADAL" clId="{1A628575-DEBA-4D32-AE27-143DBE34A583}" dt="2019-10-05T10:27:22.927" v="530" actId="478"/>
          <ac:picMkLst>
            <pc:docMk/>
            <pc:sldMk cId="3607022124" sldId="338"/>
            <ac:picMk id="141314" creationId="{00000000-0000-0000-0000-000000000000}"/>
          </ac:picMkLst>
        </pc:picChg>
      </pc:sldChg>
      <pc:sldChg chg="modSp">
        <pc:chgData name="Hjálmtýr Hafsteinsson" userId="851c0888-5f35-4c19-bf43-6c41ad09c3fa" providerId="ADAL" clId="{1A628575-DEBA-4D32-AE27-143DBE34A583}" dt="2019-10-05T10:29:07.814" v="591" actId="1035"/>
        <pc:sldMkLst>
          <pc:docMk/>
          <pc:sldMk cId="3423905558" sldId="339"/>
        </pc:sldMkLst>
        <pc:spChg chg="mod">
          <ac:chgData name="Hjálmtýr Hafsteinsson" userId="851c0888-5f35-4c19-bf43-6c41ad09c3fa" providerId="ADAL" clId="{1A628575-DEBA-4D32-AE27-143DBE34A583}" dt="2019-10-05T10:28:59.703" v="573" actId="948"/>
          <ac:spMkLst>
            <pc:docMk/>
            <pc:sldMk cId="3423905558" sldId="339"/>
            <ac:spMk id="143363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29:07.814" v="591" actId="1035"/>
          <ac:spMkLst>
            <pc:docMk/>
            <pc:sldMk cId="3423905558" sldId="339"/>
            <ac:spMk id="143364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29:39.589" v="592" actId="948"/>
        <pc:sldMkLst>
          <pc:docMk/>
          <pc:sldMk cId="487979201" sldId="340"/>
        </pc:sldMkLst>
        <pc:spChg chg="mod">
          <ac:chgData name="Hjálmtýr Hafsteinsson" userId="851c0888-5f35-4c19-bf43-6c41ad09c3fa" providerId="ADAL" clId="{1A628575-DEBA-4D32-AE27-143DBE34A583}" dt="2019-10-05T10:29:39.589" v="592" actId="948"/>
          <ac:spMkLst>
            <pc:docMk/>
            <pc:sldMk cId="487979201" sldId="340"/>
            <ac:spMk id="145411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45:40.152" v="604" actId="113"/>
        <pc:sldMkLst>
          <pc:docMk/>
          <pc:sldMk cId="3830452591" sldId="342"/>
        </pc:sldMkLst>
        <pc:spChg chg="mod">
          <ac:chgData name="Hjálmtýr Hafsteinsson" userId="851c0888-5f35-4c19-bf43-6c41ad09c3fa" providerId="ADAL" clId="{1A628575-DEBA-4D32-AE27-143DBE34A583}" dt="2019-10-05T10:45:40.152" v="604" actId="113"/>
          <ac:spMkLst>
            <pc:docMk/>
            <pc:sldMk cId="3830452591" sldId="342"/>
            <ac:spMk id="149507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46:13.499" v="605" actId="948"/>
        <pc:sldMkLst>
          <pc:docMk/>
          <pc:sldMk cId="2653295138" sldId="347"/>
        </pc:sldMkLst>
        <pc:spChg chg="mod">
          <ac:chgData name="Hjálmtýr Hafsteinsson" userId="851c0888-5f35-4c19-bf43-6c41ad09c3fa" providerId="ADAL" clId="{1A628575-DEBA-4D32-AE27-143DBE34A583}" dt="2019-10-05T10:46:13.499" v="605" actId="948"/>
          <ac:spMkLst>
            <pc:docMk/>
            <pc:sldMk cId="2653295138" sldId="347"/>
            <ac:spMk id="159747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46:57" v="609" actId="948"/>
        <pc:sldMkLst>
          <pc:docMk/>
          <pc:sldMk cId="3796945673" sldId="349"/>
        </pc:sldMkLst>
        <pc:spChg chg="mod">
          <ac:chgData name="Hjálmtýr Hafsteinsson" userId="851c0888-5f35-4c19-bf43-6c41ad09c3fa" providerId="ADAL" clId="{1A628575-DEBA-4D32-AE27-143DBE34A583}" dt="2019-10-05T10:46:57" v="609" actId="948"/>
          <ac:spMkLst>
            <pc:docMk/>
            <pc:sldMk cId="3796945673" sldId="349"/>
            <ac:spMk id="163843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47:54.091" v="626" actId="1036"/>
        <pc:sldMkLst>
          <pc:docMk/>
          <pc:sldMk cId="2843736594" sldId="351"/>
        </pc:sldMkLst>
        <pc:spChg chg="mod">
          <ac:chgData name="Hjálmtýr Hafsteinsson" userId="851c0888-5f35-4c19-bf43-6c41ad09c3fa" providerId="ADAL" clId="{1A628575-DEBA-4D32-AE27-143DBE34A583}" dt="2019-10-05T10:47:17.269" v="610" actId="404"/>
          <ac:spMkLst>
            <pc:docMk/>
            <pc:sldMk cId="2843736594" sldId="351"/>
            <ac:spMk id="167938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47:44.802" v="612" actId="14100"/>
          <ac:spMkLst>
            <pc:docMk/>
            <pc:sldMk cId="2843736594" sldId="351"/>
            <ac:spMk id="167939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47:54.091" v="626" actId="1036"/>
          <ac:spMkLst>
            <pc:docMk/>
            <pc:sldMk cId="2843736594" sldId="351"/>
            <ac:spMk id="167940" creationId="{00000000-0000-0000-0000-000000000000}"/>
          </ac:spMkLst>
        </pc:spChg>
      </pc:sldChg>
      <pc:sldChg chg="modSp">
        <pc:chgData name="Hjálmtýr Hafsteinsson" userId="851c0888-5f35-4c19-bf43-6c41ad09c3fa" providerId="ADAL" clId="{1A628575-DEBA-4D32-AE27-143DBE34A583}" dt="2019-10-05T10:49:02.972" v="637" actId="14100"/>
        <pc:sldMkLst>
          <pc:docMk/>
          <pc:sldMk cId="2289711474" sldId="354"/>
        </pc:sldMkLst>
        <pc:spChg chg="mod">
          <ac:chgData name="Hjálmtýr Hafsteinsson" userId="851c0888-5f35-4c19-bf43-6c41ad09c3fa" providerId="ADAL" clId="{1A628575-DEBA-4D32-AE27-143DBE34A583}" dt="2019-10-05T10:48:41.558" v="630" actId="948"/>
          <ac:spMkLst>
            <pc:docMk/>
            <pc:sldMk cId="2289711474" sldId="354"/>
            <ac:spMk id="174083" creationId="{00000000-0000-0000-0000-000000000000}"/>
          </ac:spMkLst>
        </pc:spChg>
        <pc:spChg chg="mod">
          <ac:chgData name="Hjálmtýr Hafsteinsson" userId="851c0888-5f35-4c19-bf43-6c41ad09c3fa" providerId="ADAL" clId="{1A628575-DEBA-4D32-AE27-143DBE34A583}" dt="2019-10-05T10:49:02.972" v="637" actId="14100"/>
          <ac:spMkLst>
            <pc:docMk/>
            <pc:sldMk cId="2289711474" sldId="354"/>
            <ac:spMk id="174084" creationId="{00000000-0000-0000-0000-000000000000}"/>
          </ac:spMkLst>
        </pc:spChg>
        <pc:cxnChg chg="mod">
          <ac:chgData name="Hjálmtýr Hafsteinsson" userId="851c0888-5f35-4c19-bf43-6c41ad09c3fa" providerId="ADAL" clId="{1A628575-DEBA-4D32-AE27-143DBE34A583}" dt="2019-10-05T10:49:02.972" v="637" actId="14100"/>
          <ac:cxnSpMkLst>
            <pc:docMk/>
            <pc:sldMk cId="2289711474" sldId="354"/>
            <ac:cxnSpMk id="6" creationId="{00000000-0000-0000-0000-000000000000}"/>
          </ac:cxnSpMkLst>
        </pc:cxnChg>
      </pc:sldChg>
      <pc:sldMasterChg chg="modSp modSldLayout">
        <pc:chgData name="Hjálmtýr Hafsteinsson" userId="851c0888-5f35-4c19-bf43-6c41ad09c3fa" providerId="ADAL" clId="{1A628575-DEBA-4D32-AE27-143DBE34A583}" dt="2019-10-02T23:06:15.308" v="13" actId="20577"/>
        <pc:sldMasterMkLst>
          <pc:docMk/>
          <pc:sldMasterMk cId="3650220557" sldId="2147483648"/>
        </pc:sldMasterMkLst>
        <pc:spChg chg="mod">
          <ac:chgData name="Hjálmtýr Hafsteinsson" userId="851c0888-5f35-4c19-bf43-6c41ad09c3fa" providerId="ADAL" clId="{1A628575-DEBA-4D32-AE27-143DBE34A583}" dt="2019-10-02T23:06:15.308" v="13" actId="20577"/>
          <ac:spMkLst>
            <pc:docMk/>
            <pc:sldMasterMk cId="3650220557" sldId="2147483648"/>
            <ac:spMk id="4" creationId="{00000000-0000-0000-0000-000000000000}"/>
          </ac:spMkLst>
        </pc:spChg>
        <pc:sldLayoutChg chg="modSp">
          <pc:chgData name="Hjálmtýr Hafsteinsson" userId="851c0888-5f35-4c19-bf43-6c41ad09c3fa" providerId="ADAL" clId="{1A628575-DEBA-4D32-AE27-143DBE34A583}" dt="2019-10-02T23:06:05.790" v="9" actId="20577"/>
          <pc:sldLayoutMkLst>
            <pc:docMk/>
            <pc:sldMasterMk cId="3650220557" sldId="2147483648"/>
            <pc:sldLayoutMk cId="1837163683" sldId="2147483661"/>
          </pc:sldLayoutMkLst>
          <pc:spChg chg="mod">
            <ac:chgData name="Hjálmtýr Hafsteinsson" userId="851c0888-5f35-4c19-bf43-6c41ad09c3fa" providerId="ADAL" clId="{1A628575-DEBA-4D32-AE27-143DBE34A583}" dt="2019-10-02T23:06:05.790" v="9" actId="20577"/>
            <ac:spMkLst>
              <pc:docMk/>
              <pc:sldMasterMk cId="3650220557" sldId="2147483648"/>
              <pc:sldLayoutMk cId="1837163683" sldId="2147483661"/>
              <ac:spMk id="4" creationId="{00000000-0000-0000-0000-000000000000}"/>
            </ac:spMkLst>
          </pc:spChg>
        </pc:sldLayoutChg>
        <pc:sldLayoutChg chg="modSp">
          <pc:chgData name="Hjálmtýr Hafsteinsson" userId="851c0888-5f35-4c19-bf43-6c41ad09c3fa" providerId="ADAL" clId="{1A628575-DEBA-4D32-AE27-143DBE34A583}" dt="2019-10-02T23:05:52.745" v="4" actId="20577"/>
          <pc:sldLayoutMkLst>
            <pc:docMk/>
            <pc:sldMasterMk cId="3650220557" sldId="2147483648"/>
            <pc:sldLayoutMk cId="1250671694" sldId="2147483665"/>
          </pc:sldLayoutMkLst>
          <pc:spChg chg="mod">
            <ac:chgData name="Hjálmtýr Hafsteinsson" userId="851c0888-5f35-4c19-bf43-6c41ad09c3fa" providerId="ADAL" clId="{1A628575-DEBA-4D32-AE27-143DBE34A583}" dt="2019-10-02T23:05:52.745" v="4" actId="20577"/>
            <ac:spMkLst>
              <pc:docMk/>
              <pc:sldMasterMk cId="3650220557" sldId="2147483648"/>
              <pc:sldLayoutMk cId="1250671694" sldId="2147483665"/>
              <ac:spMk id="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s-IS"/>
              <a:t>Gagnasöfn og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EAA9F-F43A-4771-94DD-6B4A6DFCE02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8486611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is-IS"/>
              <a:t>20.2.2019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s-I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9B29B-BEFA-4251-9DA8-C676619F49E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1331807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512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981222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2355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883371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2560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163029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2765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068166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2970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671761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3174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182736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3379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834919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3584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112126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3789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451645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3994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3994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335830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4198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4198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60754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717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412252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4403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532755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4608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4608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889448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4813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4813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7694591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018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5018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5368758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5222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5296946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427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5427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4225703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632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5632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1442800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837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5837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1653843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6042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5065147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6246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6246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234794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s-IS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922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1411326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6451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6451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689672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6656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6656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2845431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6861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6861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6678836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066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7066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1102485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270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7270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502054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475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7475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5321304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680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7680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4924248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885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7885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548380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8090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8090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1866087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8294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8294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730470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126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1331490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8499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8499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0653616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8704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8704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066909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8909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8909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0461596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9114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9114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8165723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9318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9318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0898208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9523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9523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7743853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9728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9728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7972169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9933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9933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9056892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0138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0138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2572609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0342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0342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107852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331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5447823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0547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0547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3076930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0752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0752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403950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0957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0957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7129817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162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1162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486849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366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1366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18116959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571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1571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2422741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776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1776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09266492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981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1981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72877014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2186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2186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6256022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2390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2390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788808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536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2755336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2595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2595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6155875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2800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2800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61084820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005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3005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8743887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210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3210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393001656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414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3414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5853197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619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3619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05273244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824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3824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50214885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4029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4029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57829198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4234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4234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7819703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4438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4438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852346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741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4723398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4643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4643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5083095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4848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4848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15173432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053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5053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91866826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258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5258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84722122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462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5462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4106507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667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5667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02491284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872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5872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50878891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6077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6077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07561741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6282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6282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46820869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6486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6486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642915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946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43348977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6691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66917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15769954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6896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68965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90652523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7101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71013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96082797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7306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173061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259882849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7510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  <p:sp>
        <p:nvSpPr>
          <p:cNvPr id="17510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</p:spTree>
    <p:extLst>
      <p:ext uri="{BB962C8B-B14F-4D97-AF65-F5344CB8AC3E}">
        <p14:creationId xmlns:p14="http://schemas.microsoft.com/office/powerpoint/2010/main" val="3639754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20.2.2019</a:t>
            </a:r>
          </a:p>
        </p:txBody>
      </p:sp>
      <p:sp>
        <p:nvSpPr>
          <p:cNvPr id="21509" name="Header Placeholder 6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s-IS" altLang="is-IS" sz="1200">
                <a:latin typeface="Helvetica" panose="020B0604020202020204" pitchFamily="34" charset="0"/>
              </a:rPr>
              <a:t>Gagnasöfn og SQL</a:t>
            </a:r>
          </a:p>
        </p:txBody>
      </p:sp>
    </p:spTree>
    <p:extLst>
      <p:ext uri="{BB962C8B-B14F-4D97-AF65-F5344CB8AC3E}">
        <p14:creationId xmlns:p14="http://schemas.microsoft.com/office/powerpoint/2010/main" val="198572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na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0" y="4729163"/>
            <a:ext cx="14066520" cy="441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latin typeface="CooperHewitt-Book" pitchFamily="50" charset="0"/>
              </a:defRPr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operHewitt-Book"/>
              </a:defRPr>
            </a:lvl1pPr>
            <a:lvl2pPr>
              <a:defRPr>
                <a:latin typeface="CooperHewitt-Book"/>
              </a:defRPr>
            </a:lvl2pPr>
            <a:lvl3pPr>
              <a:defRPr>
                <a:latin typeface="CooperHewitt-Book"/>
              </a:defRPr>
            </a:lvl3pPr>
            <a:lvl4pPr>
              <a:defRPr>
                <a:latin typeface="CooperHewitt-Book"/>
              </a:defRPr>
            </a:lvl4pPr>
            <a:lvl5pPr>
              <a:defRPr>
                <a:latin typeface="CooperHewitt-Book"/>
              </a:defRPr>
            </a:lvl5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19.10.2022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E9934D-2A7E-9946-9099-A18C4AA94EC3}" type="slidenum">
              <a:rPr lang="is-IS" smtClean="0"/>
              <a:pPr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3716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olk_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 descr="E_flotur2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806451"/>
            <a:ext cx="2971800" cy="1968500"/>
          </a:xfrm>
        </p:spPr>
        <p:txBody>
          <a:bodyPr lIns="0" tIns="0" rIns="0" bIns="0">
            <a:noAutofit/>
          </a:bodyPr>
          <a:lstStyle>
            <a:lvl1pPr algn="l">
              <a:defRPr sz="3600" b="1" i="0" baseline="0">
                <a:latin typeface="CooperHewitt-Book" pitchFamily="50" charset="0"/>
              </a:defRPr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825750"/>
            <a:ext cx="3200400" cy="140335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CooperHewitt-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s-I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t>‹#›</a:t>
            </a:fld>
            <a:endParaRPr lang="en-US"/>
          </a:p>
        </p:txBody>
      </p:sp>
      <p:pic>
        <p:nvPicPr>
          <p:cNvPr id="7" name="Picture 6" descr="Endurmenntun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767263"/>
            <a:ext cx="1525016" cy="18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7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oper Hewitt"/>
              </a:defRPr>
            </a:lvl1pPr>
          </a:lstStyle>
          <a:p>
            <a:r>
              <a:rPr lang="en-US"/>
              <a:t>19.10.2022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oper Hewit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oper Hewitt"/>
              </a:defRPr>
            </a:lvl1pPr>
          </a:lstStyle>
          <a:p>
            <a:fld id="{A8E9934D-2A7E-9946-9099-A18C4AA94E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2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A5A5A"/>
          </a:solidFill>
          <a:latin typeface="Cooper Hewit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A5A5A"/>
          </a:solidFill>
          <a:latin typeface="CooperHewitt-Book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A5A5A"/>
          </a:solidFill>
          <a:latin typeface="CooperHewitt-Book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A5A5A"/>
          </a:solidFill>
          <a:latin typeface="CooperHewitt-Book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A5A5A"/>
          </a:solidFill>
          <a:latin typeface="CooperHewitt-Book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A5A5A"/>
          </a:solidFill>
          <a:latin typeface="CooperHewitt-Book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ite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jalmtyr.github.io/SQL1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online.com/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ql-js/sql.js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altLang="is-IS" b="1">
                <a:latin typeface="CooperHewitt-Book" pitchFamily="50" charset="0"/>
                <a:ea typeface="CooperHewitt-Book" pitchFamily="50" charset="0"/>
              </a:rPr>
              <a:t>Gagnasöfn og SQL</a:t>
            </a:r>
            <a:endParaRPr lang="en-US" altLang="is-IS" b="1">
              <a:latin typeface="CooperHewitt-Book" pitchFamily="50" charset="0"/>
              <a:ea typeface="CooperHewitt-Book" pitchFamily="50" charset="0"/>
            </a:endParaRP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is-IS" sz="2100"/>
              <a:t>Hjálmtýr Hafsteinsson</a:t>
            </a:r>
          </a:p>
          <a:p>
            <a:r>
              <a:rPr lang="en-US" altLang="is-IS" sz="2100"/>
              <a:t>Tölvunarfræði</a:t>
            </a:r>
          </a:p>
          <a:p>
            <a:r>
              <a:rPr lang="en-US" altLang="is-IS" sz="2100"/>
              <a:t>Háskóli Íslands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BA75AD-6597-47F2-9363-3310FF53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76993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SQLite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/>
              <a:t>Frítt einfalt venslagagnasafnskerfi</a:t>
            </a:r>
          </a:p>
          <a:p>
            <a:pPr lvl="1"/>
            <a:r>
              <a:rPr lang="en-US" altLang="is-IS" sz="2400"/>
              <a:t>Hefur nær allar SQL skipanir</a:t>
            </a:r>
          </a:p>
          <a:p>
            <a:pPr lvl="1"/>
            <a:r>
              <a:rPr lang="en-US" altLang="is-IS" sz="2400"/>
              <a:t>Mjög auðvelt í uppsetningu</a:t>
            </a:r>
          </a:p>
          <a:p>
            <a:pPr lvl="1"/>
            <a:r>
              <a:rPr lang="en-US" altLang="is-IS" sz="2400"/>
              <a:t>Innan við 1MB að stærð!</a:t>
            </a:r>
          </a:p>
          <a:p>
            <a:pPr>
              <a:spcBef>
                <a:spcPts val="900"/>
              </a:spcBef>
            </a:pPr>
            <a:r>
              <a:rPr lang="en-US" altLang="is-IS" sz="2800"/>
              <a:t>Notað mjög víða</a:t>
            </a:r>
          </a:p>
          <a:p>
            <a:pPr lvl="1"/>
            <a:r>
              <a:rPr lang="en-US" altLang="is-IS" sz="2400"/>
              <a:t>Innbyggt í Firefox, iPhone, Android, Skype, Photoshop, iTunes, ...</a:t>
            </a:r>
          </a:p>
        </p:txBody>
      </p:sp>
      <p:pic>
        <p:nvPicPr>
          <p:cNvPr id="22532" name="Picture 9" descr="SQLit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822" y="357188"/>
            <a:ext cx="1571625" cy="72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84555-F4CE-4168-B7E6-BAAAC929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EDDD9C-DE81-4501-AE5D-242C2AAE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10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2023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SQLite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s-IS" altLang="is-IS" sz="3000"/>
              <a:t>Heimasíða þess:</a:t>
            </a:r>
          </a:p>
          <a:p>
            <a:pPr lvl="1">
              <a:buFontTx/>
              <a:buNone/>
            </a:pPr>
            <a:r>
              <a:rPr lang="is-IS" altLang="is-IS" sz="2600"/>
              <a:t>	</a:t>
            </a:r>
            <a:r>
              <a:rPr lang="is-IS" altLang="is-IS" sz="2600">
                <a:solidFill>
                  <a:srgbClr val="7030A0"/>
                </a:solidFill>
                <a:hlinkClick r:id="rId3"/>
              </a:rPr>
              <a:t>http://www.sqlite.org</a:t>
            </a:r>
            <a:endParaRPr lang="is-IS" altLang="is-IS" sz="2600">
              <a:solidFill>
                <a:srgbClr val="7030A0"/>
              </a:solidFill>
            </a:endParaRPr>
          </a:p>
          <a:p>
            <a:pPr>
              <a:spcBef>
                <a:spcPts val="1800"/>
              </a:spcBef>
            </a:pPr>
            <a:r>
              <a:rPr lang="is-IS" altLang="is-IS" sz="3000"/>
              <a:t>Náið í SQLite og sýnisgagnasafn:</a:t>
            </a:r>
          </a:p>
          <a:p>
            <a:pPr lvl="1">
              <a:buFontTx/>
              <a:buNone/>
            </a:pPr>
            <a:r>
              <a:rPr lang="is-IS" altLang="is-IS" sz="2600"/>
              <a:t>	</a:t>
            </a:r>
            <a:r>
              <a:rPr lang="is-IS" altLang="is-IS" sz="2600">
                <a:solidFill>
                  <a:schemeClr val="accent2"/>
                </a:solidFill>
                <a:hlinkClick r:id="rId4"/>
              </a:rPr>
              <a:t>https://hjalmtyr.github.io/SQL1/</a:t>
            </a:r>
            <a:endParaRPr lang="is-IS" altLang="is-IS" sz="2600">
              <a:solidFill>
                <a:schemeClr val="accent2"/>
              </a:solidFill>
            </a:endParaRPr>
          </a:p>
          <a:p>
            <a:pPr lvl="1"/>
            <a:r>
              <a:rPr lang="is-IS" altLang="is-IS" sz="2600"/>
              <a:t>Upplýsingar vegna útleigu á sumarhúsum:</a:t>
            </a:r>
          </a:p>
          <a:p>
            <a:pPr lvl="2">
              <a:spcBef>
                <a:spcPts val="450"/>
              </a:spcBef>
              <a:buNone/>
            </a:pPr>
            <a:r>
              <a:rPr lang="is-IS" altLang="is-IS" sz="2200" b="1">
                <a:latin typeface="Courier New" panose="02070309020205020404" pitchFamily="49" charset="0"/>
                <a:cs typeface="Courier New" panose="02070309020205020404" pitchFamily="49" charset="0"/>
              </a:rPr>
              <a:t>	felagar</a:t>
            </a:r>
            <a:r>
              <a:rPr lang="is-IS" altLang="is-IS" sz="2200"/>
              <a:t>	    	upplýsingar um félagsmenn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is-IS" altLang="is-IS" sz="2200" b="1">
                <a:latin typeface="Courier New" panose="02070309020205020404" pitchFamily="49" charset="0"/>
                <a:cs typeface="Courier New" panose="02070309020205020404" pitchFamily="49" charset="0"/>
              </a:rPr>
              <a:t>	sumarhus</a:t>
            </a:r>
            <a:r>
              <a:rPr lang="is-IS" altLang="is-IS" sz="2200"/>
              <a:t>	upplýsingar um sumarhús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is-IS" altLang="is-IS" sz="2200" b="1">
                <a:latin typeface="Courier New" panose="02070309020205020404" pitchFamily="49" charset="0"/>
                <a:cs typeface="Courier New" panose="02070309020205020404" pitchFamily="49" charset="0"/>
              </a:rPr>
              <a:t>	leigur</a:t>
            </a:r>
            <a:r>
              <a:rPr lang="is-IS" altLang="is-IS" sz="2200"/>
              <a:t>	    	upplýsingar um leigur</a:t>
            </a:r>
            <a:endParaRPr lang="is-IS" altLang="is-I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310F37-6215-4272-A2F4-672975A8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2F6849-FEF4-45CB-9AE6-16238C08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11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591159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SQLite skipanaskel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Við notum SQLite í gegnum skipanaskel</a:t>
            </a:r>
          </a:p>
          <a:p>
            <a:pPr lvl="1"/>
            <a:r>
              <a:rPr lang="is-IS" altLang="is-IS" sz="2000"/>
              <a:t>Leyfir okkur að einbeita okkur að SQL</a:t>
            </a:r>
          </a:p>
          <a:p>
            <a:pPr lvl="1"/>
            <a:r>
              <a:rPr lang="is-IS" altLang="is-IS" sz="2000"/>
              <a:t>Öll stærri gagnasafnskerfi hafa þannig viðmót</a:t>
            </a:r>
          </a:p>
          <a:p>
            <a:pPr lvl="1"/>
            <a:r>
              <a:rPr lang="is-IS" altLang="is-IS" sz="2000"/>
              <a:t>Allir "alvöru" notendur gagnasafnskerfa nota skipanalínuviðmót!</a:t>
            </a:r>
          </a:p>
          <a:p>
            <a:pPr>
              <a:spcBef>
                <a:spcPts val="1800"/>
              </a:spcBef>
            </a:pPr>
            <a:r>
              <a:rPr lang="is-IS" altLang="is-IS" sz="2400"/>
              <a:t>Það eru til grafísk viðmót </a:t>
            </a:r>
            <a:r>
              <a:rPr lang="is-IS" altLang="is-IS" sz="2400" i="1"/>
              <a:t>(GUI) </a:t>
            </a:r>
            <a:r>
              <a:rPr lang="is-IS" altLang="is-IS" sz="2400"/>
              <a:t>fyrir SQLite</a:t>
            </a:r>
          </a:p>
          <a:p>
            <a:pPr lvl="1"/>
            <a:r>
              <a:rPr lang="is-IS" altLang="is-IS" sz="2000"/>
              <a:t>Listi af þeim er á heimasíðu námskeiðs</a:t>
            </a:r>
          </a:p>
          <a:p>
            <a:pPr lvl="1"/>
            <a:r>
              <a:rPr lang="is-IS" altLang="is-IS" sz="2000"/>
              <a:t>Þau gefa betri yfirsýn yfir gagnasafn með mörgum töflum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2EBBD-8647-4782-9903-724D7874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2AE0E1-FD07-46D0-AB7C-D6BDB5CA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12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59456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Verkefni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is-IS" sz="2600"/>
              <a:t>Ná í SQLite og sýnisgagnasafn</a:t>
            </a:r>
          </a:p>
          <a:p>
            <a:pPr lvl="1"/>
            <a:r>
              <a:rPr lang="en-US" altLang="is-IS" sz="1900"/>
              <a:t>Tvær skrá fyrir hvert stýrikerfi</a:t>
            </a:r>
          </a:p>
          <a:p>
            <a:pPr lvl="1"/>
            <a:r>
              <a:rPr lang="en-US" altLang="is-IS" sz="1900"/>
              <a:t>Vista í nýju skráarsafni (t.d.  </a:t>
            </a:r>
            <a:r>
              <a:rPr lang="en-US" altLang="is-IS" sz="1900" b="1">
                <a:latin typeface="Courier New" panose="02070309020205020404" pitchFamily="49" charset="0"/>
                <a:cs typeface="Courier New" panose="02070309020205020404" pitchFamily="49" charset="0"/>
              </a:rPr>
              <a:t>D:\SQL</a:t>
            </a:r>
            <a:r>
              <a:rPr lang="en-US" altLang="is-IS" sz="1900"/>
              <a:t>)</a:t>
            </a:r>
          </a:p>
          <a:p>
            <a:pPr>
              <a:spcBef>
                <a:spcPts val="900"/>
              </a:spcBef>
            </a:pPr>
            <a:r>
              <a:rPr lang="en-US" altLang="is-IS" sz="2600"/>
              <a:t>Keyra  </a:t>
            </a:r>
            <a:r>
              <a:rPr lang="en-US" altLang="is-IS" sz="2200" b="1">
                <a:latin typeface="Courier New" panose="02070309020205020404" pitchFamily="49" charset="0"/>
                <a:cs typeface="Courier New" panose="02070309020205020404" pitchFamily="49" charset="0"/>
              </a:rPr>
              <a:t>sqlite3.exe </a:t>
            </a:r>
            <a:r>
              <a:rPr lang="en-US" altLang="is-IS" sz="1900"/>
              <a:t>(eða</a:t>
            </a:r>
            <a:r>
              <a:rPr lang="en-US" altLang="is-IS" sz="19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is-IS" sz="2200" b="1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en-US" altLang="is-IS" sz="1900"/>
              <a:t>)</a:t>
            </a:r>
            <a:endParaRPr lang="en-US" altLang="is-IS" sz="3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900"/>
              </a:spcBef>
            </a:pPr>
            <a:r>
              <a:rPr lang="en-US" altLang="is-IS" sz="2600"/>
              <a:t>Opna sýnisgagnasafn:</a:t>
            </a:r>
          </a:p>
          <a:p>
            <a:pPr lvl="1"/>
            <a:r>
              <a:rPr lang="en-US" altLang="is-IS" sz="1900"/>
              <a:t>Nota SQLite skipunina:</a:t>
            </a:r>
            <a:br>
              <a:rPr lang="en-US" altLang="is-IS" sz="1900"/>
            </a:br>
            <a:r>
              <a:rPr lang="en-US" altLang="is-IS" sz="2600" b="1"/>
              <a:t> 	</a:t>
            </a:r>
            <a:r>
              <a:rPr lang="en-US" altLang="is-IS" sz="1700" b="1">
                <a:latin typeface="Courier New" panose="02070309020205020404" pitchFamily="49" charset="0"/>
                <a:cs typeface="Courier New" panose="02070309020205020404" pitchFamily="49" charset="0"/>
              </a:rPr>
              <a:t>.open sumarhus.db</a:t>
            </a:r>
          </a:p>
          <a:p>
            <a:pPr>
              <a:spcBef>
                <a:spcPts val="900"/>
              </a:spcBef>
            </a:pPr>
            <a:r>
              <a:rPr lang="en-US" altLang="is-IS" sz="2600"/>
              <a:t>Prófa nokkrar af skipununum á blaðinu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6885C9-7052-46BA-9928-D9879B27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20A5F4-288F-4DE0-8CC9-0BBE0138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13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504275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SQL fyrirspurnarmálið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428120"/>
          </a:xfrm>
        </p:spPr>
        <p:txBody>
          <a:bodyPr>
            <a:noAutofit/>
          </a:bodyPr>
          <a:lstStyle/>
          <a:p>
            <a:r>
              <a:rPr lang="en-US" altLang="is-IS" sz="2400"/>
              <a:t>SQL hannað hjá IBM ~1972</a:t>
            </a:r>
          </a:p>
          <a:p>
            <a:r>
              <a:rPr lang="en-US" altLang="is-IS" sz="2400"/>
              <a:t>Byggir á fræðilegu líkani fyrir vensl</a:t>
            </a:r>
          </a:p>
          <a:p>
            <a:r>
              <a:rPr lang="en-US" altLang="is-IS" sz="2400"/>
              <a:t>Inniheldur margar gerðir skipana</a:t>
            </a:r>
          </a:p>
          <a:p>
            <a:pPr lvl="1"/>
            <a:r>
              <a:rPr lang="en-US" altLang="is-IS" sz="2000"/>
              <a:t>Ein aðalskipun: 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/>
            <a:r>
              <a:rPr lang="en-US" altLang="is-IS" sz="2000"/>
              <a:t>Aðrar skipanir vinna með töflur og gögn:</a:t>
            </a:r>
          </a:p>
          <a:p>
            <a:pPr lvl="2"/>
            <a:r>
              <a:rPr lang="en-US" altLang="is-IS" sz="1800"/>
              <a:t>Búa til, breyta og eyða töflum</a:t>
            </a:r>
          </a:p>
          <a:p>
            <a:pPr lvl="2"/>
            <a:r>
              <a:rPr lang="en-US" altLang="is-IS" sz="1800"/>
              <a:t>Setja inn, breyta og eyða gögnum</a:t>
            </a:r>
          </a:p>
          <a:p>
            <a:pPr lvl="2"/>
            <a:r>
              <a:rPr lang="en-US" altLang="is-IS" sz="1800"/>
              <a:t>Breyta skipulagi gagnanna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1241D-9DF4-41A1-968E-8CAD453E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DC68F0-18AC-48DD-A73E-7FEC9959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14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433994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SQL fyrirspurnir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SQL fyrirspurnir segja </a:t>
            </a:r>
            <a:r>
              <a:rPr lang="is-IS" altLang="is-IS" sz="2400" u="sng"/>
              <a:t>hvaða gögn</a:t>
            </a:r>
            <a:r>
              <a:rPr lang="is-IS" altLang="is-IS" sz="2400"/>
              <a:t> við viljum, </a:t>
            </a:r>
            <a:r>
              <a:rPr lang="is-IS" altLang="is-IS" sz="2400" u="sng"/>
              <a:t>ekki hvernig</a:t>
            </a:r>
            <a:r>
              <a:rPr lang="is-IS" altLang="is-IS" sz="2400"/>
              <a:t> þau eru fundin</a:t>
            </a:r>
          </a:p>
          <a:p>
            <a:pPr lvl="1">
              <a:spcBef>
                <a:spcPts val="900"/>
              </a:spcBef>
            </a:pPr>
            <a:r>
              <a:rPr lang="is-IS" altLang="is-IS" sz="2000"/>
              <a:t>Skipunin skilgreinir </a:t>
            </a:r>
            <a:r>
              <a:rPr lang="is-IS" altLang="is-IS" sz="2000" b="1"/>
              <a:t>mengi</a:t>
            </a:r>
            <a:r>
              <a:rPr lang="is-IS" altLang="is-IS" sz="2000"/>
              <a:t> gagnanna sem við viljum fá</a:t>
            </a:r>
          </a:p>
        </p:txBody>
      </p:sp>
      <p:sp>
        <p:nvSpPr>
          <p:cNvPr id="32772" name="TextBox 6"/>
          <p:cNvSpPr txBox="1">
            <a:spLocks noChangeArrowheads="1"/>
          </p:cNvSpPr>
          <p:nvPr/>
        </p:nvSpPr>
        <p:spPr bwMode="auto">
          <a:xfrm>
            <a:off x="2876551" y="2699569"/>
            <a:ext cx="3804047" cy="5539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Ég ætla að fá 12’’ Ítalskan BMT í hvítu brauði með öllu grænmeti nema jalapeno</a:t>
            </a:r>
          </a:p>
        </p:txBody>
      </p:sp>
      <p:sp>
        <p:nvSpPr>
          <p:cNvPr id="32773" name="TextBox 7"/>
          <p:cNvSpPr txBox="1">
            <a:spLocks noChangeArrowheads="1"/>
          </p:cNvSpPr>
          <p:nvPr/>
        </p:nvSpPr>
        <p:spPr bwMode="auto">
          <a:xfrm>
            <a:off x="2876551" y="3508004"/>
            <a:ext cx="3804047" cy="5539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Taktu hvítt brauð, skerðu það, náðu síðan í salami, pepperoni og skinku,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1938" y="2828157"/>
            <a:ext cx="1238747" cy="33855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Hvað viltu?</a:t>
            </a:r>
          </a:p>
        </p:txBody>
      </p:sp>
      <p:sp>
        <p:nvSpPr>
          <p:cNvPr id="32775" name="TextBox 9"/>
          <p:cNvSpPr txBox="1">
            <a:spLocks noChangeArrowheads="1"/>
          </p:cNvSpPr>
          <p:nvPr/>
        </p:nvSpPr>
        <p:spPr bwMode="auto">
          <a:xfrm>
            <a:off x="1441939" y="3508004"/>
            <a:ext cx="1238746" cy="58477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  <a:latin typeface="+mn-lt"/>
              </a:rPr>
              <a:t>Hvernig á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  <a:latin typeface="+mn-lt"/>
              </a:rPr>
              <a:t>að fá það?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6266E-DDB7-4450-80AB-0AD6C4F5A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0C065C-8789-4A06-A6A8-FF097137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15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47480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Fyrirspurnir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1657350" y="1485900"/>
            <a:ext cx="5829300" cy="657225"/>
          </a:xfrm>
        </p:spPr>
        <p:txBody>
          <a:bodyPr>
            <a:normAutofit fontScale="85000" lnSpcReduction="10000"/>
          </a:bodyPr>
          <a:lstStyle/>
          <a:p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is-IS" sz="3800"/>
              <a:t>  </a:t>
            </a:r>
            <a:r>
              <a:rPr lang="en-US" altLang="is-IS"/>
              <a:t>skipunin nær í innihald tafla</a:t>
            </a:r>
          </a:p>
        </p:txBody>
      </p:sp>
      <p:sp>
        <p:nvSpPr>
          <p:cNvPr id="34820" name="TextBox 6"/>
          <p:cNvSpPr txBox="1">
            <a:spLocks noChangeArrowheads="1"/>
          </p:cNvSpPr>
          <p:nvPr/>
        </p:nvSpPr>
        <p:spPr bwMode="auto">
          <a:xfrm>
            <a:off x="2160985" y="2518172"/>
            <a:ext cx="428625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2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 from felagar;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07486" y="3482579"/>
            <a:ext cx="1411892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>
                <a:solidFill>
                  <a:srgbClr val="003399"/>
                </a:solidFill>
              </a:rPr>
              <a:t>Dálkur í töflunni</a:t>
            </a:r>
          </a:p>
          <a:p>
            <a:pPr algn="ctr" eaLnBrk="1" hangingPunct="1">
              <a:defRPr/>
            </a:pPr>
            <a:r>
              <a:rPr lang="en-US" sz="1500" b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felagar</a:t>
            </a: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V="1">
            <a:off x="3113432" y="2893219"/>
            <a:ext cx="387006" cy="589360"/>
          </a:xfrm>
          <a:prstGeom prst="straightConnector1">
            <a:avLst/>
          </a:prstGeom>
          <a:ln w="19050">
            <a:solidFill>
              <a:srgbClr val="00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7555" y="3482579"/>
            <a:ext cx="1232740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600">
                <a:solidFill>
                  <a:srgbClr val="003399"/>
                </a:solidFill>
              </a:rPr>
              <a:t>Taflan heitir</a:t>
            </a:r>
          </a:p>
          <a:p>
            <a:pPr algn="ctr" eaLnBrk="1" hangingPunct="1">
              <a:defRPr/>
            </a:pPr>
            <a:r>
              <a:rPr lang="en-US" sz="1500" b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felagar</a:t>
            </a: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5263925" y="2839641"/>
            <a:ext cx="218904" cy="642938"/>
          </a:xfrm>
          <a:prstGeom prst="straightConnector1">
            <a:avLst/>
          </a:prstGeom>
          <a:ln w="19050">
            <a:solidFill>
              <a:srgbClr val="00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69020" y="3016329"/>
            <a:ext cx="120687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600">
                <a:solidFill>
                  <a:srgbClr val="003399"/>
                </a:solidFill>
              </a:rPr>
              <a:t>Muna eftir</a:t>
            </a:r>
          </a:p>
          <a:p>
            <a:pPr algn="ctr" eaLnBrk="1" hangingPunct="1">
              <a:defRPr/>
            </a:pPr>
            <a:r>
              <a:rPr lang="en-US" sz="1600">
                <a:solidFill>
                  <a:srgbClr val="003399"/>
                </a:solidFill>
              </a:rPr>
              <a:t>semíkommu</a:t>
            </a: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H="1" flipV="1">
            <a:off x="6249684" y="2732485"/>
            <a:ext cx="722771" cy="283844"/>
          </a:xfrm>
          <a:prstGeom prst="straightConnector1">
            <a:avLst/>
          </a:prstGeom>
          <a:ln w="19050">
            <a:solidFill>
              <a:srgbClr val="00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7326BC-8D1B-4FEE-A761-37BBEE5E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9745FB-855D-4128-A6CF-A30F154F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16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613318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Fyrirspurnir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657350" y="1485900"/>
            <a:ext cx="5829300" cy="657225"/>
          </a:xfrm>
        </p:spPr>
        <p:txBody>
          <a:bodyPr/>
          <a:lstStyle/>
          <a:p>
            <a:r>
              <a:rPr lang="en-US" altLang="is-IS"/>
              <a:t>Getum fengið fleiri dálka</a:t>
            </a:r>
          </a:p>
        </p:txBody>
      </p:sp>
      <p:sp>
        <p:nvSpPr>
          <p:cNvPr id="36868" name="TextBox 6"/>
          <p:cNvSpPr txBox="1">
            <a:spLocks noChangeArrowheads="1"/>
          </p:cNvSpPr>
          <p:nvPr/>
        </p:nvSpPr>
        <p:spPr bwMode="auto">
          <a:xfrm>
            <a:off x="1732360" y="2357437"/>
            <a:ext cx="593453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2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inng_ar from felagar;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67787" y="3084205"/>
            <a:ext cx="11042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600">
                <a:solidFill>
                  <a:srgbClr val="003399"/>
                </a:solidFill>
              </a:rPr>
              <a:t>Teljum upp</a:t>
            </a:r>
          </a:p>
          <a:p>
            <a:pPr algn="ctr" eaLnBrk="1" hangingPunct="1">
              <a:defRPr/>
            </a:pPr>
            <a:r>
              <a:rPr lang="en-US" sz="1600">
                <a:solidFill>
                  <a:srgbClr val="003399"/>
                </a:solidFill>
              </a:rPr>
              <a:t>dálkanöfn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BC3E758-2A85-42B5-A357-162F59C09F7B}"/>
              </a:ext>
            </a:extLst>
          </p:cNvPr>
          <p:cNvSpPr/>
          <p:nvPr/>
        </p:nvSpPr>
        <p:spPr>
          <a:xfrm rot="16200000">
            <a:off x="3833117" y="1824487"/>
            <a:ext cx="329183" cy="2130714"/>
          </a:xfrm>
          <a:prstGeom prst="leftBrace">
            <a:avLst>
              <a:gd name="adj1" fmla="val 36111"/>
              <a:gd name="adj2" fmla="val 50449"/>
            </a:avLst>
          </a:prstGeom>
          <a:ln>
            <a:solidFill>
              <a:srgbClr val="0033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9CD3-A9B8-4C4F-9695-7E8867E6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4D153C-2C48-4F7E-B213-C360E12E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17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854553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Fyrirspurnir í SQLite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Útkoman er ekki sérlega flott:</a:t>
            </a:r>
          </a:p>
          <a:p>
            <a:endParaRPr lang="en-US" altLang="is-IS" sz="2400"/>
          </a:p>
          <a:p>
            <a:endParaRPr lang="en-US" altLang="is-IS" sz="2400"/>
          </a:p>
          <a:p>
            <a:pPr lvl="1"/>
            <a:endParaRPr lang="en-US" altLang="is-IS" sz="2000"/>
          </a:p>
          <a:p>
            <a:pPr lvl="1"/>
            <a:r>
              <a:rPr lang="en-US" altLang="is-IS" sz="2000"/>
              <a:t>Getum látið SQLite setja úttakið í dálka með nöfnum dálkanna:</a:t>
            </a:r>
          </a:p>
        </p:txBody>
      </p:sp>
      <p:sp>
        <p:nvSpPr>
          <p:cNvPr id="38916" name="TextBox 6"/>
          <p:cNvSpPr txBox="1">
            <a:spLocks noChangeArrowheads="1"/>
          </p:cNvSpPr>
          <p:nvPr/>
        </p:nvSpPr>
        <p:spPr bwMode="auto">
          <a:xfrm>
            <a:off x="2589610" y="1682493"/>
            <a:ext cx="2250281" cy="9233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Gunnar|2017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Erla|1994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38917" name="TextBox 7"/>
          <p:cNvSpPr txBox="1">
            <a:spLocks noChangeArrowheads="1"/>
          </p:cNvSpPr>
          <p:nvPr/>
        </p:nvSpPr>
        <p:spPr bwMode="auto">
          <a:xfrm>
            <a:off x="2590800" y="3411460"/>
            <a:ext cx="2250281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.mode column</a:t>
            </a:r>
          </a:p>
        </p:txBody>
      </p:sp>
      <p:sp>
        <p:nvSpPr>
          <p:cNvPr id="38919" name="TextBox 9"/>
          <p:cNvSpPr txBox="1">
            <a:spLocks noChangeArrowheads="1"/>
          </p:cNvSpPr>
          <p:nvPr/>
        </p:nvSpPr>
        <p:spPr bwMode="auto">
          <a:xfrm>
            <a:off x="5382558" y="3710221"/>
            <a:ext cx="3184245" cy="55399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>
                <a:solidFill>
                  <a:schemeClr val="accent1"/>
                </a:solidFill>
              </a:rPr>
              <a:t>Ath: Skipanir til SQLite byrja á </a:t>
            </a:r>
            <a:r>
              <a:rPr lang="en-US" altLang="is-IS" sz="1500" b="1">
                <a:solidFill>
                  <a:schemeClr val="accent1"/>
                </a:solidFill>
              </a:rPr>
              <a:t>punkti</a:t>
            </a:r>
            <a:r>
              <a:rPr lang="en-US" altLang="is-IS" sz="1500">
                <a:solidFill>
                  <a:schemeClr val="accent1"/>
                </a:solidFill>
              </a:rPr>
              <a:t> og enda </a:t>
            </a:r>
            <a:r>
              <a:rPr lang="en-US" altLang="is-IS" sz="1500" b="1">
                <a:solidFill>
                  <a:schemeClr val="accent1"/>
                </a:solidFill>
              </a:rPr>
              <a:t>ekki</a:t>
            </a:r>
            <a:r>
              <a:rPr lang="en-US" altLang="is-IS" sz="1500">
                <a:solidFill>
                  <a:schemeClr val="accent1"/>
                </a:solidFill>
              </a:rPr>
              <a:t> á semíkommu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F0876-D78B-4307-A694-B591FBAC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5BD65F-D199-4883-A657-ECD41E10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18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60760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Fyrirspurnir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1657350" y="1485900"/>
            <a:ext cx="5829300" cy="657225"/>
          </a:xfrm>
        </p:spPr>
        <p:txBody>
          <a:bodyPr>
            <a:normAutofit/>
          </a:bodyPr>
          <a:lstStyle/>
          <a:p>
            <a:r>
              <a:rPr lang="en-US" altLang="is-IS" sz="2800"/>
              <a:t>Getum fengið alla dálka með  </a:t>
            </a:r>
            <a:r>
              <a:rPr lang="en-US" altLang="is-IS" sz="2800" b="1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40964" name="TextBox 6"/>
          <p:cNvSpPr txBox="1">
            <a:spLocks noChangeArrowheads="1"/>
          </p:cNvSpPr>
          <p:nvPr/>
        </p:nvSpPr>
        <p:spPr bwMode="auto">
          <a:xfrm>
            <a:off x="2160985" y="2303860"/>
            <a:ext cx="401473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2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7272" y="3412144"/>
            <a:ext cx="391844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Ekki ráðlegt að nota * í raunverulegri notkun.</a:t>
            </a:r>
          </a:p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Vitum þá ekki hversu marga dálka við fáum.</a:t>
            </a:r>
          </a:p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Töflur breytast gjarnan yfir tíma.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4FF34-EC1A-4982-9600-6ECFC308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5D5408-8281-48B0-803E-34C9B222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19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41313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Efni námskeiðs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276962" y="1471270"/>
            <a:ext cx="6037678" cy="2868051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800"/>
              </a:spcBef>
            </a:pPr>
            <a:r>
              <a:rPr lang="en-US" altLang="is-IS" sz="2800"/>
              <a:t>Almennt um gagnasafnskerfi</a:t>
            </a:r>
          </a:p>
          <a:p>
            <a:pPr>
              <a:spcBef>
                <a:spcPts val="1800"/>
              </a:spcBef>
            </a:pPr>
            <a:r>
              <a:rPr lang="en-US" altLang="is-IS" sz="2800"/>
              <a:t>SQLite gagnasafnskerfið</a:t>
            </a:r>
          </a:p>
          <a:p>
            <a:pPr>
              <a:spcBef>
                <a:spcPts val="1800"/>
              </a:spcBef>
            </a:pPr>
            <a:r>
              <a:rPr lang="en-US" altLang="is-IS" sz="2800"/>
              <a:t>Einfaldar SQL fyrirspurnir</a:t>
            </a:r>
          </a:p>
          <a:p>
            <a:pPr>
              <a:spcBef>
                <a:spcPts val="1800"/>
              </a:spcBef>
            </a:pPr>
            <a:r>
              <a:rPr lang="en-US" altLang="is-IS" sz="2800"/>
              <a:t>Meðhöndlun gagna</a:t>
            </a:r>
          </a:p>
          <a:p>
            <a:pPr>
              <a:spcBef>
                <a:spcPts val="1800"/>
              </a:spcBef>
            </a:pPr>
            <a:r>
              <a:rPr lang="en-US" altLang="is-IS" sz="2800"/>
              <a:t>Samsöfnun </a:t>
            </a:r>
            <a:r>
              <a:rPr lang="en-US" altLang="is-IS" sz="1900" i="1"/>
              <a:t>(aggregates)</a:t>
            </a:r>
            <a:r>
              <a:rPr lang="en-US" altLang="is-IS" sz="2800"/>
              <a:t>, hópun </a:t>
            </a:r>
            <a:r>
              <a:rPr lang="en-US" altLang="is-IS" sz="1900" i="1"/>
              <a:t>(group by)</a:t>
            </a:r>
            <a:endParaRPr lang="en-US" altLang="is-IS" sz="2800" i="1"/>
          </a:p>
          <a:p>
            <a:pPr>
              <a:spcBef>
                <a:spcPts val="1800"/>
              </a:spcBef>
            </a:pPr>
            <a:r>
              <a:rPr lang="en-US" altLang="is-IS" sz="2800"/>
              <a:t>Töfluskilgreiningar, skorður </a:t>
            </a:r>
            <a:r>
              <a:rPr lang="en-US" altLang="is-IS" sz="1900"/>
              <a:t>(</a:t>
            </a:r>
            <a:r>
              <a:rPr lang="en-US" altLang="is-IS" sz="1900" i="1"/>
              <a:t>constraints</a:t>
            </a:r>
            <a:r>
              <a:rPr lang="en-US" altLang="is-IS" sz="1900"/>
              <a:t>)</a:t>
            </a:r>
            <a:endParaRPr lang="en-US" altLang="is-IS" sz="2800" i="1"/>
          </a:p>
          <a:p>
            <a:endParaRPr lang="en-US" altLang="is-I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89FBF-63FD-4C22-AEE2-8794D4F9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8A1599-C30A-4E40-BD33-A57AE87E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88972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Röð úttaks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1098546" y="1401230"/>
            <a:ext cx="6888774" cy="2776611"/>
          </a:xfrm>
        </p:spPr>
        <p:txBody>
          <a:bodyPr>
            <a:noAutofit/>
          </a:bodyPr>
          <a:lstStyle/>
          <a:p>
            <a:r>
              <a:rPr lang="en-US" altLang="is-IS" sz="2400"/>
              <a:t>Úttakið kemur í "einhverri röð"</a:t>
            </a:r>
          </a:p>
          <a:p>
            <a:pPr lvl="1"/>
            <a:r>
              <a:rPr lang="en-US" altLang="is-IS" sz="2000"/>
              <a:t>Líklega eftir því hvenær gögnin voru sett inn</a:t>
            </a:r>
          </a:p>
          <a:p>
            <a:pPr>
              <a:spcBef>
                <a:spcPts val="1200"/>
              </a:spcBef>
            </a:pPr>
            <a:r>
              <a:rPr lang="en-US" altLang="is-IS" sz="2400"/>
              <a:t>Línurnar eru stök í </a:t>
            </a:r>
            <a:r>
              <a:rPr lang="en-US" altLang="is-IS" sz="2400" b="1"/>
              <a:t>mengi</a:t>
            </a:r>
          </a:p>
          <a:p>
            <a:pPr lvl="1"/>
            <a:r>
              <a:rPr lang="en-US" altLang="is-IS" sz="2000"/>
              <a:t>Stök í mengi hafa enga sérstaka röð</a:t>
            </a:r>
          </a:p>
          <a:p>
            <a:pPr>
              <a:spcBef>
                <a:spcPts val="1200"/>
              </a:spcBef>
            </a:pPr>
            <a:r>
              <a:rPr lang="en-US" altLang="is-IS" sz="2400"/>
              <a:t>Til að raða </a:t>
            </a:r>
            <a:r>
              <a:rPr lang="en-US" altLang="is-IS" sz="2400" u="sng"/>
              <a:t>úttakinu</a:t>
            </a:r>
            <a:r>
              <a:rPr lang="en-US" altLang="is-IS" sz="2400"/>
              <a:t> notum við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altLang="is-IS" sz="2400"/>
              <a:t>:</a:t>
            </a:r>
          </a:p>
        </p:txBody>
      </p:sp>
      <p:sp>
        <p:nvSpPr>
          <p:cNvPr id="43012" name="TextBox 6"/>
          <p:cNvSpPr txBox="1">
            <a:spLocks noChangeArrowheads="1"/>
          </p:cNvSpPr>
          <p:nvPr/>
        </p:nvSpPr>
        <p:spPr bwMode="auto">
          <a:xfrm>
            <a:off x="2294628" y="3802235"/>
            <a:ext cx="4929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inng_ar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order by inng_ar;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01083-46CD-4681-B23A-116100B6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59D90E-5141-480F-A241-F2FF59DD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20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77853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Röð úttaks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1657350" y="1485900"/>
            <a:ext cx="5829300" cy="657225"/>
          </a:xfrm>
        </p:spPr>
        <p:txBody>
          <a:bodyPr>
            <a:normAutofit fontScale="85000" lnSpcReduction="10000"/>
          </a:bodyPr>
          <a:lstStyle/>
          <a:p>
            <a:r>
              <a:rPr lang="en-US" altLang="is-IS"/>
              <a:t>Hægt að raða eftir mörgum dálkum</a:t>
            </a:r>
          </a:p>
        </p:txBody>
      </p:sp>
      <p:sp>
        <p:nvSpPr>
          <p:cNvPr id="45060" name="TextBox 6"/>
          <p:cNvSpPr txBox="1">
            <a:spLocks noChangeArrowheads="1"/>
          </p:cNvSpPr>
          <p:nvPr/>
        </p:nvSpPr>
        <p:spPr bwMode="auto">
          <a:xfrm>
            <a:off x="2107406" y="2163367"/>
            <a:ext cx="4929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inng_ar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order by inng_ar, nafn;</a:t>
            </a:r>
          </a:p>
        </p:txBody>
      </p:sp>
      <p:sp>
        <p:nvSpPr>
          <p:cNvPr id="45061" name="TextBox 7"/>
          <p:cNvSpPr txBox="1">
            <a:spLocks noChangeArrowheads="1"/>
          </p:cNvSpPr>
          <p:nvPr/>
        </p:nvSpPr>
        <p:spPr bwMode="auto">
          <a:xfrm>
            <a:off x="2160985" y="3268267"/>
            <a:ext cx="4912883" cy="6463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>
                <a:solidFill>
                  <a:schemeClr val="accent1"/>
                </a:solidFill>
                <a:latin typeface="+mn-lt"/>
              </a:rPr>
              <a:t>Hér er raðað fyrst eftir</a:t>
            </a:r>
            <a:r>
              <a:rPr lang="en-US" altLang="is-IS" sz="18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is-IS" sz="18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inng_ar</a:t>
            </a:r>
            <a:r>
              <a:rPr lang="en-US" altLang="is-IS" sz="18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is-IS" sz="1800">
                <a:solidFill>
                  <a:schemeClr val="accent1"/>
                </a:solidFill>
                <a:latin typeface="+mn-lt"/>
              </a:rPr>
              <a:t>í hækkandi röð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>
                <a:solidFill>
                  <a:schemeClr val="accent1"/>
                </a:solidFill>
                <a:latin typeface="+mn-lt"/>
              </a:rPr>
              <a:t>og síðan í stafrófsröð eftir nafni innan hvers árs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6D5E-F419-4BD1-B814-A92AD0FE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6B86B7-8F23-4412-AC28-4C4495A6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21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514669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Röð úttaks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/>
              <a:t>Sjálfgefið er að raðað sé í hækkandi röð</a:t>
            </a:r>
          </a:p>
          <a:p>
            <a:pPr lvl="1"/>
            <a:r>
              <a:rPr lang="en-US" altLang="is-IS" sz="2400"/>
              <a:t>Getum raðað í lækkandi röð með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</a:p>
        </p:txBody>
      </p:sp>
      <p:sp>
        <p:nvSpPr>
          <p:cNvPr id="47108" name="TextBox 6"/>
          <p:cNvSpPr txBox="1">
            <a:spLocks noChangeArrowheads="1"/>
          </p:cNvSpPr>
          <p:nvPr/>
        </p:nvSpPr>
        <p:spPr bwMode="auto">
          <a:xfrm>
            <a:off x="2160985" y="2414495"/>
            <a:ext cx="4929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stig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order by stig desc;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0800" y="3394839"/>
            <a:ext cx="246541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Hér koma hæstu stigin fyrst</a:t>
            </a:r>
          </a:p>
        </p:txBody>
      </p:sp>
      <p:sp>
        <p:nvSpPr>
          <p:cNvPr id="47110" name="TextBox 8"/>
          <p:cNvSpPr txBox="1">
            <a:spLocks noChangeArrowheads="1"/>
          </p:cNvSpPr>
          <p:nvPr/>
        </p:nvSpPr>
        <p:spPr bwMode="auto">
          <a:xfrm>
            <a:off x="2363331" y="3887818"/>
            <a:ext cx="3063211" cy="5232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4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altLang="is-IS" sz="1400">
                <a:solidFill>
                  <a:schemeClr val="accent1"/>
                </a:solidFill>
                <a:latin typeface="+mn-lt"/>
              </a:rPr>
              <a:t> er stytting á orðinu "</a:t>
            </a:r>
            <a:r>
              <a:rPr lang="en-US" altLang="is-IS" sz="1400">
                <a:solidFill>
                  <a:schemeClr val="accent1"/>
                </a:solidFill>
                <a:latin typeface="+mn-lt"/>
                <a:cs typeface="Courier New" panose="02070309020205020404" pitchFamily="49" charset="0"/>
              </a:rPr>
              <a:t>descending</a:t>
            </a:r>
            <a:r>
              <a:rPr lang="en-US" altLang="is-IS" sz="1400">
                <a:solidFill>
                  <a:schemeClr val="accent1"/>
                </a:solidFill>
                <a:latin typeface="+mn-lt"/>
              </a:rPr>
              <a:t>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400">
                <a:solidFill>
                  <a:schemeClr val="accent1"/>
                </a:solidFill>
                <a:latin typeface="+mn-lt"/>
              </a:rPr>
              <a:t>Hægt að nota </a:t>
            </a:r>
            <a:r>
              <a:rPr lang="en-US" altLang="is-IS" sz="14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en-US" altLang="is-IS" sz="1400">
                <a:solidFill>
                  <a:schemeClr val="accent1"/>
                </a:solidFill>
                <a:latin typeface="+mn-lt"/>
              </a:rPr>
              <a:t> fyrir hækkandi röð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6DF7B-B09D-42AF-A751-ACB5C3B6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DF13A6-2228-4A58-9576-6B8C0F47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22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987821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Margir röðunardálkar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 b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altLang="is-IS" sz="2800"/>
              <a:t> (eða </a:t>
            </a:r>
            <a:r>
              <a:rPr lang="en-US" altLang="is-IS" sz="2800" b="1"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en-US" altLang="is-IS" sz="2800"/>
              <a:t>) á aðeins við dálkinn sem það stendur við</a:t>
            </a:r>
          </a:p>
        </p:txBody>
      </p:sp>
      <p:sp>
        <p:nvSpPr>
          <p:cNvPr id="49156" name="TextBox 6"/>
          <p:cNvSpPr txBox="1">
            <a:spLocks noChangeArrowheads="1"/>
          </p:cNvSpPr>
          <p:nvPr/>
        </p:nvSpPr>
        <p:spPr bwMode="auto">
          <a:xfrm>
            <a:off x="1956216" y="2393426"/>
            <a:ext cx="55090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stig, inng_ar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order by stig desc, inng_ar;</a:t>
            </a:r>
          </a:p>
        </p:txBody>
      </p:sp>
      <p:sp>
        <p:nvSpPr>
          <p:cNvPr id="49157" name="TextBox 7"/>
          <p:cNvSpPr txBox="1">
            <a:spLocks noChangeArrowheads="1"/>
          </p:cNvSpPr>
          <p:nvPr/>
        </p:nvSpPr>
        <p:spPr bwMode="auto">
          <a:xfrm>
            <a:off x="2349103" y="3449242"/>
            <a:ext cx="3496214" cy="584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  <a:latin typeface="+mn-lt"/>
              </a:rPr>
              <a:t>Hæstu stig fyrst og síðan í hækkandi röð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  <a:latin typeface="+mn-lt"/>
              </a:rPr>
              <a:t>eftir inngönguári ef stig þau sömu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C84BF-03E1-4B2E-9E42-A022576C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BCB92B-0099-4958-9A30-7A9A7F68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23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251978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Takmarka fjölda lína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Stundum viljum við ekki fá allar línur</a:t>
            </a:r>
          </a:p>
          <a:p>
            <a:pPr lvl="1"/>
            <a:r>
              <a:rPr lang="en-US" altLang="is-IS" sz="2000"/>
              <a:t>Getum takmarkað fjöldann með </a:t>
            </a:r>
            <a:r>
              <a:rPr lang="en-U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endParaRPr lang="en-US" altLang="is-I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04" name="TextBox 6"/>
          <p:cNvSpPr txBox="1">
            <a:spLocks noChangeArrowheads="1"/>
          </p:cNvSpPr>
          <p:nvPr/>
        </p:nvSpPr>
        <p:spPr bwMode="auto">
          <a:xfrm>
            <a:off x="1837128" y="2154201"/>
            <a:ext cx="49291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stig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order by stig desc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limit 3;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25098" y="3505717"/>
            <a:ext cx="330205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Sýnir þá þrjá félaga sem hafa flest stig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82444" y="2571750"/>
            <a:ext cx="144411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400">
                <a:solidFill>
                  <a:schemeClr val="accent1"/>
                </a:solidFill>
              </a:rPr>
              <a:t>Ath:  Línuskipting</a:t>
            </a:r>
          </a:p>
          <a:p>
            <a:pPr algn="ctr" eaLnBrk="1" hangingPunct="1">
              <a:defRPr/>
            </a:pPr>
            <a:r>
              <a:rPr lang="en-US" sz="1400">
                <a:solidFill>
                  <a:schemeClr val="accent1"/>
                </a:solidFill>
              </a:rPr>
              <a:t>breytir engu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46061" y="4048254"/>
            <a:ext cx="482866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Ath:  Ekkert vit í að nota </a:t>
            </a:r>
            <a:r>
              <a:rPr lang="en-US" sz="16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limit</a:t>
            </a:r>
            <a:r>
              <a:rPr lang="en-US" sz="1600">
                <a:solidFill>
                  <a:schemeClr val="accent1"/>
                </a:solidFill>
              </a:rPr>
              <a:t> nema með  </a:t>
            </a:r>
            <a:r>
              <a:rPr lang="en-US" sz="16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order by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8AA1E-304F-4297-8371-6866EBD9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E0ED4A-D133-46A5-99E5-CF79592E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24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167364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Sleppa línum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Stundum viljum við ekki fyrstu 3 línurnar, heldur næstu 3</a:t>
            </a:r>
          </a:p>
          <a:p>
            <a:pPr lvl="1"/>
            <a:r>
              <a:rPr lang="is-IS" altLang="is-IS" sz="2000"/>
              <a:t>Bætum þá  </a:t>
            </a:r>
            <a:r>
              <a:rPr lang="is-I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is-IS" altLang="is-IS" sz="2000"/>
              <a:t>  við  </a:t>
            </a:r>
            <a:r>
              <a:rPr lang="is-I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endParaRPr lang="is-IS" altLang="is-I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252" name="TextBox 6"/>
          <p:cNvSpPr txBox="1">
            <a:spLocks noChangeArrowheads="1"/>
          </p:cNvSpPr>
          <p:nvPr/>
        </p:nvSpPr>
        <p:spPr bwMode="auto">
          <a:xfrm>
            <a:off x="2367890" y="2289870"/>
            <a:ext cx="455056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stig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order by stig desc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limit 3 offset 3;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25718" y="3607922"/>
            <a:ext cx="317247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Sýnir þá þrjá félaga sem eru í fjórða,</a:t>
            </a:r>
          </a:p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fimmta og sjötta sæti yfir flest stig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1782" y="3607922"/>
            <a:ext cx="161935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4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offset </a:t>
            </a:r>
            <a:r>
              <a:rPr lang="en-US" sz="1400" b="1" i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>
                <a:solidFill>
                  <a:schemeClr val="accent1"/>
                </a:solidFill>
              </a:rPr>
              <a:t>  sleppir</a:t>
            </a:r>
          </a:p>
          <a:p>
            <a:pPr algn="ctr" eaLnBrk="1" hangingPunct="1">
              <a:defRPr/>
            </a:pPr>
            <a:r>
              <a:rPr lang="en-US" sz="1400" b="1" i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>
                <a:solidFill>
                  <a:schemeClr val="accent1"/>
                </a:solidFill>
              </a:rPr>
              <a:t>  fyrstu línunum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5DB66-2185-4CAA-8C25-DEE28682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D393DE-9848-412D-B21C-8F548B17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25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836276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Æfingar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Sýna sumarhús í hækkandi röð eftir fjölda rúma og lækkandi röð eftir stærð</a:t>
            </a:r>
          </a:p>
          <a:p>
            <a:pPr>
              <a:spcBef>
                <a:spcPts val="1800"/>
              </a:spcBef>
            </a:pPr>
            <a:r>
              <a:rPr lang="en-US" altLang="is-IS" sz="2400"/>
              <a:t>Sýna upplýsingar um stærsta sumarhúsið </a:t>
            </a:r>
          </a:p>
          <a:p>
            <a:pPr>
              <a:spcBef>
                <a:spcPts val="1800"/>
              </a:spcBef>
            </a:pPr>
            <a:r>
              <a:rPr lang="en-US" altLang="is-IS" sz="2400"/>
              <a:t>Sýna nöfn og inngönguár þriggja nýjustu félagsmannanna</a:t>
            </a:r>
          </a:p>
          <a:p>
            <a:pPr>
              <a:spcBef>
                <a:spcPts val="1800"/>
              </a:spcBef>
            </a:pPr>
            <a:r>
              <a:rPr lang="en-US" altLang="is-IS" sz="2400"/>
              <a:t>Sýna dagsetningu næstnýjustu leigunnar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FC0B2A-5447-4E87-B665-E67F7A93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8CCB5C-46D7-4D50-9557-39542348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26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956071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Velja út línur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/>
              <a:t>Notum skilyrði í </a:t>
            </a:r>
            <a:r>
              <a:rPr lang="en-US" altLang="is-IS" sz="2800" b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is-IS" sz="2800"/>
              <a:t>-hluta</a:t>
            </a:r>
          </a:p>
        </p:txBody>
      </p:sp>
      <p:sp>
        <p:nvSpPr>
          <p:cNvPr id="57348" name="TextBox 6"/>
          <p:cNvSpPr txBox="1">
            <a:spLocks noChangeArrowheads="1"/>
          </p:cNvSpPr>
          <p:nvPr/>
        </p:nvSpPr>
        <p:spPr bwMode="auto">
          <a:xfrm>
            <a:off x="2048137" y="1954207"/>
            <a:ext cx="4929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stig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&gt; 400;</a:t>
            </a:r>
          </a:p>
        </p:txBody>
      </p:sp>
      <p:sp>
        <p:nvSpPr>
          <p:cNvPr id="57349" name="TextBox 7"/>
          <p:cNvSpPr txBox="1">
            <a:spLocks noChangeArrowheads="1"/>
          </p:cNvSpPr>
          <p:nvPr/>
        </p:nvSpPr>
        <p:spPr bwMode="auto">
          <a:xfrm>
            <a:off x="2048137" y="3282947"/>
            <a:ext cx="4929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nafn='Gunnar';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7289" y="2653536"/>
            <a:ext cx="4064767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Sýnir nafn og stig þeirra sem hafa fleiri en 400 stig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7289" y="3982539"/>
            <a:ext cx="3284104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Sýnir alla dálka þeirra sem heita Gunnar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92A190-4D58-4BD4-BB97-92AB261D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76C339-13C1-481D-8C0C-29C71721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27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197065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Velja út línur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/>
              <a:t>Fleiri dæmi</a:t>
            </a:r>
          </a:p>
        </p:txBody>
      </p:sp>
      <p:sp>
        <p:nvSpPr>
          <p:cNvPr id="59396" name="TextBox 6"/>
          <p:cNvSpPr txBox="1">
            <a:spLocks noChangeArrowheads="1"/>
          </p:cNvSpPr>
          <p:nvPr/>
        </p:nvSpPr>
        <p:spPr bwMode="auto">
          <a:xfrm>
            <a:off x="2107406" y="1958506"/>
            <a:ext cx="4929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&lt;&gt; 'Gunnar';</a:t>
            </a:r>
          </a:p>
        </p:txBody>
      </p:sp>
      <p:sp>
        <p:nvSpPr>
          <p:cNvPr id="59397" name="TextBox 7"/>
          <p:cNvSpPr txBox="1">
            <a:spLocks noChangeArrowheads="1"/>
          </p:cNvSpPr>
          <p:nvPr/>
        </p:nvSpPr>
        <p:spPr bwMode="auto">
          <a:xfrm>
            <a:off x="2107407" y="3278779"/>
            <a:ext cx="50363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inng_ar &gt;= 2000;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32489" y="2657835"/>
            <a:ext cx="3763018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Ath.:  Notum einfaldar gæsalappir fyrir strengi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32489" y="3993570"/>
            <a:ext cx="3094758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Allir sem gerðust félagar á þessari öld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7944E-D0DE-4BE0-A252-AB7508650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289C84-73BD-4773-96AD-094D0966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28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995092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Flóknari skilyrði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/>
              <a:t>Sameinum skilyrði með </a:t>
            </a:r>
            <a:r>
              <a:rPr lang="en-US" altLang="is-IS" sz="2800" b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is-IS" sz="2800"/>
              <a:t> og </a:t>
            </a:r>
            <a:r>
              <a:rPr lang="en-US" altLang="is-IS" sz="2800" b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</p:txBody>
      </p:sp>
      <p:sp>
        <p:nvSpPr>
          <p:cNvPr id="61444" name="TextBox 6"/>
          <p:cNvSpPr txBox="1">
            <a:spLocks noChangeArrowheads="1"/>
          </p:cNvSpPr>
          <p:nvPr/>
        </p:nvSpPr>
        <p:spPr bwMode="auto">
          <a:xfrm>
            <a:off x="2000250" y="3285813"/>
            <a:ext cx="50363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between 200 and 400;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9184" y="2690270"/>
            <a:ext cx="2692788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Allir með stig á bilinu 200 til 400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69184" y="3932144"/>
            <a:ext cx="2250809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Jafngild skipuninni að ofan</a:t>
            </a:r>
          </a:p>
        </p:txBody>
      </p:sp>
      <p:sp>
        <p:nvSpPr>
          <p:cNvPr id="61447" name="TextBox 9"/>
          <p:cNvSpPr txBox="1">
            <a:spLocks noChangeArrowheads="1"/>
          </p:cNvSpPr>
          <p:nvPr/>
        </p:nvSpPr>
        <p:spPr bwMode="auto">
          <a:xfrm>
            <a:off x="1946673" y="1990941"/>
            <a:ext cx="53792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&gt;= 200 and stig &lt;= 400;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1FCA9-FD54-4D96-BF0F-40094EDB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6F47B4-9AE2-412E-9D50-2256CDE8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29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89482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s-IS"/>
              <a:t>Gagnasafnskerfi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s-IS" sz="2100"/>
              <a:t>Gagnasafn er safn gagna á skipulögðu formi</a:t>
            </a:r>
          </a:p>
          <a:p>
            <a:pPr eaLnBrk="1" hangingPunct="1"/>
            <a:r>
              <a:rPr lang="en-US" altLang="is-IS" sz="2100"/>
              <a:t>Gríðarlega útbreidd notkun:</a:t>
            </a:r>
          </a:p>
          <a:p>
            <a:pPr lvl="1" eaLnBrk="1" hangingPunct="1"/>
            <a:r>
              <a:rPr lang="en-US" altLang="is-IS" sz="1800"/>
              <a:t>Fjármálagögn banka</a:t>
            </a:r>
          </a:p>
          <a:p>
            <a:pPr lvl="1" eaLnBrk="1" hangingPunct="1"/>
            <a:r>
              <a:rPr lang="en-US" altLang="is-IS" sz="1800"/>
              <a:t>Birgðabókhald verslana</a:t>
            </a:r>
          </a:p>
          <a:p>
            <a:pPr lvl="1" eaLnBrk="1" hangingPunct="1"/>
            <a:r>
              <a:rPr lang="en-US" altLang="is-IS" sz="1800"/>
              <a:t>Facebook, Twitter, Amazon, ...</a:t>
            </a:r>
          </a:p>
          <a:p>
            <a:pPr lvl="1" eaLnBrk="1" hangingPunct="1"/>
            <a:r>
              <a:rPr lang="en-US" altLang="is-IS" sz="1800"/>
              <a:t>...</a:t>
            </a:r>
          </a:p>
          <a:p>
            <a:pPr eaLnBrk="1" hangingPunct="1"/>
            <a:r>
              <a:rPr lang="en-US" altLang="is-IS" sz="2100"/>
              <a:t>Nær öll vefsetur byggja á gagnasafnskerfum</a:t>
            </a:r>
          </a:p>
          <a:p>
            <a:pPr lvl="1" eaLnBrk="1" hangingPunct="1"/>
            <a:r>
              <a:rPr lang="en-US" altLang="is-IS" sz="1800"/>
              <a:t>Vefsíður "búnar til" upp úr gagnasafni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7A2E4-0E8D-4100-8552-7C8899DC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904BAB-9621-4164-83D7-1E964A86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2410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Flóknari skilyrði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/>
              <a:t>Hægt að nota útreikning í skilyrðum</a:t>
            </a:r>
          </a:p>
        </p:txBody>
      </p:sp>
      <p:sp>
        <p:nvSpPr>
          <p:cNvPr id="63492" name="TextBox 6"/>
          <p:cNvSpPr txBox="1">
            <a:spLocks noChangeArrowheads="1"/>
          </p:cNvSpPr>
          <p:nvPr/>
        </p:nvSpPr>
        <p:spPr bwMode="auto">
          <a:xfrm>
            <a:off x="1946673" y="2012173"/>
            <a:ext cx="525065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&gt; 300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and 2022-inng_ar &gt; 10;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36031" y="3214687"/>
            <a:ext cx="3696461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Í SQLite er hægt að fá núverandi ártal með</a:t>
            </a:r>
          </a:p>
          <a:p>
            <a:pPr algn="ctr" eaLnBrk="1" hangingPunct="1">
              <a:defRPr/>
            </a:pPr>
            <a:r>
              <a:rPr lang="en-US" sz="16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strftime('%Y', 'now')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36031" y="3915966"/>
            <a:ext cx="366779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Mismunandi milli gagnasafnskerfa hvernig</a:t>
            </a:r>
          </a:p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núverandi dagsetning er fengin</a:t>
            </a:r>
          </a:p>
        </p:txBody>
      </p:sp>
      <p:cxnSp>
        <p:nvCxnSpPr>
          <p:cNvPr id="11" name="Straight Arrow Connector 10"/>
          <p:cNvCxnSpPr>
            <a:stCxn id="8" idx="0"/>
          </p:cNvCxnSpPr>
          <p:nvPr/>
        </p:nvCxnSpPr>
        <p:spPr>
          <a:xfrm flipH="1" flipV="1">
            <a:off x="4036224" y="2893221"/>
            <a:ext cx="348038" cy="32146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20533-380A-4E42-93A6-4851483A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9A4CB7-6B83-4C1A-BB82-A536D2DA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30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319659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Möguleg vandamál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1335882" y="1222039"/>
            <a:ext cx="5861447" cy="3086100"/>
          </a:xfrm>
        </p:spPr>
        <p:txBody>
          <a:bodyPr>
            <a:normAutofit/>
          </a:bodyPr>
          <a:lstStyle/>
          <a:p>
            <a:r>
              <a:rPr lang="en-US" altLang="is-IS" sz="2400"/>
              <a:t>Finna þá félaga með fleiri en 400 stig sem gengu í félagið 2016 eða 2017</a:t>
            </a:r>
          </a:p>
        </p:txBody>
      </p:sp>
      <p:sp>
        <p:nvSpPr>
          <p:cNvPr id="65540" name="TextBox 6"/>
          <p:cNvSpPr txBox="1">
            <a:spLocks noChangeArrowheads="1"/>
          </p:cNvSpPr>
          <p:nvPr/>
        </p:nvSpPr>
        <p:spPr bwMode="auto">
          <a:xfrm>
            <a:off x="2253052" y="2154119"/>
            <a:ext cx="50238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inng_ar = 2016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or inng_ar = 2017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and stig &gt;= 400;</a:t>
            </a:r>
          </a:p>
        </p:txBody>
      </p:sp>
      <p:sp>
        <p:nvSpPr>
          <p:cNvPr id="65541" name="TextBox 7"/>
          <p:cNvSpPr txBox="1">
            <a:spLocks noChangeArrowheads="1"/>
          </p:cNvSpPr>
          <p:nvPr/>
        </p:nvSpPr>
        <p:spPr bwMode="auto">
          <a:xfrm>
            <a:off x="1946671" y="3543619"/>
            <a:ext cx="3216171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48|Gunnar|107|450|2017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64|Helga|112|55|2016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46590" y="3478734"/>
            <a:ext cx="1383327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Helga er aðeins</a:t>
            </a:r>
          </a:p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með 55 stig!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5048846" y="3744243"/>
            <a:ext cx="997744" cy="22026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ACAFE-DD83-4210-AD11-98DC10E1C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0ECA54-7E29-423F-A391-6CB68A23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31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527295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Hvert er vandamálið?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1354891" y="1218610"/>
            <a:ext cx="6051745" cy="30861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is-IS" sz="2400"/>
              <a:t>Virkinn 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is-IS" sz="2400"/>
              <a:t>  hefur hærri forgang en 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lvl="1"/>
            <a:r>
              <a:rPr lang="en-US" altLang="is-IS" sz="2000"/>
              <a:t>Þurfum að nota sviga til að fá rétta útkomu</a:t>
            </a:r>
          </a:p>
        </p:txBody>
      </p:sp>
      <p:sp>
        <p:nvSpPr>
          <p:cNvPr id="67588" name="TextBox 6"/>
          <p:cNvSpPr txBox="1">
            <a:spLocks noChangeArrowheads="1"/>
          </p:cNvSpPr>
          <p:nvPr/>
        </p:nvSpPr>
        <p:spPr bwMode="auto">
          <a:xfrm>
            <a:off x="2432940" y="2316241"/>
            <a:ext cx="45005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(inng_ar = 2016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or inng_ar = 2017)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and stig &gt;= 400;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19011" y="3915789"/>
            <a:ext cx="3105978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Þetta er svipað og í segðinni  5 − 2 * 3</a:t>
            </a:r>
          </a:p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Útkoman er 5−6 = −1, en ekki 3*3 = 9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C662D-E517-449D-ADF7-16706DFA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3600B-BFBA-4730-806B-ADCC5C9D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32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821369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Æfingar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Sýna sumarhús með fleiri en 6 rúm</a:t>
            </a:r>
          </a:p>
          <a:p>
            <a:pPr>
              <a:spcBef>
                <a:spcPts val="1350"/>
              </a:spcBef>
            </a:pPr>
            <a:r>
              <a:rPr lang="en-US" altLang="is-IS" sz="2400"/>
              <a:t>Sýna leigur á árinu 2022</a:t>
            </a:r>
          </a:p>
          <a:p>
            <a:pPr>
              <a:spcBef>
                <a:spcPts val="1350"/>
              </a:spcBef>
            </a:pPr>
            <a:r>
              <a:rPr lang="en-US" altLang="is-IS" sz="2400"/>
              <a:t>Sýna alla félaga í Reykjavík eða Kópavogi sem hafa minna en 200 stig</a:t>
            </a:r>
          </a:p>
          <a:p>
            <a:pPr>
              <a:spcBef>
                <a:spcPts val="1350"/>
              </a:spcBef>
            </a:pPr>
            <a:r>
              <a:rPr lang="en-US" altLang="is-IS" sz="2400"/>
              <a:t>Sýna þann félaga sem býr utan Reykjavíkur sem hefur mestan fjölda stiga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367D5-0905-4207-AAF1-58862BF3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225D5D-5A5C-45D5-A6C6-A737016C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33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05647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Reglulegar segðir</a:t>
            </a:r>
            <a:br>
              <a:rPr lang="en-US" altLang="is-IS"/>
            </a:br>
            <a:r>
              <a:rPr lang="en-US" altLang="is-IS" sz="2400" i="1"/>
              <a:t>(regular expressions)</a:t>
            </a:r>
            <a:endParaRPr lang="en-US" altLang="is-IS" i="1"/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1352547" y="1370432"/>
            <a:ext cx="5829300" cy="3086100"/>
          </a:xfrm>
        </p:spPr>
        <p:txBody>
          <a:bodyPr>
            <a:normAutofit/>
          </a:bodyPr>
          <a:lstStyle/>
          <a:p>
            <a:r>
              <a:rPr lang="en-US" altLang="is-IS" sz="2400"/>
              <a:t>Hægt að nota </a:t>
            </a:r>
            <a:r>
              <a:rPr lang="en-US" altLang="is-IS" sz="2400" b="1" i="1"/>
              <a:t>algildisstafi</a:t>
            </a:r>
            <a:r>
              <a:rPr lang="en-US" altLang="is-IS" sz="2400"/>
              <a:t> </a:t>
            </a:r>
            <a:r>
              <a:rPr lang="en-US" altLang="is-IS" sz="1800"/>
              <a:t>(</a:t>
            </a:r>
            <a:r>
              <a:rPr lang="en-US" altLang="is-IS" sz="1800" i="1"/>
              <a:t>wildcards</a:t>
            </a:r>
            <a:r>
              <a:rPr lang="en-US" altLang="is-IS" sz="1800"/>
              <a:t>)</a:t>
            </a:r>
            <a:endParaRPr lang="en-US" altLang="is-IS" sz="2400"/>
          </a:p>
          <a:p>
            <a:pPr lvl="1"/>
            <a:r>
              <a:rPr lang="en-US" altLang="is-IS" sz="2000"/>
              <a:t>Notum þá með orðinu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</a:p>
        </p:txBody>
      </p:sp>
      <p:sp>
        <p:nvSpPr>
          <p:cNvPr id="71684" name="TextBox 6"/>
          <p:cNvSpPr txBox="1">
            <a:spLocks noChangeArrowheads="1"/>
          </p:cNvSpPr>
          <p:nvPr/>
        </p:nvSpPr>
        <p:spPr bwMode="auto">
          <a:xfrm>
            <a:off x="1877807" y="2325464"/>
            <a:ext cx="45005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sumarhus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stadur like 'Husaf%';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52525" y="3205606"/>
            <a:ext cx="492372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Sýnir öll sumarhús með staðsetningu sem byrjar á 'Husaf'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7855" y="3925121"/>
            <a:ext cx="361868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Táknið % parast á móti 0 eða fleiri stöfum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4E34B4-B50A-4789-90B1-A4E7D407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92B358-E407-409B-8289-43543A35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34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828806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Reglulegar segðir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/>
              <a:t>Annað dæmi</a:t>
            </a:r>
          </a:p>
          <a:p>
            <a:endParaRPr lang="en-US" altLang="is-IS" sz="2800"/>
          </a:p>
          <a:p>
            <a:endParaRPr lang="en-US" altLang="is-IS" sz="2800"/>
          </a:p>
          <a:p>
            <a:endParaRPr lang="en-US" altLang="is-IS" sz="2800"/>
          </a:p>
          <a:p>
            <a:r>
              <a:rPr lang="en-US" altLang="is-IS" sz="2800"/>
              <a:t>Hvað með?</a:t>
            </a:r>
          </a:p>
        </p:txBody>
      </p:sp>
      <p:sp>
        <p:nvSpPr>
          <p:cNvPr id="73732" name="TextBox 6"/>
          <p:cNvSpPr txBox="1">
            <a:spLocks noChangeArrowheads="1"/>
          </p:cNvSpPr>
          <p:nvPr/>
        </p:nvSpPr>
        <p:spPr bwMode="auto">
          <a:xfrm>
            <a:off x="2214563" y="1743239"/>
            <a:ext cx="37504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like '%i%';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09813" y="2493332"/>
            <a:ext cx="3482492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Sýnir alla félagar með nöfn sem innihalda i</a:t>
            </a:r>
          </a:p>
        </p:txBody>
      </p:sp>
      <p:sp>
        <p:nvSpPr>
          <p:cNvPr id="73734" name="TextBox 8"/>
          <p:cNvSpPr txBox="1">
            <a:spLocks noChangeArrowheads="1"/>
          </p:cNvSpPr>
          <p:nvPr/>
        </p:nvSpPr>
        <p:spPr bwMode="auto">
          <a:xfrm>
            <a:off x="2214563" y="3792860"/>
            <a:ext cx="37504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like '%';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E24DD-2D07-44AB-BAE6-A1BC3D42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046B2C-7F79-4F4C-9611-5161B929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35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807758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Reglulegar segðir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s-IS" sz="2100"/>
              <a:t>Táknið </a:t>
            </a:r>
            <a:r>
              <a:rPr lang="en-US" altLang="is-IS" sz="2100" b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is-IS" sz="2100"/>
              <a:t>  passar við nákvæmlega einn staf</a:t>
            </a:r>
          </a:p>
          <a:p>
            <a:endParaRPr lang="en-US" altLang="is-IS" sz="2100"/>
          </a:p>
          <a:p>
            <a:endParaRPr lang="en-US" altLang="is-IS" sz="2100"/>
          </a:p>
          <a:p>
            <a:endParaRPr lang="en-US" altLang="is-IS" sz="2100"/>
          </a:p>
          <a:p>
            <a:endParaRPr lang="en-US" altLang="is-IS" sz="2100"/>
          </a:p>
          <a:p>
            <a:r>
              <a:rPr lang="en-US" altLang="is-IS" sz="2100"/>
              <a:t>Finna nöfn með 5 eða fleiri stafi:</a:t>
            </a:r>
          </a:p>
        </p:txBody>
      </p:sp>
      <p:sp>
        <p:nvSpPr>
          <p:cNvPr id="75780" name="TextBox 6"/>
          <p:cNvSpPr txBox="1">
            <a:spLocks noChangeArrowheads="1"/>
          </p:cNvSpPr>
          <p:nvPr/>
        </p:nvSpPr>
        <p:spPr bwMode="auto">
          <a:xfrm>
            <a:off x="2214563" y="1736206"/>
            <a:ext cx="39647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like '____';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71738" y="2507730"/>
            <a:ext cx="2972096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Sýnir alla félagar með 4ra stafa nöfn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40079" y="1736205"/>
            <a:ext cx="745204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>
                <a:solidFill>
                  <a:schemeClr val="accent1"/>
                </a:solidFill>
              </a:rPr>
              <a:t>4 _ tákn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rot="10800000" flipV="1">
            <a:off x="5536407" y="1874317"/>
            <a:ext cx="803672" cy="29051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84" name="TextBox 11"/>
          <p:cNvSpPr txBox="1">
            <a:spLocks noChangeArrowheads="1"/>
          </p:cNvSpPr>
          <p:nvPr/>
        </p:nvSpPr>
        <p:spPr bwMode="auto">
          <a:xfrm>
            <a:off x="2214563" y="3655472"/>
            <a:ext cx="41790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like '_____%';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54379" y="3581653"/>
            <a:ext cx="745204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>
                <a:solidFill>
                  <a:schemeClr val="accent1"/>
                </a:solidFill>
              </a:rPr>
              <a:t>5 _ tákn</a:t>
            </a: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rot="10800000" flipV="1">
            <a:off x="5589985" y="3719766"/>
            <a:ext cx="864394" cy="39766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AD1DC-3E7F-480A-B383-AAD8CF57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72B04F-710A-4B02-A112-0981D9DD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36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871690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Reglulegar segðir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Viljum finna félaga með nöfn sem eru 4 stafir eða styttri</a:t>
            </a:r>
          </a:p>
          <a:p>
            <a:pPr lvl="1"/>
            <a:r>
              <a:rPr lang="en-US" altLang="is-IS" sz="2000"/>
              <a:t>Ein leið:</a:t>
            </a:r>
          </a:p>
          <a:p>
            <a:pPr lvl="1"/>
            <a:endParaRPr lang="en-US" altLang="is-IS" sz="2000"/>
          </a:p>
          <a:p>
            <a:pPr lvl="1"/>
            <a:endParaRPr lang="en-US" altLang="is-IS" sz="2000"/>
          </a:p>
          <a:p>
            <a:pPr lvl="1"/>
            <a:endParaRPr lang="en-US" altLang="is-IS" sz="2000"/>
          </a:p>
          <a:p>
            <a:pPr lvl="1"/>
            <a:r>
              <a:rPr lang="en-US" altLang="is-IS" sz="2000"/>
              <a:t>Betri leið:</a:t>
            </a:r>
          </a:p>
        </p:txBody>
      </p:sp>
      <p:sp>
        <p:nvSpPr>
          <p:cNvPr id="77828" name="TextBox 6"/>
          <p:cNvSpPr txBox="1">
            <a:spLocks noChangeArrowheads="1"/>
          </p:cNvSpPr>
          <p:nvPr/>
        </p:nvSpPr>
        <p:spPr bwMode="auto">
          <a:xfrm>
            <a:off x="2385788" y="1788743"/>
            <a:ext cx="417909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like '_' 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nafn like '__' 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...;</a:t>
            </a:r>
          </a:p>
        </p:txBody>
      </p:sp>
      <p:sp>
        <p:nvSpPr>
          <p:cNvPr id="77829" name="TextBox 7"/>
          <p:cNvSpPr txBox="1">
            <a:spLocks noChangeArrowheads="1"/>
          </p:cNvSpPr>
          <p:nvPr/>
        </p:nvSpPr>
        <p:spPr bwMode="auto">
          <a:xfrm>
            <a:off x="2385788" y="3484964"/>
            <a:ext cx="47148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not like '_____%';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48362-CA04-4B8B-8812-7D1923A7F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1511FE-34B9-411A-8228-8693ED5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37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356418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Hástafir/lágstafir í </a:t>
            </a:r>
            <a:r>
              <a:rPr lang="is-IS" altLang="is-IS" b="1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Sjálfgefið er að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is-IS" altLang="is-IS" sz="2400"/>
              <a:t> geri </a:t>
            </a:r>
            <a:r>
              <a:rPr lang="is-IS" altLang="is-IS" sz="2400" u="sng"/>
              <a:t>ekki</a:t>
            </a:r>
            <a:r>
              <a:rPr lang="is-IS" altLang="is-IS" sz="2400"/>
              <a:t> greinarmun á hástöfum og lágstöfum</a:t>
            </a:r>
          </a:p>
          <a:p>
            <a:pPr lvl="1"/>
            <a:r>
              <a:rPr lang="is-IS" altLang="is-IS" sz="2000"/>
              <a:t>Hægt að breyta því:</a:t>
            </a:r>
          </a:p>
          <a:p>
            <a:pPr lvl="1"/>
            <a:endParaRPr lang="is-IS" altLang="is-IS" sz="2000"/>
          </a:p>
          <a:p>
            <a:pPr lvl="1"/>
            <a:endParaRPr lang="is-IS" altLang="is-IS" sz="2000"/>
          </a:p>
          <a:p>
            <a:pPr lvl="1">
              <a:spcBef>
                <a:spcPct val="0"/>
              </a:spcBef>
            </a:pPr>
            <a:r>
              <a:rPr lang="is-IS" altLang="is-IS" sz="2000"/>
              <a:t>Þá skilar þessi skipun engri niðurstöðu:</a:t>
            </a:r>
          </a:p>
        </p:txBody>
      </p:sp>
      <p:sp>
        <p:nvSpPr>
          <p:cNvPr id="79876" name="TextBox 6"/>
          <p:cNvSpPr txBox="1">
            <a:spLocks noChangeArrowheads="1"/>
          </p:cNvSpPr>
          <p:nvPr/>
        </p:nvSpPr>
        <p:spPr bwMode="auto">
          <a:xfrm>
            <a:off x="2367311" y="2396490"/>
            <a:ext cx="45708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 case_sensitive_like = on;</a:t>
            </a:r>
          </a:p>
        </p:txBody>
      </p:sp>
      <p:sp>
        <p:nvSpPr>
          <p:cNvPr id="79877" name="TextBox 6"/>
          <p:cNvSpPr txBox="1">
            <a:spLocks noChangeArrowheads="1"/>
          </p:cNvSpPr>
          <p:nvPr/>
        </p:nvSpPr>
        <p:spPr bwMode="auto">
          <a:xfrm>
            <a:off x="2367310" y="3432089"/>
            <a:ext cx="45708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where nafn like 'gunnar';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98429" y="4146159"/>
            <a:ext cx="347609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4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400">
                <a:solidFill>
                  <a:schemeClr val="accent1"/>
                </a:solidFill>
              </a:rPr>
              <a:t> er óstöðluð skipun, sem hægt er að nota til að breyta hegðun SQLite á ýmsa vegu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D06BE-B284-45C1-B4E2-9166E861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BC223-33BD-4183-9FAC-6B411CF4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38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3545635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Æfingar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is-IS" sz="2400"/>
              <a:t>Sýnið öll sumarhús með textann "vatn" í nafninu</a:t>
            </a:r>
          </a:p>
          <a:p>
            <a:pPr>
              <a:spcBef>
                <a:spcPts val="1800"/>
              </a:spcBef>
            </a:pPr>
            <a:r>
              <a:rPr lang="en-US" altLang="is-IS" sz="2400"/>
              <a:t>Sýnið allar leigur í júlí, óháð ári</a:t>
            </a:r>
          </a:p>
          <a:p>
            <a:pPr>
              <a:spcBef>
                <a:spcPts val="1800"/>
              </a:spcBef>
            </a:pPr>
            <a:r>
              <a:rPr lang="en-US" altLang="is-IS" sz="2400"/>
              <a:t>Sýnið alla félagsmenn með nafn sem endar á "a" og hafa meira en 200 stig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DDA0A-2E83-4572-BD58-3332BE6F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1814E0-24F6-442F-A645-0B26056F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39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98558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Eiginleikar gagnasafnskerfa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Kostir</a:t>
            </a:r>
          </a:p>
          <a:p>
            <a:pPr lvl="1">
              <a:spcBef>
                <a:spcPts val="300"/>
              </a:spcBef>
            </a:pPr>
            <a:r>
              <a:rPr lang="is-IS" altLang="is-IS" sz="2000"/>
              <a:t>Geyma gögn á </a:t>
            </a:r>
            <a:r>
              <a:rPr lang="is-IS" altLang="is-IS" sz="2000" u="sng"/>
              <a:t>öruggan</a:t>
            </a:r>
            <a:r>
              <a:rPr lang="is-IS" altLang="is-IS" sz="2000"/>
              <a:t> hátt</a:t>
            </a:r>
          </a:p>
          <a:p>
            <a:pPr lvl="1">
              <a:spcBef>
                <a:spcPts val="300"/>
              </a:spcBef>
            </a:pPr>
            <a:r>
              <a:rPr lang="is-IS" altLang="is-IS" sz="2000" u="sng"/>
              <a:t>Hraðvirk</a:t>
            </a:r>
            <a:r>
              <a:rPr lang="is-IS" altLang="is-IS" sz="2000"/>
              <a:t> leit að gögnum</a:t>
            </a:r>
          </a:p>
          <a:p>
            <a:pPr lvl="1">
              <a:spcBef>
                <a:spcPts val="300"/>
              </a:spcBef>
            </a:pPr>
            <a:r>
              <a:rPr lang="is-IS" altLang="is-IS" sz="2000"/>
              <a:t>Aðgangur frá mörgum notendum </a:t>
            </a:r>
            <a:r>
              <a:rPr lang="is-IS" altLang="is-IS" sz="2000" u="sng"/>
              <a:t>samtímis</a:t>
            </a:r>
          </a:p>
          <a:p>
            <a:pPr lvl="1">
              <a:spcBef>
                <a:spcPts val="300"/>
              </a:spcBef>
            </a:pPr>
            <a:r>
              <a:rPr lang="is-IS" altLang="is-IS" sz="2000"/>
              <a:t>Gögn geymd á </a:t>
            </a:r>
            <a:r>
              <a:rPr lang="is-IS" altLang="is-IS" sz="2000" u="sng"/>
              <a:t>skipulögðu</a:t>
            </a:r>
            <a:r>
              <a:rPr lang="is-IS" altLang="is-IS" sz="2000"/>
              <a:t> formi</a:t>
            </a:r>
          </a:p>
          <a:p>
            <a:r>
              <a:rPr lang="is-IS" altLang="is-IS" sz="2400"/>
              <a:t>Gallar</a:t>
            </a:r>
          </a:p>
          <a:p>
            <a:pPr lvl="1">
              <a:spcBef>
                <a:spcPts val="300"/>
              </a:spcBef>
            </a:pPr>
            <a:r>
              <a:rPr lang="is-IS" altLang="is-IS" sz="2000"/>
              <a:t>Flókin og dýr hugbúnaður</a:t>
            </a:r>
          </a:p>
          <a:p>
            <a:pPr lvl="1">
              <a:spcBef>
                <a:spcPts val="300"/>
              </a:spcBef>
            </a:pPr>
            <a:r>
              <a:rPr lang="is-IS" altLang="is-IS" sz="2000"/>
              <a:t>Henta ekki fyrir lítið gagnamagn</a:t>
            </a:r>
          </a:p>
          <a:p>
            <a:pPr lvl="1">
              <a:spcBef>
                <a:spcPts val="300"/>
              </a:spcBef>
            </a:pPr>
            <a:r>
              <a:rPr lang="is-IS" altLang="is-IS" sz="2000"/>
              <a:t>Gögn geymd á skipulögðu formi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949F6-B1F1-4A08-80E2-8069B5BC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059CA2-A42E-4B20-848B-0ACAB3F8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971960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Aðrar skipanir í SQL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/>
              <a:t>Að búa til og eyða töflum</a:t>
            </a:r>
          </a:p>
        </p:txBody>
      </p:sp>
      <p:sp>
        <p:nvSpPr>
          <p:cNvPr id="83972" name="TextBox 6"/>
          <p:cNvSpPr txBox="1">
            <a:spLocks noChangeArrowheads="1"/>
          </p:cNvSpPr>
          <p:nvPr/>
        </p:nvSpPr>
        <p:spPr bwMode="auto">
          <a:xfrm>
            <a:off x="2482454" y="1984037"/>
            <a:ext cx="353615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felagar (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fnr integer,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nafn char(30),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postnr char(3),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stig integer,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inng_ar integer);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7142" y="1501834"/>
            <a:ext cx="1220719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>
                <a:solidFill>
                  <a:schemeClr val="accent1"/>
                </a:solidFill>
              </a:rPr>
              <a:t>Nafn töflunnar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rot="10800000" flipV="1">
            <a:off x="4839891" y="1639947"/>
            <a:ext cx="857250" cy="39766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57313" y="2885340"/>
            <a:ext cx="921021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>
                <a:solidFill>
                  <a:schemeClr val="accent1"/>
                </a:solidFill>
              </a:rPr>
              <a:t>Nafn dálks</a:t>
            </a:r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rot="5400000" flipH="1" flipV="1">
            <a:off x="2216945" y="2084050"/>
            <a:ext cx="419100" cy="118348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18610" y="2550495"/>
            <a:ext cx="1094210" cy="300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>
                <a:solidFill>
                  <a:schemeClr val="accent1"/>
                </a:solidFill>
              </a:rPr>
              <a:t>Tegund dálks</a:t>
            </a: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4786314" y="2443342"/>
            <a:ext cx="1232296" cy="25719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79" name="TextBox 20"/>
          <p:cNvSpPr txBox="1">
            <a:spLocks noChangeArrowheads="1"/>
          </p:cNvSpPr>
          <p:nvPr/>
        </p:nvSpPr>
        <p:spPr bwMode="auto">
          <a:xfrm>
            <a:off x="2482453" y="4100513"/>
            <a:ext cx="2786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 felagar;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07401" y="4049262"/>
            <a:ext cx="1600200" cy="507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350">
                <a:solidFill>
                  <a:schemeClr val="accent1"/>
                </a:solidFill>
              </a:rPr>
              <a:t>Eyðir út töflunni og öllu sem í henni 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FCBA8-B194-4918-A294-9D762A2E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76D06E-C369-4A9E-8CF2-FB2A47FF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40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3790179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Aðrar skipanir í SQL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/>
              <a:t>Setja inn gögn</a:t>
            </a:r>
          </a:p>
        </p:txBody>
      </p:sp>
      <p:sp>
        <p:nvSpPr>
          <p:cNvPr id="86020" name="TextBox 6"/>
          <p:cNvSpPr txBox="1">
            <a:spLocks noChangeArrowheads="1"/>
          </p:cNvSpPr>
          <p:nvPr/>
        </p:nvSpPr>
        <p:spPr bwMode="auto">
          <a:xfrm>
            <a:off x="2000250" y="1862813"/>
            <a:ext cx="562570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(fnr, nafn, postnr, stig, inng_ar)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values (55, 'Axel', '108', 50, 2022);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6694" y="3047624"/>
            <a:ext cx="471121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Má sleppa því að telja upp dálkana ef öll gildi til staðar</a:t>
            </a:r>
          </a:p>
        </p:txBody>
      </p:sp>
      <p:sp>
        <p:nvSpPr>
          <p:cNvPr id="86022" name="TextBox 8"/>
          <p:cNvSpPr txBox="1">
            <a:spLocks noChangeArrowheads="1"/>
          </p:cNvSpPr>
          <p:nvPr/>
        </p:nvSpPr>
        <p:spPr bwMode="auto">
          <a:xfrm>
            <a:off x="3288983" y="3703517"/>
            <a:ext cx="3048238" cy="584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  <a:latin typeface="+mn-lt"/>
              </a:rPr>
              <a:t>Ef ekki sett gildi í einhvern dálk þá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  <a:latin typeface="+mn-lt"/>
              </a:rPr>
              <a:t>verður hann tómur (þ.e. </a:t>
            </a:r>
            <a:r>
              <a:rPr lang="en-US" altLang="is-IS" sz="1600" b="1">
                <a:solidFill>
                  <a:schemeClr val="accent1"/>
                </a:solidFill>
                <a:latin typeface="+mn-lt"/>
              </a:rPr>
              <a:t>NULL</a:t>
            </a:r>
            <a:r>
              <a:rPr lang="en-US" altLang="is-IS" sz="1600">
                <a:solidFill>
                  <a:schemeClr val="accent1"/>
                </a:solidFill>
                <a:latin typeface="+mn-lt"/>
              </a:rPr>
              <a:t>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F50E9-9333-411B-8017-C89F1D44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CA515E-DFDC-48BC-A4E5-A3CF0150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41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85581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Aðrar skipanir í SQL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altLang="is-IS" sz="2800"/>
              <a:t>Eyða gögnum</a:t>
            </a:r>
          </a:p>
          <a:p>
            <a:pPr lvl="1">
              <a:spcBef>
                <a:spcPts val="1200"/>
              </a:spcBef>
            </a:pPr>
            <a:endParaRPr lang="en-US" altLang="is-IS" sz="2400"/>
          </a:p>
          <a:p>
            <a:pPr lvl="1">
              <a:spcBef>
                <a:spcPts val="1200"/>
              </a:spcBef>
            </a:pPr>
            <a:endParaRPr lang="en-US" altLang="is-IS" sz="2400"/>
          </a:p>
          <a:p>
            <a:pPr marL="457200" lvl="1" indent="0">
              <a:spcBef>
                <a:spcPts val="1200"/>
              </a:spcBef>
              <a:buNone/>
            </a:pPr>
            <a:endParaRPr lang="en-US" altLang="is-IS" sz="2400"/>
          </a:p>
          <a:p>
            <a:pPr lvl="1">
              <a:spcBef>
                <a:spcPts val="1200"/>
              </a:spcBef>
            </a:pPr>
            <a:r>
              <a:rPr lang="en-US" altLang="is-IS" sz="2400"/>
              <a:t>Ef skilyrðið vantar	þá er öllum línum eytt!</a:t>
            </a:r>
          </a:p>
        </p:txBody>
      </p:sp>
      <p:sp>
        <p:nvSpPr>
          <p:cNvPr id="88068" name="TextBox 6"/>
          <p:cNvSpPr txBox="1">
            <a:spLocks noChangeArrowheads="1"/>
          </p:cNvSpPr>
          <p:nvPr/>
        </p:nvSpPr>
        <p:spPr bwMode="auto">
          <a:xfrm>
            <a:off x="2756032" y="1777549"/>
            <a:ext cx="31611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fnr = 55;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19121" y="2560802"/>
            <a:ext cx="370575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Eyðir út öllum línum sem uppfylla skilyrðið</a:t>
            </a:r>
          </a:p>
        </p:txBody>
      </p:sp>
      <p:sp>
        <p:nvSpPr>
          <p:cNvPr id="88070" name="TextBox 8"/>
          <p:cNvSpPr txBox="1">
            <a:spLocks noChangeArrowheads="1"/>
          </p:cNvSpPr>
          <p:nvPr/>
        </p:nvSpPr>
        <p:spPr bwMode="auto">
          <a:xfrm>
            <a:off x="2756032" y="3900786"/>
            <a:ext cx="31611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felagar;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27220-1B8F-47D3-9F37-CEE13DDC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ADCD13-FF1D-481F-88E4-A20DD524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42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5233303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Aðrar skipanir í SQL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800"/>
              <a:t>Breyta gögnum</a:t>
            </a:r>
          </a:p>
        </p:txBody>
      </p:sp>
      <p:sp>
        <p:nvSpPr>
          <p:cNvPr id="90116" name="TextBox 6"/>
          <p:cNvSpPr txBox="1">
            <a:spLocks noChangeArrowheads="1"/>
          </p:cNvSpPr>
          <p:nvPr/>
        </p:nvSpPr>
        <p:spPr bwMode="auto">
          <a:xfrm>
            <a:off x="2643188" y="1679348"/>
            <a:ext cx="326826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set postnr = '101'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fnr = 31;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43188" y="2728110"/>
            <a:ext cx="3632276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Breytir öllum línum sem uppfylla skilyrðið</a:t>
            </a:r>
          </a:p>
        </p:txBody>
      </p:sp>
      <p:sp>
        <p:nvSpPr>
          <p:cNvPr id="90118" name="TextBox 8"/>
          <p:cNvSpPr txBox="1">
            <a:spLocks noChangeArrowheads="1"/>
          </p:cNvSpPr>
          <p:nvPr/>
        </p:nvSpPr>
        <p:spPr bwMode="auto">
          <a:xfrm>
            <a:off x="2643188" y="3546872"/>
            <a:ext cx="380404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set stig = stig - 50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= 'Rakel';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E181D-AEA5-428B-AD32-D1365223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D779C-0404-45EB-A4C3-B93C9F76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43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891739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Æfingar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Hækkið stigin hjá öllum félagsmönnum um 50</a:t>
            </a:r>
          </a:p>
          <a:p>
            <a:pPr>
              <a:spcBef>
                <a:spcPts val="1800"/>
              </a:spcBef>
            </a:pPr>
            <a:r>
              <a:rPr lang="en-US" altLang="is-IS" sz="2400"/>
              <a:t>Búið til töfluna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tilraun</a:t>
            </a:r>
            <a:r>
              <a:rPr lang="en-US" altLang="is-IS" sz="2400"/>
              <a:t> með dálkunum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is-IS" sz="2400"/>
              <a:t> (heiltala) og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is-IS" sz="2400"/>
              <a:t> (10 stafa texti)</a:t>
            </a:r>
          </a:p>
          <a:p>
            <a:pPr lvl="1"/>
            <a:r>
              <a:rPr lang="en-US" altLang="is-IS" sz="2000"/>
              <a:t>Setjið eina línu inní töfluna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tilraun</a:t>
            </a:r>
          </a:p>
          <a:p>
            <a:pPr lvl="1"/>
            <a:r>
              <a:rPr lang="en-US" altLang="is-IS" sz="2000"/>
              <a:t>Skoðið töfluna með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lvl="1"/>
            <a:r>
              <a:rPr lang="en-US" altLang="is-IS" sz="2000"/>
              <a:t>Eyðið töflunni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77F1B-D6CB-42B8-989A-BC09CCFD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6F9-E267-4C22-A738-2A9C4E74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44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591610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Innflutningur gagna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Gagnasafnskerfi hafa líka sérstakar skipanir til að hlaða inn gögnum</a:t>
            </a:r>
          </a:p>
          <a:p>
            <a:pPr lvl="1">
              <a:spcBef>
                <a:spcPts val="900"/>
              </a:spcBef>
            </a:pPr>
            <a:r>
              <a:rPr lang="en-US" altLang="is-IS" sz="2000"/>
              <a:t>Mismunandi skipanir milli kerfa, ekki hluti af SQL</a:t>
            </a:r>
          </a:p>
          <a:p>
            <a:pPr lvl="1">
              <a:spcBef>
                <a:spcPts val="900"/>
              </a:spcBef>
            </a:pPr>
            <a:r>
              <a:rPr lang="en-US" altLang="is-IS" sz="2000"/>
              <a:t>Gögn oftast á CSV-formi  </a:t>
            </a:r>
            <a:r>
              <a:rPr lang="en-US" altLang="is-IS" sz="1800"/>
              <a:t>(</a:t>
            </a:r>
            <a:r>
              <a:rPr lang="en-US" altLang="is-IS" sz="1800" i="1" u="sng"/>
              <a:t>C</a:t>
            </a:r>
            <a:r>
              <a:rPr lang="en-US" altLang="is-IS" sz="1800" i="1"/>
              <a:t>omma </a:t>
            </a:r>
            <a:r>
              <a:rPr lang="en-US" altLang="is-IS" sz="1800" i="1" u="sng"/>
              <a:t>S</a:t>
            </a:r>
            <a:r>
              <a:rPr lang="en-US" altLang="is-IS" sz="1800" i="1"/>
              <a:t>eparated </a:t>
            </a:r>
            <a:r>
              <a:rPr lang="en-US" altLang="is-IS" sz="1800" i="1" u="sng"/>
              <a:t>V</a:t>
            </a:r>
            <a:r>
              <a:rPr lang="en-US" altLang="is-IS" sz="1800" i="1"/>
              <a:t>alues</a:t>
            </a:r>
            <a:r>
              <a:rPr lang="en-US" altLang="is-IS" sz="1800"/>
              <a:t>)</a:t>
            </a:r>
            <a:endParaRPr lang="en-US" altLang="is-IS" sz="2000"/>
          </a:p>
          <a:p>
            <a:pPr lvl="2">
              <a:spcBef>
                <a:spcPts val="900"/>
              </a:spcBef>
            </a:pPr>
            <a:r>
              <a:rPr lang="en-US" altLang="is-IS" sz="1600"/>
              <a:t>Aðskilnaðartákn geta verið , ; : | TAB</a:t>
            </a:r>
          </a:p>
          <a:p>
            <a:pPr lvl="1">
              <a:spcBef>
                <a:spcPts val="900"/>
              </a:spcBef>
            </a:pPr>
            <a:r>
              <a:rPr lang="en-US" altLang="is-IS" sz="2000"/>
              <a:t>Nú að verða algengara að nota XML</a:t>
            </a:r>
          </a:p>
          <a:p>
            <a:pPr lvl="1">
              <a:spcBef>
                <a:spcPts val="900"/>
              </a:spcBef>
            </a:pPr>
            <a:r>
              <a:rPr lang="en-US" altLang="is-IS" sz="2000"/>
              <a:t>Oftast hraðvirkara en að nota margar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altLang="is-IS" sz="2000"/>
              <a:t>-skipanir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26E05-7645-4ED2-9FBE-8CA69F9A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CF8F6A-5A39-41F8-B524-82B4B71F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45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8307278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Gagnainnflutningur í SQLite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>
          <a:xfrm>
            <a:off x="1361923" y="1351017"/>
            <a:ext cx="5915025" cy="3086100"/>
          </a:xfrm>
        </p:spPr>
        <p:txBody>
          <a:bodyPr/>
          <a:lstStyle/>
          <a:p>
            <a:r>
              <a:rPr lang="en-US" altLang="is-IS" sz="2100"/>
              <a:t>SQLite hefur skipunina </a:t>
            </a:r>
            <a:r>
              <a:rPr lang="en-US" altLang="is-IS" sz="2100" b="1">
                <a:latin typeface="Courier New" panose="02070309020205020404" pitchFamily="49" charset="0"/>
                <a:cs typeface="Courier New" panose="02070309020205020404" pitchFamily="49" charset="0"/>
              </a:rPr>
              <a:t>.import</a:t>
            </a:r>
            <a:r>
              <a:rPr lang="en-US" altLang="is-IS" sz="2100"/>
              <a:t>  til að lesa gögn inní töflu</a:t>
            </a:r>
          </a:p>
          <a:p>
            <a:pPr lvl="1"/>
            <a:endParaRPr lang="en-US" altLang="is-IS" sz="1800"/>
          </a:p>
          <a:p>
            <a:pPr lvl="1"/>
            <a:endParaRPr lang="en-US" altLang="is-IS" sz="1800"/>
          </a:p>
          <a:p>
            <a:pPr lvl="1"/>
            <a:endParaRPr lang="en-US" altLang="is-IS" sz="1800"/>
          </a:p>
          <a:p>
            <a:pPr lvl="1"/>
            <a:r>
              <a:rPr lang="en-US" altLang="is-IS" sz="1800"/>
              <a:t>Skráin þarf að nota rétt aðskilnaðartákn ( | )</a:t>
            </a:r>
          </a:p>
          <a:p>
            <a:pPr lvl="2"/>
            <a:r>
              <a:rPr lang="en-US" altLang="is-IS" sz="1500"/>
              <a:t>Hægt að breyta því með skipuninni </a:t>
            </a:r>
            <a:r>
              <a:rPr lang="en-US" altLang="is-IS" sz="1400" b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is-IS" sz="1600" b="1">
                <a:latin typeface="Courier New" panose="02070309020205020404" pitchFamily="49" charset="0"/>
                <a:cs typeface="Courier New" panose="02070309020205020404" pitchFamily="49" charset="0"/>
              </a:rPr>
              <a:t>separator</a:t>
            </a:r>
            <a:endParaRPr lang="en-US" altLang="is-IS" sz="15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260" name="TextBox 6"/>
          <p:cNvSpPr txBox="1">
            <a:spLocks noChangeArrowheads="1"/>
          </p:cNvSpPr>
          <p:nvPr/>
        </p:nvSpPr>
        <p:spPr bwMode="auto">
          <a:xfrm>
            <a:off x="2678358" y="2073773"/>
            <a:ext cx="37504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.import gogn.csv felagar</a:t>
            </a:r>
          </a:p>
        </p:txBody>
      </p:sp>
      <p:sp>
        <p:nvSpPr>
          <p:cNvPr id="96261" name="TextBox 7"/>
          <p:cNvSpPr txBox="1">
            <a:spLocks noChangeArrowheads="1"/>
          </p:cNvSpPr>
          <p:nvPr/>
        </p:nvSpPr>
        <p:spPr bwMode="auto">
          <a:xfrm>
            <a:off x="3509978" y="2598839"/>
            <a:ext cx="1032334" cy="3231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s-IS" sz="1500">
                <a:solidFill>
                  <a:schemeClr val="accent1"/>
                </a:solidFill>
                <a:latin typeface="+mn-lt"/>
              </a:rPr>
              <a:t>nafn á skrá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2707" y="2620270"/>
            <a:ext cx="1082540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nafn á töflu</a:t>
            </a:r>
          </a:p>
        </p:txBody>
      </p:sp>
      <p:cxnSp>
        <p:nvCxnSpPr>
          <p:cNvPr id="11" name="Straight Arrow Connector 10"/>
          <p:cNvCxnSpPr>
            <a:stCxn id="96261" idx="0"/>
          </p:cNvCxnSpPr>
          <p:nvPr/>
        </p:nvCxnSpPr>
        <p:spPr>
          <a:xfrm flipV="1">
            <a:off x="4026145" y="2384527"/>
            <a:ext cx="259557" cy="21431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0"/>
          </p:cNvCxnSpPr>
          <p:nvPr/>
        </p:nvCxnSpPr>
        <p:spPr>
          <a:xfrm rot="16200000" flipV="1">
            <a:off x="5529904" y="2426199"/>
            <a:ext cx="235744" cy="1524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65" name="TextBox 14"/>
          <p:cNvSpPr txBox="1">
            <a:spLocks noChangeArrowheads="1"/>
          </p:cNvSpPr>
          <p:nvPr/>
        </p:nvSpPr>
        <p:spPr bwMode="auto">
          <a:xfrm>
            <a:off x="2678358" y="3701534"/>
            <a:ext cx="18752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.separator ;</a:t>
            </a:r>
          </a:p>
        </p:txBody>
      </p:sp>
      <p:sp>
        <p:nvSpPr>
          <p:cNvPr id="96266" name="TextBox 15"/>
          <p:cNvSpPr txBox="1">
            <a:spLocks noChangeArrowheads="1"/>
          </p:cNvSpPr>
          <p:nvPr/>
        </p:nvSpPr>
        <p:spPr bwMode="auto">
          <a:xfrm>
            <a:off x="4594569" y="4031985"/>
            <a:ext cx="2682379" cy="5232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s-IS" sz="1400">
                <a:solidFill>
                  <a:schemeClr val="accent1"/>
                </a:solidFill>
                <a:latin typeface="+mn-lt"/>
              </a:rPr>
              <a:t>Hér eftir er búist við aðskilnaðar-tákninu</a:t>
            </a:r>
            <a:r>
              <a:rPr lang="en-US" altLang="is-IS" sz="14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altLang="is-IS" sz="1400">
                <a:solidFill>
                  <a:schemeClr val="accent1"/>
                </a:solidFill>
                <a:latin typeface="+mn-lt"/>
              </a:rPr>
              <a:t>í innlesnum skrám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2DCE6-7FB3-49D0-97AC-C24AC9FA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06D3A-0A6D-4D3B-8D3C-CCC6863B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46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8010839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Gagnaútflutningur í SQLite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Notum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is-IS" sz="2400"/>
              <a:t>-skipun til að búa til gagnaskrá á CSV-formi</a:t>
            </a:r>
          </a:p>
        </p:txBody>
      </p:sp>
      <p:sp>
        <p:nvSpPr>
          <p:cNvPr id="98308" name="TextBox 6"/>
          <p:cNvSpPr txBox="1">
            <a:spLocks noChangeArrowheads="1"/>
          </p:cNvSpPr>
          <p:nvPr/>
        </p:nvSpPr>
        <p:spPr bwMode="auto">
          <a:xfrm>
            <a:off x="3096875" y="2283360"/>
            <a:ext cx="3375422" cy="175432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.headers off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.mode list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.separator 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.output felagar.csv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.output</a:t>
            </a:r>
          </a:p>
        </p:txBody>
      </p:sp>
      <p:sp>
        <p:nvSpPr>
          <p:cNvPr id="98309" name="TextBox 7"/>
          <p:cNvSpPr txBox="1">
            <a:spLocks noChangeArrowheads="1"/>
          </p:cNvSpPr>
          <p:nvPr/>
        </p:nvSpPr>
        <p:spPr bwMode="auto">
          <a:xfrm>
            <a:off x="1697890" y="2176204"/>
            <a:ext cx="1072730" cy="55399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>
                <a:solidFill>
                  <a:schemeClr val="accent1"/>
                </a:solidFill>
                <a:latin typeface="+mn-lt"/>
              </a:rPr>
              <a:t>Stilla úttak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>
                <a:solidFill>
                  <a:schemeClr val="accent1"/>
                </a:solidFill>
                <a:latin typeface="+mn-lt"/>
              </a:rPr>
              <a:t>úr </a:t>
            </a:r>
            <a:r>
              <a:rPr lang="en-US" altLang="is-IS" sz="14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endParaRPr lang="en-US" altLang="is-IS" sz="150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310" name="TextBox 8"/>
          <p:cNvSpPr txBox="1">
            <a:spLocks noChangeArrowheads="1"/>
          </p:cNvSpPr>
          <p:nvPr/>
        </p:nvSpPr>
        <p:spPr bwMode="auto">
          <a:xfrm>
            <a:off x="1697890" y="3108464"/>
            <a:ext cx="1060483" cy="32316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>
                <a:solidFill>
                  <a:schemeClr val="accent1"/>
                </a:solidFill>
                <a:latin typeface="+mn-lt"/>
              </a:rPr>
              <a:t>Úttak í skrá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97891" y="3681154"/>
            <a:ext cx="1036053" cy="55399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Úttak aftur</a:t>
            </a:r>
          </a:p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á skjáinn</a:t>
            </a:r>
          </a:p>
        </p:txBody>
      </p:sp>
      <p:cxnSp>
        <p:nvCxnSpPr>
          <p:cNvPr id="12" name="Straight Arrow Connector 11"/>
          <p:cNvCxnSpPr>
            <a:cxnSpLocks/>
            <a:stCxn id="98309" idx="3"/>
          </p:cNvCxnSpPr>
          <p:nvPr/>
        </p:nvCxnSpPr>
        <p:spPr>
          <a:xfrm>
            <a:off x="2770620" y="2453203"/>
            <a:ext cx="427458" cy="25878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8310" idx="3"/>
          </p:cNvCxnSpPr>
          <p:nvPr/>
        </p:nvCxnSpPr>
        <p:spPr>
          <a:xfrm flipV="1">
            <a:off x="2758373" y="3264436"/>
            <a:ext cx="369459" cy="561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 flipV="1">
            <a:off x="2721828" y="3895467"/>
            <a:ext cx="375047" cy="5119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B1D18-5F19-40F9-8AAF-92BE091B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E9AD52-191A-4059-9F77-9C7EC6AF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47</a:t>
            </a:fld>
            <a:endParaRPr lang="is-I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083AB7-AA18-8F6A-9595-BC8203B530DC}"/>
              </a:ext>
            </a:extLst>
          </p:cNvPr>
          <p:cNvGrpSpPr/>
          <p:nvPr/>
        </p:nvGrpSpPr>
        <p:grpSpPr>
          <a:xfrm>
            <a:off x="4661522" y="1921572"/>
            <a:ext cx="4139565" cy="1300356"/>
            <a:chOff x="4661522" y="1921572"/>
            <a:chExt cx="4139565" cy="13003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C7CB03-E104-BEBF-30AD-D4EB6914AA27}"/>
                </a:ext>
              </a:extLst>
            </p:cNvPr>
            <p:cNvSpPr txBox="1"/>
            <p:nvPr/>
          </p:nvSpPr>
          <p:spPr>
            <a:xfrm>
              <a:off x="6989501" y="1921572"/>
              <a:ext cx="1811586" cy="13003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is-IS" sz="1400"/>
                <a:t>Ýmsir fleiri möguleikar</a:t>
              </a:r>
            </a:p>
            <a:p>
              <a:pPr>
                <a:spcAft>
                  <a:spcPts val="300"/>
                </a:spcAft>
              </a:pPr>
              <a:r>
                <a:rPr lang="is-IS" sz="1400"/>
                <a:t>í </a:t>
              </a:r>
              <a:r>
                <a:rPr lang="is-I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.mode</a:t>
              </a:r>
              <a:r>
                <a:rPr lang="is-IS" sz="1400"/>
                <a:t>-skipuninni:</a:t>
              </a:r>
            </a:p>
            <a:p>
              <a:pPr marL="285750" indent="-106363">
                <a:buFont typeface="Arial" panose="020B0604020202020204" pitchFamily="34" charset="0"/>
                <a:buChar char="•"/>
              </a:pPr>
              <a:r>
                <a:rPr lang="is-IS" sz="1200" b="1">
                  <a:latin typeface="Courier New" panose="02070309020205020404" pitchFamily="49" charset="0"/>
                  <a:cs typeface="Courier New" panose="02070309020205020404" pitchFamily="49" charset="0"/>
                </a:rPr>
                <a:t>.mode column</a:t>
              </a:r>
            </a:p>
            <a:p>
              <a:pPr marL="285750" indent="-106363">
                <a:buFont typeface="Arial" panose="020B0604020202020204" pitchFamily="34" charset="0"/>
                <a:buChar char="•"/>
              </a:pPr>
              <a:r>
                <a:rPr lang="is-IS" sz="1200" b="1">
                  <a:latin typeface="Courier New" panose="02070309020205020404" pitchFamily="49" charset="0"/>
                  <a:cs typeface="Courier New" panose="02070309020205020404" pitchFamily="49" charset="0"/>
                </a:rPr>
                <a:t>.mode table</a:t>
              </a:r>
            </a:p>
            <a:p>
              <a:pPr marL="285750" indent="-106363">
                <a:buFont typeface="Arial" panose="020B0604020202020204" pitchFamily="34" charset="0"/>
                <a:buChar char="•"/>
              </a:pPr>
              <a:r>
                <a:rPr lang="is-IS" sz="1200" b="1">
                  <a:latin typeface="Courier New" panose="02070309020205020404" pitchFamily="49" charset="0"/>
                  <a:cs typeface="Courier New" panose="02070309020205020404" pitchFamily="49" charset="0"/>
                </a:rPr>
                <a:t>.mode csv</a:t>
              </a:r>
            </a:p>
            <a:p>
              <a:pPr marL="285750" indent="-106363">
                <a:buFont typeface="Arial" panose="020B0604020202020204" pitchFamily="34" charset="0"/>
                <a:buChar char="•"/>
              </a:pPr>
              <a:r>
                <a:rPr lang="is-IS" sz="1200" b="1">
                  <a:latin typeface="Courier New" panose="02070309020205020404" pitchFamily="49" charset="0"/>
                  <a:cs typeface="Courier New" panose="02070309020205020404" pitchFamily="49" charset="0"/>
                </a:rPr>
                <a:t>.mode box</a:t>
              </a:r>
              <a:endParaRPr lang="en-US" sz="12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A26894A-8727-90C2-86E9-45EA6B984AA4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flipH="1">
              <a:off x="4661522" y="2571750"/>
              <a:ext cx="2327979" cy="1402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36855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Gögn úr SQLite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>
          <a:xfrm>
            <a:off x="499404" y="1200151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is-IS" sz="2800"/>
              <a:t>Opnið skránna  </a:t>
            </a:r>
            <a:r>
              <a:rPr lang="en-US" altLang="is-IS" sz="2800" b="1">
                <a:latin typeface="Courier New" panose="02070309020205020404" pitchFamily="49" charset="0"/>
                <a:cs typeface="Courier New" panose="02070309020205020404" pitchFamily="49" charset="0"/>
              </a:rPr>
              <a:t>felagar.csv</a:t>
            </a:r>
            <a:r>
              <a:rPr lang="en-US" altLang="is-IS" sz="2800"/>
              <a:t>  í Excel</a:t>
            </a:r>
          </a:p>
          <a:p>
            <a:pPr lvl="1"/>
            <a:r>
              <a:rPr lang="en-US" altLang="is-IS" sz="2400"/>
              <a:t>Fara í "</a:t>
            </a:r>
            <a:r>
              <a:rPr lang="en-US" altLang="is-IS" sz="2400" i="1"/>
              <a:t>Data</a:t>
            </a:r>
            <a:r>
              <a:rPr lang="en-US" altLang="is-IS" sz="2400"/>
              <a:t>" valmynd</a:t>
            </a:r>
          </a:p>
          <a:p>
            <a:pPr lvl="1"/>
            <a:r>
              <a:rPr lang="en-US" altLang="is-IS" sz="2400"/>
              <a:t>Velja fyrsta dálk skjalsins og smella á "</a:t>
            </a:r>
            <a:r>
              <a:rPr lang="en-US" altLang="is-IS" sz="2400" i="1"/>
              <a:t>Text to Columns</a:t>
            </a:r>
            <a:r>
              <a:rPr lang="en-US" altLang="is-IS" sz="2400"/>
              <a:t>"</a:t>
            </a:r>
          </a:p>
          <a:p>
            <a:pPr lvl="1"/>
            <a:r>
              <a:rPr lang="en-US" altLang="is-IS" sz="2400"/>
              <a:t>Velja svo "</a:t>
            </a:r>
            <a:r>
              <a:rPr lang="en-US" altLang="is-IS" sz="2400" i="1"/>
              <a:t>Delimited</a:t>
            </a:r>
            <a:r>
              <a:rPr lang="en-US" altLang="is-IS" sz="2400"/>
              <a:t>"</a:t>
            </a:r>
          </a:p>
          <a:p>
            <a:pPr lvl="1"/>
            <a:r>
              <a:rPr lang="en-US" altLang="is-IS" sz="2400"/>
              <a:t>og svo táknið "|"</a:t>
            </a: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479" y="2786062"/>
            <a:ext cx="2389584" cy="171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EC7C5-2C4B-4DB2-AB16-70B93AF7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286E3D-8686-453D-8467-33B6C324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48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279883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Skipanaskrár í SQLite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>
          <a:xfrm>
            <a:off x="478302" y="1200151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is-IS" sz="2400"/>
              <a:t>Algengt að búnar séu til skrár með SQL skipunum til að skilgreina töflur</a:t>
            </a:r>
          </a:p>
          <a:p>
            <a:r>
              <a:rPr lang="en-US" altLang="is-IS" sz="2400"/>
              <a:t>Skipunin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.read </a:t>
            </a:r>
            <a:r>
              <a:rPr lang="en-US" altLang="is-IS" sz="2400"/>
              <a:t>í SQLite les og framkvæmir slíka skrá</a:t>
            </a:r>
          </a:p>
        </p:txBody>
      </p:sp>
      <p:sp>
        <p:nvSpPr>
          <p:cNvPr id="102404" name="TextBox 6"/>
          <p:cNvSpPr txBox="1">
            <a:spLocks noChangeArrowheads="1"/>
          </p:cNvSpPr>
          <p:nvPr/>
        </p:nvSpPr>
        <p:spPr bwMode="auto">
          <a:xfrm>
            <a:off x="2803923" y="2881236"/>
            <a:ext cx="31820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.read sumarhus.sql</a:t>
            </a:r>
          </a:p>
        </p:txBody>
      </p:sp>
      <p:sp>
        <p:nvSpPr>
          <p:cNvPr id="102405" name="TextBox 7"/>
          <p:cNvSpPr txBox="1">
            <a:spLocks noChangeArrowheads="1"/>
          </p:cNvSpPr>
          <p:nvPr/>
        </p:nvSpPr>
        <p:spPr bwMode="auto">
          <a:xfrm>
            <a:off x="3807304" y="3549177"/>
            <a:ext cx="2804550" cy="55399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s-IS" sz="1500">
                <a:solidFill>
                  <a:schemeClr val="accent1"/>
                </a:solidFill>
              </a:rPr>
              <a:t>Sjá þessa skrá á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s-IS" sz="1500">
                <a:solidFill>
                  <a:schemeClr val="accent1"/>
                </a:solidFill>
              </a:rPr>
              <a:t>https://hjalmtyr.github.io/SQL1/</a:t>
            </a:r>
          </a:p>
        </p:txBody>
      </p:sp>
      <p:cxnSp>
        <p:nvCxnSpPr>
          <p:cNvPr id="10" name="Straight Arrow Connector 9"/>
          <p:cNvCxnSpPr>
            <a:stCxn id="102405" idx="0"/>
          </p:cNvCxnSpPr>
          <p:nvPr/>
        </p:nvCxnSpPr>
        <p:spPr>
          <a:xfrm flipH="1" flipV="1">
            <a:off x="4679157" y="3174130"/>
            <a:ext cx="530422" cy="37504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DB246-B3AB-40D5-A1D3-6C594DB0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E12C8C-5C08-48F5-93E9-5FB3AF8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49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9023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Venslagagnasöfn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Byggir á stærðfræðihugtakinu </a:t>
            </a:r>
            <a:r>
              <a:rPr lang="en-US" altLang="is-IS" sz="2400" b="1" u="sng"/>
              <a:t>vensl</a:t>
            </a:r>
            <a:r>
              <a:rPr lang="en-US" altLang="is-IS" sz="2400" b="1"/>
              <a:t> </a:t>
            </a:r>
            <a:r>
              <a:rPr lang="en-US" altLang="is-IS" sz="2000"/>
              <a:t>(</a:t>
            </a:r>
            <a:r>
              <a:rPr lang="en-US" altLang="is-IS" sz="2000" i="1"/>
              <a:t>relation</a:t>
            </a:r>
            <a:r>
              <a:rPr lang="en-US" altLang="is-IS" sz="2000"/>
              <a:t>)</a:t>
            </a:r>
            <a:endParaRPr lang="en-US" altLang="is-IS" sz="2400"/>
          </a:p>
          <a:p>
            <a:pPr lvl="1">
              <a:buFontTx/>
              <a:buNone/>
            </a:pPr>
            <a:r>
              <a:rPr lang="en-US" altLang="is-IS" sz="2000"/>
              <a:t>		Dæmi um tvístæð </a:t>
            </a:r>
            <a:r>
              <a:rPr lang="en-US" altLang="is-IS" sz="1600"/>
              <a:t>(</a:t>
            </a:r>
            <a:r>
              <a:rPr lang="en-US" altLang="is-IS" sz="1600" i="1"/>
              <a:t>binary</a:t>
            </a:r>
            <a:r>
              <a:rPr lang="en-US" altLang="is-IS" sz="1600"/>
              <a:t>)</a:t>
            </a:r>
            <a:r>
              <a:rPr lang="en-US" altLang="is-IS" sz="2000"/>
              <a:t> vensl:</a:t>
            </a:r>
          </a:p>
          <a:p>
            <a:pPr lvl="1">
              <a:buFontTx/>
              <a:buNone/>
            </a:pPr>
            <a:r>
              <a:rPr lang="en-US" altLang="is-IS" sz="2000"/>
              <a:t>		     {(1, 2),  (1, 3),  (2, 3),  (1, 4),  (2, 4), ... }</a:t>
            </a:r>
          </a:p>
          <a:p>
            <a:pPr lvl="1">
              <a:spcBef>
                <a:spcPts val="1350"/>
              </a:spcBef>
              <a:buNone/>
            </a:pPr>
            <a:r>
              <a:rPr lang="en-US" altLang="is-IS" sz="2000"/>
              <a:t>		Þetta eru venslin: "</a:t>
            </a:r>
            <a:r>
              <a:rPr lang="en-US" altLang="is-IS" sz="2000" i="1"/>
              <a:t>x</a:t>
            </a:r>
            <a:r>
              <a:rPr lang="en-US" altLang="is-IS" sz="2000"/>
              <a:t>  &lt; </a:t>
            </a:r>
            <a:r>
              <a:rPr lang="en-US" altLang="is-IS" sz="2000" i="1"/>
              <a:t>y</a:t>
            </a:r>
            <a:r>
              <a:rPr lang="en-US" altLang="is-IS" sz="2000"/>
              <a:t>"</a:t>
            </a:r>
          </a:p>
          <a:p>
            <a:pPr lvl="1">
              <a:buFontTx/>
              <a:buNone/>
            </a:pPr>
            <a:endParaRPr lang="en-US" altLang="is-IS" sz="2000"/>
          </a:p>
          <a:p>
            <a:pPr lvl="1">
              <a:buFontTx/>
              <a:buNone/>
            </a:pPr>
            <a:r>
              <a:rPr lang="en-US" altLang="is-IS" sz="2000"/>
              <a:t>		Annað dæmi:</a:t>
            </a:r>
          </a:p>
          <a:p>
            <a:pPr lvl="1">
              <a:buFontTx/>
              <a:buNone/>
            </a:pPr>
            <a:r>
              <a:rPr lang="en-US" altLang="is-IS" sz="2000"/>
              <a:t>		    { (Jón, 895-4321), (Gunna, 555-1234), ... }</a:t>
            </a:r>
          </a:p>
          <a:p>
            <a:pPr lvl="1">
              <a:spcBef>
                <a:spcPts val="1350"/>
              </a:spcBef>
              <a:buNone/>
            </a:pPr>
            <a:r>
              <a:rPr lang="en-US" altLang="is-IS" sz="2000"/>
              <a:t>		Þetta eru venslin:  "</a:t>
            </a:r>
            <a:r>
              <a:rPr lang="en-US" altLang="is-IS" sz="2000" i="1"/>
              <a:t>x</a:t>
            </a:r>
            <a:r>
              <a:rPr lang="en-US" altLang="is-IS" sz="2000" b="1"/>
              <a:t>  hefur símanúmer </a:t>
            </a:r>
            <a:r>
              <a:rPr lang="en-US" altLang="is-IS" sz="2000" i="1"/>
              <a:t>y</a:t>
            </a:r>
            <a:r>
              <a:rPr lang="en-US" altLang="is-IS" sz="2000"/>
              <a:t>"</a:t>
            </a:r>
            <a:endParaRPr lang="en-US" altLang="is-IS" sz="2000" i="1"/>
          </a:p>
        </p:txBody>
      </p:sp>
      <p:sp>
        <p:nvSpPr>
          <p:cNvPr id="7" name="TextBox 6"/>
          <p:cNvSpPr txBox="1"/>
          <p:nvPr/>
        </p:nvSpPr>
        <p:spPr>
          <a:xfrm>
            <a:off x="5200280" y="2617250"/>
            <a:ext cx="1261243" cy="55399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Hvert stak</a:t>
            </a:r>
          </a:p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kallast </a:t>
            </a:r>
            <a:r>
              <a:rPr lang="en-US" sz="1500" i="1">
                <a:solidFill>
                  <a:schemeClr val="accent1"/>
                </a:solidFill>
              </a:rPr>
              <a:t>tvennd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rot="16200000" flipV="1">
            <a:off x="5448525" y="2208271"/>
            <a:ext cx="267890" cy="55006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60C35-96C3-4E95-AD90-E834A49E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323DA5-00E3-4C3C-81B1-7F09AC3B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8721999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Skipanaskrá í SQLite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>
          <a:xfrm>
            <a:off x="1030016" y="1373954"/>
            <a:ext cx="7108141" cy="3086100"/>
          </a:xfrm>
        </p:spPr>
        <p:txBody>
          <a:bodyPr>
            <a:normAutofit/>
          </a:bodyPr>
          <a:lstStyle/>
          <a:p>
            <a:r>
              <a:rPr lang="en-US" altLang="is-IS" sz="2400"/>
              <a:t>Skipunin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.dump </a:t>
            </a:r>
            <a:r>
              <a:rPr lang="en-US" altLang="is-IS" sz="2400"/>
              <a:t>skrifar allt gagnasafnið út</a:t>
            </a:r>
          </a:p>
          <a:p>
            <a:pPr lvl="1"/>
            <a:r>
              <a:rPr lang="en-US" altLang="is-IS" sz="2000"/>
              <a:t>Til að skrifa það í skipanaskrá þarf að nota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.output</a:t>
            </a:r>
          </a:p>
          <a:p>
            <a:pPr lvl="1"/>
            <a:endParaRPr lang="en-US" altLang="is-IS" sz="2000"/>
          </a:p>
          <a:p>
            <a:pPr lvl="1"/>
            <a:endParaRPr lang="en-US" altLang="is-IS" sz="2000"/>
          </a:p>
          <a:p>
            <a:pPr lvl="1">
              <a:spcBef>
                <a:spcPts val="0"/>
              </a:spcBef>
            </a:pPr>
            <a:endParaRPr lang="en-US" altLang="is-IS" sz="2000"/>
          </a:p>
          <a:p>
            <a:pPr lvl="1">
              <a:spcBef>
                <a:spcPts val="0"/>
              </a:spcBef>
            </a:pPr>
            <a:endParaRPr lang="en-US" altLang="is-IS" sz="2000"/>
          </a:p>
          <a:p>
            <a:pPr lvl="1">
              <a:spcBef>
                <a:spcPts val="0"/>
              </a:spcBef>
            </a:pPr>
            <a:r>
              <a:rPr lang="en-US" altLang="is-IS" sz="2000"/>
              <a:t>Einnig hægt að skrifa út einstakar töflur</a:t>
            </a:r>
          </a:p>
        </p:txBody>
      </p:sp>
      <p:sp>
        <p:nvSpPr>
          <p:cNvPr id="104452" name="TextBox 6"/>
          <p:cNvSpPr txBox="1">
            <a:spLocks noChangeArrowheads="1"/>
          </p:cNvSpPr>
          <p:nvPr/>
        </p:nvSpPr>
        <p:spPr bwMode="auto">
          <a:xfrm>
            <a:off x="2750344" y="2219755"/>
            <a:ext cx="36433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.output sumarhus1.sql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.dump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.output stdout</a:t>
            </a:r>
          </a:p>
        </p:txBody>
      </p:sp>
      <p:sp>
        <p:nvSpPr>
          <p:cNvPr id="104453" name="TextBox 7"/>
          <p:cNvSpPr txBox="1">
            <a:spLocks noChangeArrowheads="1"/>
          </p:cNvSpPr>
          <p:nvPr/>
        </p:nvSpPr>
        <p:spPr bwMode="auto">
          <a:xfrm>
            <a:off x="2750344" y="3912075"/>
            <a:ext cx="3643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.dump felagar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973C62-2994-4BA4-8BF2-D304763D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035F7B-45A5-47F3-9B32-F289B3C5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50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086923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Æfingar</a:t>
            </a:r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>
          <a:xfrm>
            <a:off x="1013238" y="1388022"/>
            <a:ext cx="6977209" cy="3086100"/>
          </a:xfrm>
        </p:spPr>
        <p:txBody>
          <a:bodyPr>
            <a:noAutofit/>
          </a:bodyPr>
          <a:lstStyle/>
          <a:p>
            <a:r>
              <a:rPr lang="en-US" altLang="is-IS" sz="2400"/>
              <a:t>Náið í skipanaskránna 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countries.sql</a:t>
            </a:r>
          </a:p>
          <a:p>
            <a:r>
              <a:rPr lang="en-US" altLang="is-IS" sz="2400"/>
              <a:t>Lesið hana inní SQLite</a:t>
            </a:r>
          </a:p>
          <a:p>
            <a:r>
              <a:rPr lang="en-US" altLang="is-IS" sz="2400"/>
              <a:t>Skoðið nýju töfluna 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countries</a:t>
            </a:r>
          </a:p>
          <a:p>
            <a:r>
              <a:rPr lang="en-US" altLang="is-IS" sz="2400"/>
              <a:t>Setjið innihald töflunnar í CSV-skrá</a:t>
            </a:r>
          </a:p>
          <a:p>
            <a:r>
              <a:rPr lang="en-US" altLang="is-IS" sz="2400"/>
              <a:t>Flytjið CSV-skránna inn í Excel</a:t>
            </a:r>
          </a:p>
          <a:p>
            <a:r>
              <a:rPr lang="en-US" altLang="is-IS" sz="2400"/>
              <a:t>Tæmið töfluna 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countries</a:t>
            </a:r>
            <a:r>
              <a:rPr lang="en-US" altLang="is-IS" sz="2400"/>
              <a:t>  (með 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altLang="is-IS" sz="2400"/>
              <a:t>)</a:t>
            </a:r>
          </a:p>
          <a:p>
            <a:r>
              <a:rPr lang="en-US" altLang="is-IS" sz="2400"/>
              <a:t>Hlaðið inn í hana úr CSV-skránni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40940-AA06-4B34-AF45-E5E2C1B9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84A7B4-16EB-4787-81F3-DA6165DB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51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736980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Samsöfnun gagna</a:t>
            </a:r>
            <a:br>
              <a:rPr lang="en-US" altLang="is-IS"/>
            </a:br>
            <a:r>
              <a:rPr lang="en-US" altLang="is-IS" sz="2100"/>
              <a:t>(</a:t>
            </a:r>
            <a:r>
              <a:rPr lang="en-US" altLang="is-IS" sz="2100" i="1"/>
              <a:t>aggregates</a:t>
            </a:r>
            <a:r>
              <a:rPr lang="en-US" altLang="is-IS" sz="2100"/>
              <a:t>)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>
          <a:xfrm>
            <a:off x="464234" y="1364565"/>
            <a:ext cx="8229600" cy="3230057"/>
          </a:xfrm>
        </p:spPr>
        <p:txBody>
          <a:bodyPr>
            <a:normAutofit/>
          </a:bodyPr>
          <a:lstStyle/>
          <a:p>
            <a:r>
              <a:rPr lang="en-US" altLang="is-IS" sz="2400"/>
              <a:t>Viljum stundum finna heildarupplýsingar um gögn</a:t>
            </a:r>
          </a:p>
          <a:p>
            <a:endParaRPr lang="en-US" altLang="is-IS" sz="2400"/>
          </a:p>
          <a:p>
            <a:endParaRPr lang="en-US" altLang="is-IS" sz="2400"/>
          </a:p>
          <a:p>
            <a:r>
              <a:rPr lang="en-US" altLang="is-IS" sz="2400"/>
              <a:t>Getum fengið meðaltal yfir hluta gagnanna</a:t>
            </a:r>
          </a:p>
        </p:txBody>
      </p:sp>
      <p:sp>
        <p:nvSpPr>
          <p:cNvPr id="108548" name="TextBox 6"/>
          <p:cNvSpPr txBox="1">
            <a:spLocks noChangeArrowheads="1"/>
          </p:cNvSpPr>
          <p:nvPr/>
        </p:nvSpPr>
        <p:spPr bwMode="auto">
          <a:xfrm>
            <a:off x="2396564" y="1786234"/>
            <a:ext cx="31611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avg(stig)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felagar;</a:t>
            </a:r>
          </a:p>
        </p:txBody>
      </p:sp>
      <p:sp>
        <p:nvSpPr>
          <p:cNvPr id="108549" name="TextBox 7"/>
          <p:cNvSpPr txBox="1">
            <a:spLocks noChangeArrowheads="1"/>
          </p:cNvSpPr>
          <p:nvPr/>
        </p:nvSpPr>
        <p:spPr bwMode="auto">
          <a:xfrm>
            <a:off x="2396564" y="3172843"/>
            <a:ext cx="42862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avg(stig)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inng_ar &lt; 2010;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E1E09-E656-4097-B3EB-A48D6417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FB6-70D0-4FA5-ACBC-85F8840C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52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8520198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Samsöfnun gagna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>
          <a:xfrm>
            <a:off x="478302" y="1200151"/>
            <a:ext cx="8229600" cy="3394472"/>
          </a:xfrm>
        </p:spPr>
        <p:txBody>
          <a:bodyPr/>
          <a:lstStyle/>
          <a:p>
            <a:r>
              <a:rPr lang="en-US" altLang="is-IS" sz="2400"/>
              <a:t>Summa yfir dálk</a:t>
            </a:r>
          </a:p>
          <a:p>
            <a:endParaRPr lang="en-US" altLang="is-IS" sz="2400"/>
          </a:p>
          <a:p>
            <a:endParaRPr lang="en-US" altLang="is-IS" sz="2400"/>
          </a:p>
          <a:p>
            <a:r>
              <a:rPr lang="en-US" altLang="is-IS" sz="2400"/>
              <a:t>Hágildi og lággildi</a:t>
            </a:r>
            <a:endParaRPr lang="en-US" altLang="is-IS" sz="2100"/>
          </a:p>
        </p:txBody>
      </p:sp>
      <p:sp>
        <p:nvSpPr>
          <p:cNvPr id="110596" name="TextBox 6"/>
          <p:cNvSpPr txBox="1">
            <a:spLocks noChangeArrowheads="1"/>
          </p:cNvSpPr>
          <p:nvPr/>
        </p:nvSpPr>
        <p:spPr bwMode="auto">
          <a:xfrm>
            <a:off x="2375297" y="1658792"/>
            <a:ext cx="43934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sum(stig) from felagar;</a:t>
            </a:r>
          </a:p>
        </p:txBody>
      </p:sp>
      <p:sp>
        <p:nvSpPr>
          <p:cNvPr id="110597" name="TextBox 7"/>
          <p:cNvSpPr txBox="1">
            <a:spLocks noChangeArrowheads="1"/>
          </p:cNvSpPr>
          <p:nvPr/>
        </p:nvSpPr>
        <p:spPr bwMode="auto">
          <a:xfrm>
            <a:off x="2375298" y="3022179"/>
            <a:ext cx="43934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max(stig)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postnr &lt; 170;</a:t>
            </a:r>
          </a:p>
        </p:txBody>
      </p:sp>
      <p:sp>
        <p:nvSpPr>
          <p:cNvPr id="110598" name="TextBox 8"/>
          <p:cNvSpPr txBox="1">
            <a:spLocks noChangeArrowheads="1"/>
          </p:cNvSpPr>
          <p:nvPr/>
        </p:nvSpPr>
        <p:spPr bwMode="auto">
          <a:xfrm>
            <a:off x="2375298" y="3821510"/>
            <a:ext cx="48220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min(inng_ar) from felagar;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5BE90-3847-42AE-AE54-C295638E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9A16EB-D848-4515-AE76-BFF0F251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53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6776105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Samsöfnun gagna</a:t>
            </a:r>
          </a:p>
        </p:txBody>
      </p:sp>
      <p:sp>
        <p:nvSpPr>
          <p:cNvPr id="112643" name="Content Placeholder 2"/>
          <p:cNvSpPr>
            <a:spLocks noGrp="1"/>
          </p:cNvSpPr>
          <p:nvPr>
            <p:ph idx="1"/>
          </p:nvPr>
        </p:nvSpPr>
        <p:spPr>
          <a:xfrm>
            <a:off x="471268" y="1200151"/>
            <a:ext cx="8229600" cy="3394472"/>
          </a:xfrm>
        </p:spPr>
        <p:txBody>
          <a:bodyPr/>
          <a:lstStyle/>
          <a:p>
            <a:r>
              <a:rPr lang="en-US" altLang="is-IS" sz="2100"/>
              <a:t>Telja allar línur</a:t>
            </a:r>
          </a:p>
          <a:p>
            <a:endParaRPr lang="en-US" altLang="is-IS" sz="2100"/>
          </a:p>
          <a:p>
            <a:pPr>
              <a:spcBef>
                <a:spcPct val="0"/>
              </a:spcBef>
            </a:pPr>
            <a:endParaRPr lang="en-US" altLang="is-IS" sz="2100"/>
          </a:p>
          <a:p>
            <a:pPr>
              <a:spcBef>
                <a:spcPct val="0"/>
              </a:spcBef>
            </a:pPr>
            <a:r>
              <a:rPr lang="en-US" altLang="is-IS" sz="2100"/>
              <a:t>Telja gildi í dálki</a:t>
            </a:r>
          </a:p>
          <a:p>
            <a:endParaRPr lang="en-US" altLang="is-IS" sz="2100"/>
          </a:p>
          <a:p>
            <a:endParaRPr lang="en-US" altLang="is-IS" sz="2100"/>
          </a:p>
          <a:p>
            <a:pPr>
              <a:spcBef>
                <a:spcPct val="0"/>
              </a:spcBef>
            </a:pPr>
            <a:r>
              <a:rPr lang="en-US" altLang="is-IS" sz="2100"/>
              <a:t>Telja ólík gildi í dálki</a:t>
            </a:r>
          </a:p>
        </p:txBody>
      </p:sp>
      <p:sp>
        <p:nvSpPr>
          <p:cNvPr id="112644" name="TextBox 6"/>
          <p:cNvSpPr txBox="1">
            <a:spLocks noChangeArrowheads="1"/>
          </p:cNvSpPr>
          <p:nvPr/>
        </p:nvSpPr>
        <p:spPr bwMode="auto">
          <a:xfrm>
            <a:off x="2375297" y="1580794"/>
            <a:ext cx="43934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count(*) from felagar;</a:t>
            </a:r>
          </a:p>
        </p:txBody>
      </p:sp>
      <p:sp>
        <p:nvSpPr>
          <p:cNvPr id="112645" name="TextBox 7"/>
          <p:cNvSpPr txBox="1">
            <a:spLocks noChangeArrowheads="1"/>
          </p:cNvSpPr>
          <p:nvPr/>
        </p:nvSpPr>
        <p:spPr bwMode="auto">
          <a:xfrm>
            <a:off x="2375297" y="2584114"/>
            <a:ext cx="50363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count(inng_ar) from felagar;</a:t>
            </a:r>
          </a:p>
        </p:txBody>
      </p:sp>
      <p:sp>
        <p:nvSpPr>
          <p:cNvPr id="112646" name="TextBox 8"/>
          <p:cNvSpPr txBox="1">
            <a:spLocks noChangeArrowheads="1"/>
          </p:cNvSpPr>
          <p:nvPr/>
        </p:nvSpPr>
        <p:spPr bwMode="auto">
          <a:xfrm>
            <a:off x="2375297" y="3720515"/>
            <a:ext cx="50363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count(distinct inng_ar)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from felagar;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91919-6739-478F-AD4C-8CCE3F2C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8D5C1F-A6FD-4189-BCC3-001339DF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54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0761725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Hópun gagna </a:t>
            </a:r>
            <a:r>
              <a:rPr lang="en-US" altLang="is-IS" sz="2700" i="1"/>
              <a:t>(group by)</a:t>
            </a:r>
            <a:endParaRPr lang="en-US" altLang="is-IS" i="1"/>
          </a:p>
        </p:txBody>
      </p:sp>
      <p:sp>
        <p:nvSpPr>
          <p:cNvPr id="114691" name="Content Placeholder 2"/>
          <p:cNvSpPr>
            <a:spLocks noGrp="1"/>
          </p:cNvSpPr>
          <p:nvPr>
            <p:ph idx="1"/>
          </p:nvPr>
        </p:nvSpPr>
        <p:spPr>
          <a:xfrm>
            <a:off x="478302" y="1200151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is-IS" sz="2400"/>
              <a:t>Viljum finna meðalfjölda stiga eftir póstnúmeri</a:t>
            </a:r>
          </a:p>
          <a:p>
            <a:pPr lvl="1"/>
            <a:r>
              <a:rPr lang="en-US" altLang="is-IS" sz="1800"/>
              <a:t>Gætum gert nokkrar fyrirspurnir</a:t>
            </a:r>
          </a:p>
          <a:p>
            <a:pPr lvl="1"/>
            <a:endParaRPr lang="en-US" altLang="is-IS" sz="1800"/>
          </a:p>
          <a:p>
            <a:pPr lvl="1"/>
            <a:endParaRPr lang="en-US" altLang="is-IS" sz="1800"/>
          </a:p>
          <a:p>
            <a:pPr lvl="1">
              <a:buFontTx/>
              <a:buNone/>
            </a:pPr>
            <a:r>
              <a:rPr lang="en-US" altLang="is-IS" sz="1800"/>
              <a:t>	og síðan eins fyrir '107', 110', o.s.frv.</a:t>
            </a:r>
          </a:p>
          <a:p>
            <a:pPr lvl="1">
              <a:spcBef>
                <a:spcPts val="900"/>
              </a:spcBef>
            </a:pPr>
            <a:r>
              <a:rPr lang="en-US" altLang="is-IS" sz="1800"/>
              <a:t>Betra að búa til hópa með </a:t>
            </a:r>
            <a:r>
              <a:rPr lang="en-U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altLang="is-IS" sz="1800"/>
              <a:t> og finna meðaltal innan hvers hóps</a:t>
            </a:r>
          </a:p>
        </p:txBody>
      </p:sp>
      <p:sp>
        <p:nvSpPr>
          <p:cNvPr id="114692" name="TextBox 6"/>
          <p:cNvSpPr txBox="1">
            <a:spLocks noChangeArrowheads="1"/>
          </p:cNvSpPr>
          <p:nvPr/>
        </p:nvSpPr>
        <p:spPr bwMode="auto">
          <a:xfrm>
            <a:off x="2590800" y="1924467"/>
            <a:ext cx="38029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avg(stig)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postnr = '101';</a:t>
            </a:r>
          </a:p>
        </p:txBody>
      </p:sp>
      <p:sp>
        <p:nvSpPr>
          <p:cNvPr id="114693" name="TextBox 7"/>
          <p:cNvSpPr txBox="1">
            <a:spLocks noChangeArrowheads="1"/>
          </p:cNvSpPr>
          <p:nvPr/>
        </p:nvSpPr>
        <p:spPr bwMode="auto">
          <a:xfrm>
            <a:off x="2589609" y="3638967"/>
            <a:ext cx="48029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postnr, avg(stig)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group by postnr;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AFEC3-F4DE-42A3-9976-05749DAC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1E7D9-E1E1-432A-B880-4389A143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55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0651404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Reglur um hópun</a:t>
            </a:r>
          </a:p>
        </p:txBody>
      </p:sp>
      <p:sp>
        <p:nvSpPr>
          <p:cNvPr id="1167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s-IS" sz="2100"/>
              <a:t>Aðeins hægt að sýna dálka sem koma fyrir í </a:t>
            </a:r>
            <a:r>
              <a:rPr lang="en-US" altLang="is-IS" sz="2100" b="1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altLang="is-IS" sz="2100"/>
              <a:t>-hlutanum</a:t>
            </a:r>
          </a:p>
          <a:p>
            <a:pPr lvl="1"/>
            <a:endParaRPr lang="en-US" altLang="is-IS" sz="1800"/>
          </a:p>
          <a:p>
            <a:pPr lvl="1"/>
            <a:endParaRPr lang="en-US" altLang="is-IS" sz="1800"/>
          </a:p>
          <a:p>
            <a:pPr lvl="1"/>
            <a:endParaRPr lang="en-US" altLang="is-IS" sz="1800"/>
          </a:p>
          <a:p>
            <a:pPr lvl="1">
              <a:buFontTx/>
              <a:buNone/>
            </a:pPr>
            <a:endParaRPr lang="en-US" altLang="is-IS" sz="1800"/>
          </a:p>
        </p:txBody>
      </p:sp>
      <p:sp>
        <p:nvSpPr>
          <p:cNvPr id="116740" name="TextBox 6"/>
          <p:cNvSpPr txBox="1">
            <a:spLocks noChangeArrowheads="1"/>
          </p:cNvSpPr>
          <p:nvPr/>
        </p:nvSpPr>
        <p:spPr bwMode="auto">
          <a:xfrm>
            <a:off x="1806593" y="2195656"/>
            <a:ext cx="54734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postnr, nafn, avg(stig)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group by postnr;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832485" y="2088501"/>
            <a:ext cx="5250656" cy="7500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832485" y="2144276"/>
            <a:ext cx="5304235" cy="5357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44041" y="3154409"/>
            <a:ext cx="4365427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Hvaða gildi ætti nafn að hafa fyrir tiltekið póstnúmer?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56696" y="3821921"/>
            <a:ext cx="2540119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Þetta er reyndar leyft í SQLite!</a:t>
            </a:r>
          </a:p>
          <a:p>
            <a:pPr algn="ctr"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Hver er útkoman?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77895-70D9-4E2C-AF62-B5882633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E52021-C736-48E6-BDED-CEB2FB5D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56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050252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Reglur um hópun</a:t>
            </a:r>
          </a:p>
        </p:txBody>
      </p:sp>
      <p:sp>
        <p:nvSpPr>
          <p:cNvPr id="118787" name="Content Placeholder 2"/>
          <p:cNvSpPr>
            <a:spLocks noGrp="1"/>
          </p:cNvSpPr>
          <p:nvPr>
            <p:ph idx="1"/>
          </p:nvPr>
        </p:nvSpPr>
        <p:spPr>
          <a:xfrm>
            <a:off x="485336" y="1200151"/>
            <a:ext cx="7990449" cy="3394472"/>
          </a:xfrm>
        </p:spPr>
        <p:txBody>
          <a:bodyPr>
            <a:normAutofit/>
          </a:bodyPr>
          <a:lstStyle/>
          <a:p>
            <a:r>
              <a:rPr lang="en-US" altLang="is-IS" sz="2800"/>
              <a:t>Má nota fleiri en einn dálk í  </a:t>
            </a:r>
            <a:r>
              <a:rPr lang="en-U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endParaRPr lang="en-US" altLang="is-IS" sz="2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is-IS" sz="2400"/>
              <a:t>Þá er hópað á alla dálkana</a:t>
            </a:r>
          </a:p>
        </p:txBody>
      </p:sp>
      <p:sp>
        <p:nvSpPr>
          <p:cNvPr id="118788" name="TextBox 6"/>
          <p:cNvSpPr txBox="1">
            <a:spLocks noChangeArrowheads="1"/>
          </p:cNvSpPr>
          <p:nvPr/>
        </p:nvSpPr>
        <p:spPr bwMode="auto">
          <a:xfrm>
            <a:off x="2355708" y="2230982"/>
            <a:ext cx="44696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postnr, inng_ar, avg(stig)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group by postnr, inng_ar;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13526" y="3416581"/>
            <a:ext cx="3894721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Fyrir hvert ólíkt gildi á (póstnúmer, inngönguár)</a:t>
            </a:r>
          </a:p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er fundinn meðalstigafjöldi félaga með þau gildi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7BB5D-3A32-47F0-9270-D890BF36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ED84E1-3602-446B-8350-12E65755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57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214318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Hópun og röðun</a:t>
            </a:r>
          </a:p>
        </p:txBody>
      </p:sp>
      <p:sp>
        <p:nvSpPr>
          <p:cNvPr id="120835" name="Content Placeholder 2"/>
          <p:cNvSpPr>
            <a:spLocks noGrp="1"/>
          </p:cNvSpPr>
          <p:nvPr>
            <p:ph idx="1"/>
          </p:nvPr>
        </p:nvSpPr>
        <p:spPr>
          <a:xfrm>
            <a:off x="471268" y="1200151"/>
            <a:ext cx="7779434" cy="3394472"/>
          </a:xfrm>
        </p:spPr>
        <p:txBody>
          <a:bodyPr/>
          <a:lstStyle/>
          <a:p>
            <a:r>
              <a:rPr lang="en-US" altLang="is-IS" sz="2100"/>
              <a:t>Oft er úttakið raðað eftir hópum</a:t>
            </a:r>
          </a:p>
          <a:p>
            <a:endParaRPr lang="en-US" altLang="is-IS" sz="2100"/>
          </a:p>
          <a:p>
            <a:endParaRPr lang="en-US" altLang="is-IS" sz="2100"/>
          </a:p>
          <a:p>
            <a:pPr>
              <a:buFontTx/>
              <a:buNone/>
            </a:pPr>
            <a:endParaRPr lang="en-US" altLang="is-IS" sz="2100"/>
          </a:p>
          <a:p>
            <a:pPr>
              <a:spcBef>
                <a:spcPts val="600"/>
              </a:spcBef>
            </a:pPr>
            <a:r>
              <a:rPr lang="en-US" altLang="is-IS" sz="2100"/>
              <a:t>Þetta fer eftir útfærslu</a:t>
            </a:r>
          </a:p>
          <a:p>
            <a:pPr lvl="1"/>
            <a:r>
              <a:rPr lang="en-US" altLang="is-IS" sz="1800"/>
              <a:t>Til að vera viss um röðun þarf að nota  </a:t>
            </a:r>
            <a:r>
              <a:rPr lang="en-U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</a:p>
        </p:txBody>
      </p:sp>
      <p:sp>
        <p:nvSpPr>
          <p:cNvPr id="120836" name="TextBox 7"/>
          <p:cNvSpPr txBox="1">
            <a:spLocks noChangeArrowheads="1"/>
          </p:cNvSpPr>
          <p:nvPr/>
        </p:nvSpPr>
        <p:spPr bwMode="auto">
          <a:xfrm>
            <a:off x="2375297" y="1600529"/>
            <a:ext cx="48132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postnr, avg(stig)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group by postnr;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0852" y="2188956"/>
            <a:ext cx="3003515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Gefur úttak í röð eftir póstnúmerum</a:t>
            </a:r>
          </a:p>
        </p:txBody>
      </p:sp>
      <p:sp>
        <p:nvSpPr>
          <p:cNvPr id="120838" name="TextBox 7"/>
          <p:cNvSpPr txBox="1">
            <a:spLocks noChangeArrowheads="1"/>
          </p:cNvSpPr>
          <p:nvPr/>
        </p:nvSpPr>
        <p:spPr bwMode="auto">
          <a:xfrm>
            <a:off x="2375297" y="3551250"/>
            <a:ext cx="48132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postnr, avg(stig)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group by postnr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order by postnr desc;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7F588-65F5-4B5F-95AC-E8F72333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F92125-784A-426F-948D-F3A38CAE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58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1781048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Velja úr hópa</a:t>
            </a:r>
          </a:p>
        </p:txBody>
      </p:sp>
      <p:sp>
        <p:nvSpPr>
          <p:cNvPr id="122883" name="Content Placeholder 2"/>
          <p:cNvSpPr>
            <a:spLocks noGrp="1"/>
          </p:cNvSpPr>
          <p:nvPr>
            <p:ph idx="1"/>
          </p:nvPr>
        </p:nvSpPr>
        <p:spPr>
          <a:xfrm>
            <a:off x="520503" y="1200151"/>
            <a:ext cx="7716129" cy="3394472"/>
          </a:xfrm>
        </p:spPr>
        <p:txBody>
          <a:bodyPr>
            <a:normAutofit/>
          </a:bodyPr>
          <a:lstStyle/>
          <a:p>
            <a:r>
              <a:rPr lang="en-US" altLang="is-IS" sz="2400"/>
              <a:t>Viljum ekki sýna alla hópa</a:t>
            </a:r>
          </a:p>
          <a:p>
            <a:pPr lvl="1">
              <a:spcBef>
                <a:spcPts val="1200"/>
              </a:spcBef>
            </a:pPr>
            <a:r>
              <a:rPr lang="en-US" altLang="is-IS" sz="2000"/>
              <a:t>Veljum línur </a:t>
            </a:r>
            <a:r>
              <a:rPr lang="en-US" altLang="is-IS" sz="2000" u="sng"/>
              <a:t>inní hópa</a:t>
            </a:r>
            <a:r>
              <a:rPr lang="en-US" altLang="is-IS" sz="2000"/>
              <a:t> með 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>
              <a:spcBef>
                <a:spcPts val="1200"/>
              </a:spcBef>
            </a:pPr>
            <a:r>
              <a:rPr lang="en-US" altLang="is-IS" sz="2000"/>
              <a:t>Veljum </a:t>
            </a:r>
            <a:r>
              <a:rPr lang="en-US" altLang="is-IS" sz="2000" u="sng"/>
              <a:t>hópa til að sýna</a:t>
            </a:r>
            <a:r>
              <a:rPr lang="en-US" altLang="is-IS" sz="2000" b="1"/>
              <a:t> </a:t>
            </a:r>
            <a:r>
              <a:rPr lang="en-US" altLang="is-IS" sz="2000"/>
              <a:t>með 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</a:p>
        </p:txBody>
      </p:sp>
      <p:sp>
        <p:nvSpPr>
          <p:cNvPr id="122884" name="TextBox 7"/>
          <p:cNvSpPr txBox="1">
            <a:spLocks noChangeArrowheads="1"/>
          </p:cNvSpPr>
          <p:nvPr/>
        </p:nvSpPr>
        <p:spPr bwMode="auto">
          <a:xfrm>
            <a:off x="2268141" y="2707274"/>
            <a:ext cx="48290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postnr, avg(stig)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group by postnr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having postnr &lt; 170;</a:t>
            </a:r>
          </a:p>
        </p:txBody>
      </p:sp>
      <p:sp>
        <p:nvSpPr>
          <p:cNvPr id="122885" name="TextBox 7"/>
          <p:cNvSpPr txBox="1">
            <a:spLocks noChangeArrowheads="1"/>
          </p:cNvSpPr>
          <p:nvPr/>
        </p:nvSpPr>
        <p:spPr bwMode="auto">
          <a:xfrm>
            <a:off x="2711593" y="3734633"/>
            <a:ext cx="3942105" cy="3231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>
                <a:solidFill>
                  <a:schemeClr val="accent1"/>
                </a:solidFill>
              </a:rPr>
              <a:t>Meðalfjöldi stiga eftir póstnúmeri </a:t>
            </a:r>
            <a:r>
              <a:rPr lang="en-US" altLang="is-IS" sz="1500" u="sng">
                <a:solidFill>
                  <a:schemeClr val="accent1"/>
                </a:solidFill>
              </a:rPr>
              <a:t>í Reykjavík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E7F4F-972B-46EB-AD14-3AED0465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E0C671-5273-4817-83E3-41E8C980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59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67333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Grunnmengi </a:t>
            </a:r>
            <a:r>
              <a:rPr lang="is-IS" altLang="is-IS" sz="3000" i="1"/>
              <a:t>(domain)</a:t>
            </a:r>
            <a:endParaRPr lang="is-IS" altLang="is-IS" i="1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Hvert stak í tvennd (eða </a:t>
            </a:r>
            <a:r>
              <a:rPr lang="is-IS" altLang="is-IS" sz="2400" i="1"/>
              <a:t>n</a:t>
            </a:r>
            <a:r>
              <a:rPr lang="is-IS" altLang="is-IS" sz="2400"/>
              <a:t>-d) kemur úr mengi</a:t>
            </a:r>
          </a:p>
          <a:p>
            <a:pPr lvl="1">
              <a:spcBef>
                <a:spcPts val="900"/>
              </a:spcBef>
            </a:pPr>
            <a:r>
              <a:rPr lang="is-IS" altLang="is-IS" sz="2000"/>
              <a:t>Í venslunum { (1, 2), (1, 3), ... }</a:t>
            </a:r>
          </a:p>
          <a:p>
            <a:pPr lvl="2"/>
            <a:r>
              <a:rPr lang="is-IS" altLang="is-IS" sz="1600"/>
              <a:t>Bæði stökin koma úr mengi jákvæðra heiltalna</a:t>
            </a:r>
          </a:p>
          <a:p>
            <a:pPr lvl="1">
              <a:spcBef>
                <a:spcPts val="1200"/>
              </a:spcBef>
            </a:pPr>
            <a:r>
              <a:rPr lang="is-IS" altLang="is-IS" sz="2000"/>
              <a:t>Í venslunum { (Jón, </a:t>
            </a:r>
            <a:r>
              <a:rPr lang="en-US" altLang="is-IS" sz="2000"/>
              <a:t>895-4321), ... }</a:t>
            </a:r>
          </a:p>
          <a:p>
            <a:pPr lvl="2"/>
            <a:r>
              <a:rPr lang="en-US" altLang="is-IS" sz="1600"/>
              <a:t>Fyrra stakið úr mengi mannanafn (eða einhverjum hópi)</a:t>
            </a:r>
          </a:p>
          <a:p>
            <a:pPr lvl="2"/>
            <a:r>
              <a:rPr lang="en-US" altLang="is-IS" sz="1600"/>
              <a:t>Seinna stakið úr mengi löglegra símanúmera</a:t>
            </a:r>
          </a:p>
          <a:p>
            <a:pPr>
              <a:spcBef>
                <a:spcPts val="1800"/>
              </a:spcBef>
            </a:pPr>
            <a:r>
              <a:rPr lang="en-US" altLang="is-IS" sz="2400"/>
              <a:t>Aðeins stök úr menginu geta verið í þessu sæti</a:t>
            </a:r>
            <a:endParaRPr lang="is-IS" altLang="is-IS" sz="24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08E59-7C09-4DC3-B611-FA781832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881888-8DAD-448D-A1F0-25BA3F2F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2222783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Velja úr hópa</a:t>
            </a:r>
          </a:p>
        </p:txBody>
      </p:sp>
      <p:sp>
        <p:nvSpPr>
          <p:cNvPr id="1249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Getum valið hópa með flóknari skilyrðum</a:t>
            </a:r>
          </a:p>
          <a:p>
            <a:pPr>
              <a:spcBef>
                <a:spcPts val="900"/>
              </a:spcBef>
              <a:buNone/>
            </a:pPr>
            <a:r>
              <a:rPr lang="en-US" altLang="is-IS" sz="2400"/>
              <a:t>	</a:t>
            </a:r>
            <a:r>
              <a:rPr lang="en-US" altLang="is-IS" sz="2000"/>
              <a:t>Finna meðalfjölda stiga eftir póstnúmerum í Reykjavík með a.m.k. tvo félaga</a:t>
            </a:r>
            <a:endParaRPr lang="en-US" altLang="is-IS" sz="2400"/>
          </a:p>
        </p:txBody>
      </p:sp>
      <p:sp>
        <p:nvSpPr>
          <p:cNvPr id="124932" name="TextBox 7"/>
          <p:cNvSpPr txBox="1">
            <a:spLocks noChangeArrowheads="1"/>
          </p:cNvSpPr>
          <p:nvPr/>
        </p:nvSpPr>
        <p:spPr bwMode="auto">
          <a:xfrm>
            <a:off x="2761032" y="2789516"/>
            <a:ext cx="495067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postnr, avg(stig)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postnr &lt; 170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group by postnr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having count(*) &gt;= 2;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03735" y="2946798"/>
            <a:ext cx="112514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chemeClr val="accent1"/>
                </a:solidFill>
              </a:rPr>
              <a:t>Velur línur inn í hópana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3735" y="3589735"/>
            <a:ext cx="112514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chemeClr val="accent1"/>
                </a:solidFill>
              </a:rPr>
              <a:t>Velur hópa til birtingar</a:t>
            </a:r>
          </a:p>
        </p:txBody>
      </p:sp>
      <p:cxnSp>
        <p:nvCxnSpPr>
          <p:cNvPr id="11" name="Straight Arrow Connector 10"/>
          <p:cNvCxnSpPr>
            <a:cxnSpLocks/>
            <a:stCxn id="8" idx="3"/>
          </p:cNvCxnSpPr>
          <p:nvPr/>
        </p:nvCxnSpPr>
        <p:spPr>
          <a:xfrm>
            <a:off x="2428875" y="3208408"/>
            <a:ext cx="847725" cy="628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9" idx="3"/>
          </p:cNvCxnSpPr>
          <p:nvPr/>
        </p:nvCxnSpPr>
        <p:spPr>
          <a:xfrm flipV="1">
            <a:off x="2428875" y="3696893"/>
            <a:ext cx="847725" cy="15445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34053-0213-489D-9464-E05EF2435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9EF157-9F94-4A25-8ACD-DB857583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60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233464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Æfingar</a:t>
            </a:r>
          </a:p>
        </p:txBody>
      </p:sp>
      <p:sp>
        <p:nvSpPr>
          <p:cNvPr id="1269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Sýna heildarfjölda daga í útleigu fyrir hvert sumarhús</a:t>
            </a:r>
          </a:p>
          <a:p>
            <a:pPr>
              <a:spcBef>
                <a:spcPts val="1800"/>
              </a:spcBef>
            </a:pPr>
            <a:r>
              <a:rPr lang="en-US" altLang="is-IS" sz="2400"/>
              <a:t>Sýna fjölda leiga eftir dagafjölda (þ.e. helgar- eða vikuleiga)</a:t>
            </a:r>
          </a:p>
          <a:p>
            <a:pPr>
              <a:spcBef>
                <a:spcPts val="1800"/>
              </a:spcBef>
            </a:pPr>
            <a:r>
              <a:rPr lang="en-US" altLang="is-IS" sz="2400"/>
              <a:t>Sýna meðalfjölda stiga eftir inngönguári, ef fleiri en einn á því ári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F837B-D53C-4864-A187-9DD7DCD2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96E803-14F0-470B-AE06-02F2E1E7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61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644399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Form  </a:t>
            </a:r>
            <a:r>
              <a:rPr lang="en-US" altLang="is-IS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is-IS"/>
              <a:t>  skipunar</a:t>
            </a:r>
          </a:p>
        </p:txBody>
      </p:sp>
      <p:sp>
        <p:nvSpPr>
          <p:cNvPr id="129027" name="TextBox 7"/>
          <p:cNvSpPr txBox="1">
            <a:spLocks noChangeArrowheads="1"/>
          </p:cNvSpPr>
          <p:nvPr/>
        </p:nvSpPr>
        <p:spPr bwMode="auto">
          <a:xfrm>
            <a:off x="2217256" y="1570088"/>
            <a:ext cx="5140147" cy="247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&lt;</a:t>
            </a:r>
            <a:r>
              <a:rPr lang="en-US" altLang="is-IS" sz="2000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dálkar eða útreikningur</a:t>
            </a: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&lt;</a:t>
            </a:r>
            <a:r>
              <a:rPr lang="en-US" altLang="is-IS" sz="2000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tafla</a:t>
            </a: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&lt;</a:t>
            </a:r>
            <a:r>
              <a:rPr lang="en-US" altLang="is-IS" sz="2000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skilyrði</a:t>
            </a: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GROUP BY &lt;</a:t>
            </a:r>
            <a:r>
              <a:rPr lang="en-US" altLang="is-IS" sz="2000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dálkar</a:t>
            </a: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HAVING &lt;</a:t>
            </a:r>
            <a:r>
              <a:rPr lang="en-US" altLang="is-IS" sz="2000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skilyrði</a:t>
            </a: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ORDER BY &lt;</a:t>
            </a:r>
            <a:r>
              <a:rPr lang="en-US" altLang="is-IS" sz="2000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dálkar</a:t>
            </a: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LIMIT &lt;</a:t>
            </a:r>
            <a:r>
              <a:rPr lang="en-US" altLang="is-IS" sz="2000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tala</a:t>
            </a: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OFFSET &lt;</a:t>
            </a:r>
            <a:r>
              <a:rPr lang="en-US" altLang="is-IS" sz="2000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tala</a:t>
            </a:r>
            <a:r>
              <a:rPr lang="en-US" altLang="is-I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C5FD5-EB92-44E1-B2F0-AB43ACE5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14F51A-4067-4186-B818-A5F78ED9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62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3614017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"/>
          <p:cNvSpPr>
            <a:spLocks noGrp="1"/>
          </p:cNvSpPr>
          <p:nvPr>
            <p:ph type="title"/>
          </p:nvPr>
        </p:nvSpPr>
        <p:spPr>
          <a:xfrm>
            <a:off x="893298" y="203978"/>
            <a:ext cx="7357404" cy="857250"/>
          </a:xfrm>
        </p:spPr>
        <p:txBody>
          <a:bodyPr>
            <a:noAutofit/>
          </a:bodyPr>
          <a:lstStyle/>
          <a:p>
            <a:r>
              <a:rPr lang="en-US" altLang="is-IS" sz="4000"/>
              <a:t>Almennt form </a:t>
            </a:r>
            <a:r>
              <a:rPr lang="en-US" altLang="is-IS" sz="4000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is-IS" sz="4000"/>
              <a:t> skipunar</a:t>
            </a:r>
          </a:p>
        </p:txBody>
      </p:sp>
      <p:pic>
        <p:nvPicPr>
          <p:cNvPr id="1310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837" y="1061228"/>
            <a:ext cx="6344070" cy="356704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8B0FA-C4D1-404A-8E7B-61D0D5A49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46A7C7-6F16-4F47-B702-74755DDC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63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238270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Önnur SQLite viðmót</a:t>
            </a:r>
          </a:p>
        </p:txBody>
      </p:sp>
      <p:sp>
        <p:nvSpPr>
          <p:cNvPr id="133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altLang="is-IS" sz="2400"/>
              <a:t>Skipanaskelin er einföld og þægileg</a:t>
            </a:r>
          </a:p>
          <a:p>
            <a:pPr lvl="1"/>
            <a:r>
              <a:rPr lang="is-IS" altLang="is-IS" sz="2000"/>
              <a:t>en þarf að muna skipanir</a:t>
            </a:r>
          </a:p>
          <a:p>
            <a:pPr lvl="1"/>
            <a:r>
              <a:rPr lang="is-IS" altLang="is-IS" sz="2000"/>
              <a:t>erfiðara að fá yfirlit yfir</a:t>
            </a:r>
            <a:br>
              <a:rPr lang="is-IS" altLang="is-IS" sz="2000"/>
            </a:br>
            <a:r>
              <a:rPr lang="is-IS" altLang="is-IS" sz="2000"/>
              <a:t>gagnasafnið</a:t>
            </a:r>
          </a:p>
          <a:p>
            <a:endParaRPr lang="is-IS" altLang="is-IS" sz="2100"/>
          </a:p>
          <a:p>
            <a:r>
              <a:rPr lang="is-IS" altLang="is-IS" sz="2400"/>
              <a:t>Grafísk viðmót</a:t>
            </a:r>
          </a:p>
          <a:p>
            <a:pPr lvl="1"/>
            <a:r>
              <a:rPr lang="is-IS" altLang="is-IS" sz="2000"/>
              <a:t>líkari venjulegum forritum</a:t>
            </a:r>
          </a:p>
          <a:p>
            <a:pPr lvl="1"/>
            <a:r>
              <a:rPr lang="is-IS" altLang="is-IS" sz="2000"/>
              <a:t>en óstöðluð og hafa mism.</a:t>
            </a:r>
            <a:br>
              <a:rPr lang="is-IS" altLang="is-IS" sz="2000"/>
            </a:br>
            <a:r>
              <a:rPr lang="is-IS" altLang="is-IS" sz="2000"/>
              <a:t>möguleika</a:t>
            </a:r>
          </a:p>
        </p:txBody>
      </p:sp>
      <p:pic>
        <p:nvPicPr>
          <p:cNvPr id="1331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578" y="1681090"/>
            <a:ext cx="2288227" cy="115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323" y="3214926"/>
            <a:ext cx="1980440" cy="137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D20FF-C8A5-41EB-B0DE-B34A4012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C3B05E-01A6-4204-96EA-41E0155B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64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758703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DB Browser for SQLite</a:t>
            </a:r>
          </a:p>
        </p:txBody>
      </p:sp>
      <p:sp>
        <p:nvSpPr>
          <p:cNvPr id="135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Opinn og frír hugbúnaður</a:t>
            </a:r>
          </a:p>
          <a:p>
            <a:r>
              <a:rPr lang="is-IS" altLang="is-IS" sz="2400"/>
              <a:t>Til fyrir Windows, Mac, Linux, FreeBSD</a:t>
            </a:r>
          </a:p>
          <a:p>
            <a:r>
              <a:rPr lang="is-IS" altLang="is-IS" sz="2400"/>
              <a:t>Nokkuð örar uppfærslur</a:t>
            </a:r>
          </a:p>
          <a:p>
            <a:r>
              <a:rPr lang="is-IS" altLang="is-IS" sz="2400"/>
              <a:t>Margvíslegir eiginleikar:</a:t>
            </a:r>
          </a:p>
          <a:p>
            <a:pPr lvl="1"/>
            <a:r>
              <a:rPr lang="is-IS" altLang="is-IS" sz="2000"/>
              <a:t>Innflutningur/útflutningur gagna</a:t>
            </a:r>
          </a:p>
          <a:p>
            <a:pPr lvl="1"/>
            <a:r>
              <a:rPr lang="is-IS" altLang="is-IS" sz="2000"/>
              <a:t>Gandálfar til að búa til töflur og fleira</a:t>
            </a:r>
          </a:p>
          <a:p>
            <a:pPr lvl="1"/>
            <a:r>
              <a:rPr lang="is-IS" altLang="is-IS" sz="2000"/>
              <a:t>Auðvelt að breyta stillingum gagnasafns</a:t>
            </a:r>
          </a:p>
          <a:p>
            <a:pPr lvl="1"/>
            <a:r>
              <a:rPr lang="is-IS" altLang="is-IS" sz="2000"/>
              <a:t>Hægt að sjá lista yfir allar framkvæmdar SQL skipanir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D3E6E-84AE-4EED-AA92-2496C26D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5DAE17-192F-4D2B-9C1B-CBA71A38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65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8262539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C9E1B0-2B1B-4400-A9A0-762FC6699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833" y="395022"/>
            <a:ext cx="6058310" cy="412613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92755-F069-4AA7-9C50-6CA4C30C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D7572-41B3-46E9-8947-340331E1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66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3237698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>
                <a:hlinkClick r:id="rId3"/>
              </a:rPr>
              <a:t>sqliteonline.com</a:t>
            </a:r>
            <a:endParaRPr lang="is-IS" altLang="is-IS"/>
          </a:p>
        </p:txBody>
      </p:sp>
      <p:sp>
        <p:nvSpPr>
          <p:cNvPr id="139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is-IS" altLang="is-IS" sz="2400"/>
              <a:t>SQLite í vafra</a:t>
            </a:r>
          </a:p>
          <a:p>
            <a:pPr>
              <a:spcBef>
                <a:spcPts val="1200"/>
              </a:spcBef>
            </a:pPr>
            <a:r>
              <a:rPr lang="is-IS" altLang="is-IS" sz="2400"/>
              <a:t>Einfalt viðmót til að vinna með SQLite gagnasöfn</a:t>
            </a:r>
          </a:p>
          <a:p>
            <a:pPr>
              <a:spcBef>
                <a:spcPts val="1200"/>
              </a:spcBef>
            </a:pPr>
            <a:r>
              <a:rPr lang="is-IS" altLang="is-IS" sz="2400"/>
              <a:t>Byggir á </a:t>
            </a:r>
            <a:r>
              <a:rPr lang="is-IS" altLang="is-IS" sz="2400">
                <a:hlinkClick r:id="rId4"/>
              </a:rPr>
              <a:t>sql.js</a:t>
            </a:r>
            <a:endParaRPr lang="is-IS" altLang="is-IS" sz="2400"/>
          </a:p>
          <a:p>
            <a:pPr lvl="1">
              <a:spcBef>
                <a:spcPts val="1200"/>
              </a:spcBef>
            </a:pPr>
            <a:r>
              <a:rPr lang="is-IS" altLang="is-IS" sz="2000"/>
              <a:t>C-kóði fyrir SQLite þýddur yfir í Javascript</a:t>
            </a:r>
          </a:p>
          <a:p>
            <a:pPr>
              <a:spcBef>
                <a:spcPts val="1200"/>
              </a:spcBef>
            </a:pPr>
            <a:r>
              <a:rPr lang="is-IS" altLang="is-IS" sz="2400"/>
              <a:t>Ágætt til að æfa SQL</a:t>
            </a:r>
          </a:p>
          <a:p>
            <a:pPr>
              <a:spcBef>
                <a:spcPts val="1200"/>
              </a:spcBef>
            </a:pPr>
            <a:r>
              <a:rPr lang="is-IS" altLang="is-IS" sz="2400"/>
              <a:t>Engin uppsetning á tölvu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71AF5-DF93-4805-B9CF-26A6A1E8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85F7A1-CDC2-45EF-A463-2FAB9F32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67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7981930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D7C27-952A-463F-AF26-EE3F895A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08F57-B311-4EB6-B31D-950EACE1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68</a:t>
            </a:fld>
            <a:endParaRPr lang="is-I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E72751-79F8-3F75-5030-F7B85A37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688" y="159860"/>
            <a:ext cx="6412624" cy="448653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70221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NULL gildi</a:t>
            </a:r>
          </a:p>
        </p:txBody>
      </p:sp>
      <p:sp>
        <p:nvSpPr>
          <p:cNvPr id="143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SQL leyfir dálkum að hafa sérstök NULL gildi</a:t>
            </a:r>
          </a:p>
          <a:p>
            <a:pPr lvl="1"/>
            <a:r>
              <a:rPr lang="is-IS" altLang="is-IS" sz="2000"/>
              <a:t>Ef gildið er óþekkt, t.d. fæðingardagur</a:t>
            </a:r>
          </a:p>
          <a:p>
            <a:pPr lvl="1"/>
            <a:r>
              <a:rPr lang="is-IS" altLang="is-IS" sz="2000"/>
              <a:t>Ef gildið á ekki við, t.d. nafn á maka</a:t>
            </a:r>
          </a:p>
          <a:p>
            <a:pPr>
              <a:spcBef>
                <a:spcPts val="1200"/>
              </a:spcBef>
            </a:pPr>
            <a:r>
              <a:rPr lang="is-IS" altLang="is-IS" sz="2400"/>
              <a:t>Merkingin er að gildi vanti</a:t>
            </a:r>
          </a:p>
          <a:p>
            <a:pPr lvl="1"/>
            <a:r>
              <a:rPr lang="is-IS" altLang="is-IS" sz="2000"/>
              <a:t>Fáum þau ef gildi vantar í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is-IS" altLang="is-IS" sz="2000"/>
              <a:t>-skipun</a:t>
            </a:r>
            <a:endParaRPr lang="is-IS" altLang="is-IS" sz="2400"/>
          </a:p>
        </p:txBody>
      </p:sp>
      <p:sp>
        <p:nvSpPr>
          <p:cNvPr id="143364" name="TextBox 6"/>
          <p:cNvSpPr txBox="1">
            <a:spLocks noChangeArrowheads="1"/>
          </p:cNvSpPr>
          <p:nvPr/>
        </p:nvSpPr>
        <p:spPr bwMode="auto">
          <a:xfrm>
            <a:off x="1971341" y="3599063"/>
            <a:ext cx="51281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felagar (fnr, nafn, inng_ar)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values (66, 'Helgi', 2022);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001EB-3DF5-4DFC-BAA3-DC297469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E0C92B-4B61-4847-AF11-053F6E82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69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23905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Töflur og vensl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657350" y="1295983"/>
            <a:ext cx="5829300" cy="1032272"/>
          </a:xfrm>
        </p:spPr>
        <p:txBody>
          <a:bodyPr>
            <a:normAutofit/>
          </a:bodyPr>
          <a:lstStyle/>
          <a:p>
            <a:r>
              <a:rPr lang="is-IS" altLang="is-IS" sz="2400"/>
              <a:t>Vensl eru oft táknuð sem töflur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71813" y="2983614"/>
            <a:ext cx="2464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554016" y="3251504"/>
            <a:ext cx="1285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0" name="TextBox 10"/>
          <p:cNvSpPr txBox="1">
            <a:spLocks noChangeArrowheads="1"/>
          </p:cNvSpPr>
          <p:nvPr/>
        </p:nvSpPr>
        <p:spPr bwMode="auto">
          <a:xfrm>
            <a:off x="3364707" y="3037191"/>
            <a:ext cx="556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/>
              <a:t>Jón</a:t>
            </a:r>
            <a:endParaRPr lang="is-IS" altLang="is-IS" sz="1800"/>
          </a:p>
        </p:txBody>
      </p:sp>
      <p:sp>
        <p:nvSpPr>
          <p:cNvPr id="16391" name="TextBox 11"/>
          <p:cNvSpPr txBox="1">
            <a:spLocks noChangeArrowheads="1"/>
          </p:cNvSpPr>
          <p:nvPr/>
        </p:nvSpPr>
        <p:spPr bwMode="auto">
          <a:xfrm>
            <a:off x="4304110" y="3037191"/>
            <a:ext cx="11592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/>
              <a:t>895-4321</a:t>
            </a:r>
            <a:endParaRPr lang="is-IS" altLang="is-IS" sz="1800"/>
          </a:p>
        </p:txBody>
      </p:sp>
      <p:sp>
        <p:nvSpPr>
          <p:cNvPr id="16392" name="TextBox 12"/>
          <p:cNvSpPr txBox="1">
            <a:spLocks noChangeArrowheads="1"/>
          </p:cNvSpPr>
          <p:nvPr/>
        </p:nvSpPr>
        <p:spPr bwMode="auto">
          <a:xfrm>
            <a:off x="3257551" y="3333657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/>
              <a:t>Gunna</a:t>
            </a:r>
            <a:endParaRPr lang="is-IS" altLang="is-IS" sz="1800"/>
          </a:p>
        </p:txBody>
      </p:sp>
      <p:sp>
        <p:nvSpPr>
          <p:cNvPr id="16393" name="TextBox 13"/>
          <p:cNvSpPr txBox="1">
            <a:spLocks noChangeArrowheads="1"/>
          </p:cNvSpPr>
          <p:nvPr/>
        </p:nvSpPr>
        <p:spPr bwMode="auto">
          <a:xfrm>
            <a:off x="4304110" y="3333657"/>
            <a:ext cx="11592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/>
              <a:t>555-1234</a:t>
            </a:r>
            <a:endParaRPr lang="is-IS" altLang="is-IS" sz="1800"/>
          </a:p>
        </p:txBody>
      </p:sp>
      <p:sp>
        <p:nvSpPr>
          <p:cNvPr id="16394" name="TextBox 19"/>
          <p:cNvSpPr txBox="1">
            <a:spLocks noChangeArrowheads="1"/>
          </p:cNvSpPr>
          <p:nvPr/>
        </p:nvSpPr>
        <p:spPr bwMode="auto">
          <a:xfrm>
            <a:off x="3302794" y="2637141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/>
              <a:t>Nafn</a:t>
            </a:r>
            <a:endParaRPr lang="is-IS" altLang="is-IS" sz="1800"/>
          </a:p>
        </p:txBody>
      </p:sp>
      <p:sp>
        <p:nvSpPr>
          <p:cNvPr id="16395" name="TextBox 20"/>
          <p:cNvSpPr txBox="1">
            <a:spLocks noChangeArrowheads="1"/>
          </p:cNvSpPr>
          <p:nvPr/>
        </p:nvSpPr>
        <p:spPr bwMode="auto">
          <a:xfrm>
            <a:off x="4535092" y="2637141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/>
              <a:t>Sími</a:t>
            </a:r>
            <a:endParaRPr lang="is-IS" altLang="is-IS" sz="180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2428875" y="3251504"/>
            <a:ext cx="1285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893469" y="3251504"/>
            <a:ext cx="1285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071813" y="2608566"/>
            <a:ext cx="2464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9" name="TextBox 24"/>
          <p:cNvSpPr txBox="1">
            <a:spLocks noChangeArrowheads="1"/>
          </p:cNvSpPr>
          <p:nvPr/>
        </p:nvSpPr>
        <p:spPr bwMode="auto">
          <a:xfrm>
            <a:off x="4732735" y="1912051"/>
            <a:ext cx="8572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</a:rPr>
              <a:t>Dálkur</a:t>
            </a:r>
            <a:endParaRPr lang="en-US" altLang="is-IS" sz="1600" i="1">
              <a:solidFill>
                <a:schemeClr val="accent1"/>
              </a:solidFill>
            </a:endParaRPr>
          </a:p>
        </p:txBody>
      </p:sp>
      <p:cxnSp>
        <p:nvCxnSpPr>
          <p:cNvPr id="27" name="Straight Arrow Connector 26"/>
          <p:cNvCxnSpPr>
            <a:stCxn id="16399" idx="2"/>
          </p:cNvCxnSpPr>
          <p:nvPr/>
        </p:nvCxnSpPr>
        <p:spPr>
          <a:xfrm flipH="1">
            <a:off x="4947048" y="2250605"/>
            <a:ext cx="214312" cy="35796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1" name="TextBox 30"/>
          <p:cNvSpPr txBox="1">
            <a:spLocks noChangeArrowheads="1"/>
          </p:cNvSpPr>
          <p:nvPr/>
        </p:nvSpPr>
        <p:spPr bwMode="auto">
          <a:xfrm>
            <a:off x="6179344" y="2983614"/>
            <a:ext cx="6235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</a:rPr>
              <a:t>Lína</a:t>
            </a:r>
            <a:endParaRPr lang="en-US" altLang="is-IS" sz="1600" i="1">
              <a:solidFill>
                <a:schemeClr val="accent1"/>
              </a:solidFill>
            </a:endParaRPr>
          </a:p>
        </p:txBody>
      </p:sp>
      <p:cxnSp>
        <p:nvCxnSpPr>
          <p:cNvPr id="33" name="Straight Arrow Connector 32"/>
          <p:cNvCxnSpPr>
            <a:stCxn id="16401" idx="1"/>
          </p:cNvCxnSpPr>
          <p:nvPr/>
        </p:nvCxnSpPr>
        <p:spPr>
          <a:xfrm flipH="1">
            <a:off x="5589986" y="3152891"/>
            <a:ext cx="589358" cy="4503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32548" y="2662145"/>
            <a:ext cx="750094" cy="321469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>
              <a:solidFill>
                <a:srgbClr val="FFFFFF"/>
              </a:solidFill>
            </a:endParaRPr>
          </a:p>
        </p:txBody>
      </p:sp>
      <p:sp>
        <p:nvSpPr>
          <p:cNvPr id="16404" name="TextBox 36"/>
          <p:cNvSpPr txBox="1">
            <a:spLocks noChangeArrowheads="1"/>
          </p:cNvSpPr>
          <p:nvPr/>
        </p:nvSpPr>
        <p:spPr bwMode="auto">
          <a:xfrm>
            <a:off x="1489798" y="2548827"/>
            <a:ext cx="12780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  <a:latin typeface="+mn-lt"/>
              </a:rPr>
              <a:t>Nafn mengis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>
                <a:solidFill>
                  <a:schemeClr val="accent1"/>
                </a:solidFill>
                <a:latin typeface="+mn-lt"/>
              </a:rPr>
              <a:t>sem þessi stök koma úr</a:t>
            </a:r>
          </a:p>
        </p:txBody>
      </p:sp>
      <p:cxnSp>
        <p:nvCxnSpPr>
          <p:cNvPr id="38" name="Straight Arrow Connector 37"/>
          <p:cNvCxnSpPr>
            <a:stCxn id="16404" idx="3"/>
            <a:endCxn id="36" idx="2"/>
          </p:cNvCxnSpPr>
          <p:nvPr/>
        </p:nvCxnSpPr>
        <p:spPr>
          <a:xfrm flipV="1">
            <a:off x="2767880" y="2822880"/>
            <a:ext cx="464668" cy="14144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53087" y="4123995"/>
            <a:ext cx="2302046" cy="33855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Ath:  Taflan er </a:t>
            </a:r>
            <a:r>
              <a:rPr lang="en-US" sz="1600" b="1"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rPr>
              <a:t>mengi</a:t>
            </a:r>
            <a:r>
              <a:rPr lang="en-US" sz="1600">
                <a:solidFill>
                  <a:schemeClr val="accent1"/>
                </a:solidFill>
              </a:rPr>
              <a:t> lína</a:t>
            </a:r>
          </a:p>
        </p:txBody>
      </p:sp>
      <p:sp>
        <p:nvSpPr>
          <p:cNvPr id="16407" name="TextBox 25"/>
          <p:cNvSpPr txBox="1">
            <a:spLocks noChangeArrowheads="1"/>
          </p:cNvSpPr>
          <p:nvPr/>
        </p:nvSpPr>
        <p:spPr bwMode="auto">
          <a:xfrm>
            <a:off x="3545681" y="3636076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/>
              <a:t>⁞</a:t>
            </a:r>
            <a:endParaRPr lang="is-IS" altLang="is-IS" sz="1800"/>
          </a:p>
        </p:txBody>
      </p:sp>
      <p:sp>
        <p:nvSpPr>
          <p:cNvPr id="16408" name="TextBox 27"/>
          <p:cNvSpPr txBox="1">
            <a:spLocks noChangeArrowheads="1"/>
          </p:cNvSpPr>
          <p:nvPr/>
        </p:nvSpPr>
        <p:spPr bwMode="auto">
          <a:xfrm>
            <a:off x="4693444" y="3636076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/>
              <a:t>⁞</a:t>
            </a:r>
            <a:endParaRPr lang="is-IS" altLang="is-IS" sz="18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152B88-4286-49D1-9887-EDF68642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47EC72-942B-4CA5-BA33-6DC5B45A8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7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9776573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 b="1"/>
              <a:t>NULL</a:t>
            </a:r>
            <a:r>
              <a:rPr lang="en-US" altLang="is-IS"/>
              <a:t> gildi í SQLite</a:t>
            </a:r>
          </a:p>
        </p:txBody>
      </p:sp>
      <p:sp>
        <p:nvSpPr>
          <p:cNvPr id="145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SQLite sýnir tóman streng fyrir </a:t>
            </a:r>
            <a:r>
              <a:rPr lang="en-US" altLang="is-IS" sz="2400" b="1"/>
              <a:t>NULL</a:t>
            </a:r>
            <a:r>
              <a:rPr lang="en-US" altLang="is-IS" sz="2400"/>
              <a:t> gildi</a:t>
            </a:r>
          </a:p>
          <a:p>
            <a:endParaRPr lang="en-US" altLang="is-IS" sz="2400"/>
          </a:p>
          <a:p>
            <a:endParaRPr lang="en-US" altLang="is-IS" sz="2400"/>
          </a:p>
          <a:p>
            <a:pPr>
              <a:spcBef>
                <a:spcPts val="1200"/>
              </a:spcBef>
            </a:pPr>
            <a:r>
              <a:rPr lang="en-US" altLang="is-IS" sz="2400"/>
              <a:t>Hægt að sýna </a:t>
            </a:r>
            <a:r>
              <a:rPr lang="en-US" altLang="is-IS" sz="2400" b="1"/>
              <a:t>NULL</a:t>
            </a:r>
            <a:r>
              <a:rPr lang="en-US" altLang="is-IS" sz="2400"/>
              <a:t> gildi:</a:t>
            </a:r>
          </a:p>
        </p:txBody>
      </p:sp>
      <p:sp>
        <p:nvSpPr>
          <p:cNvPr id="145412" name="TextBox 6"/>
          <p:cNvSpPr txBox="1">
            <a:spLocks noChangeArrowheads="1"/>
          </p:cNvSpPr>
          <p:nvPr/>
        </p:nvSpPr>
        <p:spPr bwMode="auto">
          <a:xfrm>
            <a:off x="2609668" y="1808517"/>
            <a:ext cx="22838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66|Helgi|||2022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9700" y="1733507"/>
            <a:ext cx="2376488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Útkoma úr </a:t>
            </a:r>
            <a:r>
              <a:rPr lang="en-US" sz="15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1500">
                <a:solidFill>
                  <a:schemeClr val="accent1"/>
                </a:solidFill>
              </a:rPr>
              <a:t>-skipun eftir síðustu innsetningu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4839891" y="1999017"/>
            <a:ext cx="379809" cy="238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415" name="TextBox 10"/>
          <p:cNvSpPr txBox="1">
            <a:spLocks noChangeArrowheads="1"/>
          </p:cNvSpPr>
          <p:nvPr/>
        </p:nvSpPr>
        <p:spPr bwMode="auto">
          <a:xfrm>
            <a:off x="2696766" y="3136106"/>
            <a:ext cx="22838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.nullvalue NULL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2094" y="3268593"/>
            <a:ext cx="2089547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Texti sem við ákveðum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rot="10800000">
            <a:off x="4893469" y="3322172"/>
            <a:ext cx="428625" cy="9644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2DAB7-CD46-44FA-AE99-5BBFFF79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46C013-89F9-4289-9947-F9F502BF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70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879792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Samanburður með </a:t>
            </a:r>
            <a:r>
              <a:rPr lang="en-US" altLang="is-IS" b="1"/>
              <a:t>NULL</a:t>
            </a:r>
          </a:p>
        </p:txBody>
      </p:sp>
      <p:sp>
        <p:nvSpPr>
          <p:cNvPr id="147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Allar aðgerðir þar sem annað gildið er </a:t>
            </a:r>
            <a:r>
              <a:rPr lang="en-US" altLang="is-IS" sz="2400" b="1"/>
              <a:t>NULL</a:t>
            </a:r>
            <a:r>
              <a:rPr lang="en-US" altLang="is-IS" sz="2400"/>
              <a:t> gefa gildið </a:t>
            </a:r>
            <a:r>
              <a:rPr lang="en-US" altLang="is-IS" sz="2400" b="1"/>
              <a:t>NULL</a:t>
            </a:r>
          </a:p>
          <a:p>
            <a:pPr lvl="1">
              <a:buFontTx/>
              <a:buNone/>
            </a:pPr>
            <a:r>
              <a:rPr lang="en-US" altLang="is-IS" sz="2000"/>
              <a:t>	Ef </a:t>
            </a:r>
            <a:r>
              <a:rPr lang="en-US" altLang="is-IS" sz="2000" i="1"/>
              <a:t>x</a:t>
            </a:r>
            <a:r>
              <a:rPr lang="en-US" altLang="is-IS" sz="2000"/>
              <a:t> er </a:t>
            </a:r>
            <a:r>
              <a:rPr lang="en-US" altLang="is-IS" sz="2000" b="1"/>
              <a:t>NULL</a:t>
            </a:r>
            <a:r>
              <a:rPr lang="en-US" altLang="is-IS" sz="2000"/>
              <a:t> þá er gildið á (</a:t>
            </a:r>
            <a:r>
              <a:rPr lang="en-US" altLang="is-IS" sz="2000" i="1"/>
              <a:t>x</a:t>
            </a:r>
            <a:r>
              <a:rPr lang="en-US" altLang="is-IS" sz="2000"/>
              <a:t> + 3) líka </a:t>
            </a:r>
            <a:r>
              <a:rPr lang="en-US" altLang="is-IS" sz="2000" b="1"/>
              <a:t>NULL</a:t>
            </a:r>
            <a:endParaRPr lang="en-US" altLang="is-IS" sz="3200" b="1"/>
          </a:p>
          <a:p>
            <a:endParaRPr lang="en-US" altLang="is-IS" sz="2400"/>
          </a:p>
          <a:p>
            <a:r>
              <a:rPr lang="en-US" altLang="is-IS" sz="2400"/>
              <a:t>Í samanburði þar sem annað gildið er </a:t>
            </a:r>
            <a:r>
              <a:rPr lang="en-US" altLang="is-IS" sz="2400" b="1"/>
              <a:t>NULL</a:t>
            </a:r>
            <a:r>
              <a:rPr lang="en-US" altLang="is-IS" sz="2400"/>
              <a:t> verður útkoman sanngildið </a:t>
            </a:r>
            <a:r>
              <a:rPr lang="en-US" altLang="is-IS" sz="2400" b="1"/>
              <a:t>Óþekkt</a:t>
            </a:r>
          </a:p>
          <a:p>
            <a:pPr lvl="1"/>
            <a:r>
              <a:rPr lang="en-US" altLang="is-IS" sz="2000"/>
              <a:t>Höfum sanngildin </a:t>
            </a:r>
            <a:r>
              <a:rPr lang="en-US" altLang="is-IS" sz="2000" b="1"/>
              <a:t>Satt</a:t>
            </a:r>
            <a:r>
              <a:rPr lang="en-US" altLang="is-IS" sz="2000"/>
              <a:t> og </a:t>
            </a:r>
            <a:r>
              <a:rPr lang="en-US" altLang="is-IS" sz="2000" b="1"/>
              <a:t>Ósatt</a:t>
            </a:r>
            <a:r>
              <a:rPr lang="en-US" altLang="is-IS" sz="2000"/>
              <a:t>, nú eru þrjú sanngildi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B06E9-4F4C-43FC-8CBA-537D83C1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A9BEB8-DD9D-4CF7-B894-7C8E128F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71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262030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Sanngildið </a:t>
            </a:r>
            <a:r>
              <a:rPr lang="is-IS" altLang="is-IS" b="1"/>
              <a:t>Óþekkt</a:t>
            </a:r>
          </a:p>
        </p:txBody>
      </p:sp>
      <p:sp>
        <p:nvSpPr>
          <p:cNvPr id="149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Nú þurfa rökaðgerðirnar AND, OR og NOT að ráða við gildið </a:t>
            </a:r>
            <a:r>
              <a:rPr lang="is-IS" altLang="is-IS" sz="2400" b="1"/>
              <a:t>Óþekkt</a:t>
            </a:r>
            <a:r>
              <a:rPr lang="is-IS" altLang="is-IS" sz="2400"/>
              <a:t>	</a:t>
            </a:r>
          </a:p>
          <a:p>
            <a:pPr lvl="1"/>
            <a:r>
              <a:rPr lang="is-IS" altLang="is-IS" sz="2400"/>
              <a:t>Helstu breytingar:</a:t>
            </a:r>
          </a:p>
          <a:p>
            <a:pPr lvl="2">
              <a:spcBef>
                <a:spcPts val="1350"/>
              </a:spcBef>
              <a:buNone/>
            </a:pPr>
            <a:r>
              <a:rPr lang="is-IS" altLang="is-IS" sz="1800" b="1"/>
              <a:t>	Satt</a:t>
            </a:r>
            <a:r>
              <a:rPr lang="is-IS" altLang="is-IS" sz="1800"/>
              <a:t> </a:t>
            </a:r>
            <a:r>
              <a:rPr lang="is-IS" altLang="is-IS" sz="1800" b="1"/>
              <a:t>AND</a:t>
            </a:r>
            <a:r>
              <a:rPr lang="is-IS" altLang="is-IS" sz="1800"/>
              <a:t> </a:t>
            </a:r>
            <a:r>
              <a:rPr lang="is-IS" altLang="is-IS" sz="1800" b="1"/>
              <a:t>Óþekkt</a:t>
            </a:r>
            <a:r>
              <a:rPr lang="is-IS" altLang="is-IS" sz="1800"/>
              <a:t>  		gefur	</a:t>
            </a:r>
            <a:r>
              <a:rPr lang="is-IS" altLang="is-IS" sz="1800" b="1"/>
              <a:t>Óþekkt</a:t>
            </a:r>
          </a:p>
          <a:p>
            <a:pPr lvl="2">
              <a:buFontTx/>
              <a:buNone/>
            </a:pPr>
            <a:r>
              <a:rPr lang="is-IS" altLang="is-IS" sz="1800" b="1"/>
              <a:t>	Ósatt</a:t>
            </a:r>
            <a:r>
              <a:rPr lang="is-IS" altLang="is-IS" sz="1800"/>
              <a:t> AND </a:t>
            </a:r>
            <a:r>
              <a:rPr lang="is-IS" altLang="is-IS" sz="1800" b="1"/>
              <a:t>Óþekkt</a:t>
            </a:r>
            <a:r>
              <a:rPr lang="is-IS" altLang="is-IS" sz="1800"/>
              <a:t>		gefur	</a:t>
            </a:r>
            <a:r>
              <a:rPr lang="is-IS" altLang="is-IS" sz="1800" b="1"/>
              <a:t>Ósatt</a:t>
            </a:r>
          </a:p>
          <a:p>
            <a:pPr lvl="2">
              <a:buFontTx/>
              <a:buNone/>
            </a:pPr>
            <a:r>
              <a:rPr lang="is-IS" altLang="is-IS" sz="1800" b="1"/>
              <a:t>	Ósatt</a:t>
            </a:r>
            <a:r>
              <a:rPr lang="is-IS" altLang="is-IS" sz="1800"/>
              <a:t> OR </a:t>
            </a:r>
            <a:r>
              <a:rPr lang="is-IS" altLang="is-IS" sz="1800" b="1"/>
              <a:t>Óþekkt</a:t>
            </a:r>
            <a:r>
              <a:rPr lang="is-IS" altLang="is-IS" sz="1800"/>
              <a:t>		gefur	</a:t>
            </a:r>
            <a:r>
              <a:rPr lang="is-IS" altLang="is-IS" sz="1800" b="1"/>
              <a:t>Óþekkt</a:t>
            </a:r>
          </a:p>
          <a:p>
            <a:pPr lvl="2">
              <a:buFontTx/>
              <a:buNone/>
            </a:pPr>
            <a:r>
              <a:rPr lang="is-IS" altLang="is-IS" sz="1800" b="1"/>
              <a:t>	Satt</a:t>
            </a:r>
            <a:r>
              <a:rPr lang="is-IS" altLang="is-IS" sz="1800"/>
              <a:t> OR </a:t>
            </a:r>
            <a:r>
              <a:rPr lang="is-IS" altLang="is-IS" sz="1800" b="1"/>
              <a:t>Óþekkt</a:t>
            </a:r>
            <a:r>
              <a:rPr lang="is-IS" altLang="is-IS" sz="1800"/>
              <a:t>  		gefur	</a:t>
            </a:r>
            <a:r>
              <a:rPr lang="is-IS" altLang="is-IS" sz="1800" b="1"/>
              <a:t>Satt</a:t>
            </a:r>
          </a:p>
          <a:p>
            <a:pPr lvl="2">
              <a:buFontTx/>
              <a:buNone/>
            </a:pPr>
            <a:r>
              <a:rPr lang="is-IS" altLang="is-IS" sz="1800"/>
              <a:t>	NOT </a:t>
            </a:r>
            <a:r>
              <a:rPr lang="is-IS" altLang="is-IS" sz="1800" b="1"/>
              <a:t>Óþekkt</a:t>
            </a:r>
            <a:r>
              <a:rPr lang="is-IS" altLang="is-IS" sz="1800"/>
              <a:t>  			gefur	</a:t>
            </a:r>
            <a:r>
              <a:rPr lang="is-IS" altLang="is-IS" sz="1800" b="1"/>
              <a:t>Óþekkt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472E0-EED3-4F3C-906B-5D47E6BB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245309-2032-4F25-B065-6333A501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72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8304525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 b="1"/>
              <a:t>NULL</a:t>
            </a:r>
            <a:r>
              <a:rPr lang="is-IS" altLang="is-IS"/>
              <a:t> í </a:t>
            </a:r>
            <a:r>
              <a:rPr lang="is-IS" altLang="is-IS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s-IS" altLang="is-IS"/>
              <a:t> skipunum</a:t>
            </a:r>
          </a:p>
        </p:txBody>
      </p:sp>
      <p:sp>
        <p:nvSpPr>
          <p:cNvPr id="151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s-IS" altLang="is-IS" sz="2400"/>
              <a:t> skilar öllum þeim línum þar sem skilyrðið í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is-IS" altLang="is-IS" sz="2400"/>
              <a:t>-hluta er </a:t>
            </a:r>
            <a:r>
              <a:rPr lang="is-IS" altLang="is-IS" sz="2400" b="1"/>
              <a:t>Satt</a:t>
            </a:r>
            <a:endParaRPr lang="is-IS" altLang="is-IS" sz="2000" b="1"/>
          </a:p>
          <a:p>
            <a:r>
              <a:rPr lang="is-IS" altLang="is-IS" sz="2000"/>
              <a:t>Hvað með þegar skilyrðið er </a:t>
            </a:r>
            <a:r>
              <a:rPr lang="is-IS" altLang="is-IS" sz="2000" b="1"/>
              <a:t>Óþekkt</a:t>
            </a:r>
            <a:r>
              <a:rPr lang="is-IS" altLang="is-IS" sz="2000"/>
              <a:t>?</a:t>
            </a:r>
          </a:p>
          <a:p>
            <a:pPr lvl="1"/>
            <a:r>
              <a:rPr lang="is-IS" altLang="is-IS" sz="2000"/>
              <a:t>Sú lína er ekki með (þ.e. eins og gildið væri </a:t>
            </a:r>
            <a:r>
              <a:rPr lang="is-IS" altLang="is-IS" sz="2000" b="1"/>
              <a:t>Ósatt</a:t>
            </a:r>
            <a:r>
              <a:rPr lang="is-IS" altLang="is-IS" sz="2000"/>
              <a:t>)</a:t>
            </a:r>
          </a:p>
        </p:txBody>
      </p:sp>
      <p:sp>
        <p:nvSpPr>
          <p:cNvPr id="151556" name="TextBox 6"/>
          <p:cNvSpPr txBox="1">
            <a:spLocks noChangeArrowheads="1"/>
          </p:cNvSpPr>
          <p:nvPr/>
        </p:nvSpPr>
        <p:spPr bwMode="auto">
          <a:xfrm>
            <a:off x="2750344" y="2910027"/>
            <a:ext cx="33218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&lt; 200;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5348" y="3822786"/>
            <a:ext cx="338246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Skilar ekki línu sem hefur </a:t>
            </a:r>
            <a:r>
              <a:rPr lang="en-US" sz="1600" b="1">
                <a:solidFill>
                  <a:schemeClr val="accent1"/>
                </a:solidFill>
              </a:rPr>
              <a:t>NULL</a:t>
            </a:r>
            <a:r>
              <a:rPr lang="en-US" sz="1600">
                <a:solidFill>
                  <a:schemeClr val="accent1"/>
                </a:solidFill>
              </a:rPr>
              <a:t> í </a:t>
            </a:r>
            <a:r>
              <a:rPr lang="en-US" sz="16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1B147-DA1D-4926-B696-9B0FACD4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037B43-17A3-499E-AB4C-3C98532F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73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768143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Dæmi um </a:t>
            </a:r>
            <a:r>
              <a:rPr lang="is-IS" altLang="is-IS" b="1"/>
              <a:t>NULL</a:t>
            </a:r>
          </a:p>
        </p:txBody>
      </p:sp>
      <p:sp>
        <p:nvSpPr>
          <p:cNvPr id="153603" name="TextBox 6"/>
          <p:cNvSpPr txBox="1">
            <a:spLocks noChangeArrowheads="1"/>
          </p:cNvSpPr>
          <p:nvPr/>
        </p:nvSpPr>
        <p:spPr bwMode="auto">
          <a:xfrm>
            <a:off x="2000250" y="1278995"/>
            <a:ext cx="5143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= 200 or stig &lt;&gt; 200;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6599" y="1993658"/>
            <a:ext cx="3068241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Þetta ættu að vera allir, en fáum samt ekki þá sem hafa </a:t>
            </a:r>
            <a:r>
              <a:rPr lang="en-US" sz="1500" b="1">
                <a:solidFill>
                  <a:schemeClr val="accent1"/>
                </a:solidFill>
              </a:rPr>
              <a:t>NULL</a:t>
            </a:r>
            <a:r>
              <a:rPr lang="en-US" sz="1500">
                <a:solidFill>
                  <a:schemeClr val="accent1"/>
                </a:solidFill>
              </a:rPr>
              <a:t> í stig</a:t>
            </a:r>
          </a:p>
        </p:txBody>
      </p:sp>
      <p:sp>
        <p:nvSpPr>
          <p:cNvPr id="153605" name="TextBox 8"/>
          <p:cNvSpPr txBox="1">
            <a:spLocks noChangeArrowheads="1"/>
          </p:cNvSpPr>
          <p:nvPr/>
        </p:nvSpPr>
        <p:spPr bwMode="auto">
          <a:xfrm>
            <a:off x="2000250" y="2912087"/>
            <a:ext cx="33754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0*stig = 0;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96599" y="3751935"/>
            <a:ext cx="2746772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Ef stig er </a:t>
            </a:r>
            <a:r>
              <a:rPr lang="en-US" sz="1500" b="1">
                <a:solidFill>
                  <a:schemeClr val="accent1"/>
                </a:solidFill>
              </a:rPr>
              <a:t>NULL</a:t>
            </a:r>
            <a:r>
              <a:rPr lang="en-US" sz="1500">
                <a:solidFill>
                  <a:schemeClr val="accent1"/>
                </a:solidFill>
              </a:rPr>
              <a:t> þá hefur 0*stig gildið </a:t>
            </a:r>
            <a:r>
              <a:rPr lang="en-US" sz="1500" b="1">
                <a:solidFill>
                  <a:schemeClr val="accent1"/>
                </a:solidFill>
              </a:rPr>
              <a:t>NULL</a:t>
            </a:r>
            <a:r>
              <a:rPr lang="en-US" sz="1500">
                <a:solidFill>
                  <a:schemeClr val="accent1"/>
                </a:solidFill>
              </a:rPr>
              <a:t>, sem er ekki = 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52BDB-23A8-4934-9FA4-462B9CFE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06C723-2BF7-48DB-9606-F2489AFC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74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2176069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Að finna </a:t>
            </a:r>
            <a:r>
              <a:rPr lang="is-IS" altLang="is-IS" b="1"/>
              <a:t>NULL</a:t>
            </a:r>
            <a:r>
              <a:rPr lang="is-IS" altLang="is-IS"/>
              <a:t> gildi</a:t>
            </a:r>
          </a:p>
        </p:txBody>
      </p:sp>
      <p:sp>
        <p:nvSpPr>
          <p:cNvPr id="155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Hvernig finnum við hvort lína hafi gildið </a:t>
            </a:r>
            <a:r>
              <a:rPr lang="is-IS" altLang="is-IS" sz="2400" b="1"/>
              <a:t>NULL</a:t>
            </a:r>
            <a:r>
              <a:rPr lang="is-IS" altLang="is-IS" sz="2400"/>
              <a:t> í dálki?</a:t>
            </a:r>
          </a:p>
        </p:txBody>
      </p:sp>
      <p:sp>
        <p:nvSpPr>
          <p:cNvPr id="155652" name="TextBox 6"/>
          <p:cNvSpPr txBox="1">
            <a:spLocks noChangeArrowheads="1"/>
          </p:cNvSpPr>
          <p:nvPr/>
        </p:nvSpPr>
        <p:spPr bwMode="auto">
          <a:xfrm>
            <a:off x="2525866" y="1733044"/>
            <a:ext cx="3429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= NULL;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11040" y="2441214"/>
            <a:ext cx="3304561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Ef annað gildið í samanburði hefur gildið </a:t>
            </a:r>
            <a:r>
              <a:rPr lang="en-US" sz="1500" b="1">
                <a:solidFill>
                  <a:schemeClr val="accent1"/>
                </a:solidFill>
              </a:rPr>
              <a:t>NULL</a:t>
            </a:r>
            <a:r>
              <a:rPr lang="en-US" sz="1500">
                <a:solidFill>
                  <a:schemeClr val="accent1"/>
                </a:solidFill>
              </a:rPr>
              <a:t> þá er útkoman </a:t>
            </a:r>
            <a:r>
              <a:rPr lang="en-US" sz="1500" b="1">
                <a:solidFill>
                  <a:schemeClr val="accent1"/>
                </a:solidFill>
              </a:rPr>
              <a:t>Óþekkt</a:t>
            </a:r>
            <a:r>
              <a:rPr lang="en-US" sz="1500">
                <a:solidFill>
                  <a:schemeClr val="accent1"/>
                </a:solidFill>
              </a:rPr>
              <a:t>, ekki </a:t>
            </a:r>
            <a:r>
              <a:rPr lang="en-US" sz="1500" b="1">
                <a:solidFill>
                  <a:schemeClr val="accent1"/>
                </a:solidFill>
              </a:rPr>
              <a:t>Satt</a:t>
            </a:r>
          </a:p>
        </p:txBody>
      </p:sp>
      <p:sp>
        <p:nvSpPr>
          <p:cNvPr id="155654" name="TextBox 9"/>
          <p:cNvSpPr txBox="1">
            <a:spLocks noChangeArrowheads="1"/>
          </p:cNvSpPr>
          <p:nvPr/>
        </p:nvSpPr>
        <p:spPr bwMode="auto">
          <a:xfrm>
            <a:off x="2525866" y="3386671"/>
            <a:ext cx="358973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is NULL;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67472" y="4104450"/>
            <a:ext cx="2143125" cy="507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350">
                <a:solidFill>
                  <a:schemeClr val="accent1"/>
                </a:solidFill>
              </a:rPr>
              <a:t>Sérstakur samanburður sem skilar </a:t>
            </a:r>
            <a:r>
              <a:rPr lang="en-US" sz="1350" b="1">
                <a:solidFill>
                  <a:schemeClr val="accent1"/>
                </a:solidFill>
              </a:rPr>
              <a:t>Satt</a:t>
            </a:r>
            <a:r>
              <a:rPr lang="en-US" sz="1350">
                <a:solidFill>
                  <a:schemeClr val="accent1"/>
                </a:solidFill>
              </a:rPr>
              <a:t> eða </a:t>
            </a:r>
            <a:r>
              <a:rPr lang="en-US" sz="1350" b="1">
                <a:solidFill>
                  <a:schemeClr val="accent1"/>
                </a:solidFill>
              </a:rPr>
              <a:t>Ósatt</a:t>
            </a: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rot="10800000">
            <a:off x="4946004" y="3997294"/>
            <a:ext cx="321469" cy="35004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78F97-45E8-4A32-8666-FF33B4DC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563139-09CD-4578-A2AD-2B31D00B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75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855237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Töfluskilgreiningar og </a:t>
            </a:r>
            <a:r>
              <a:rPr lang="is-IS" altLang="is-IS" b="1"/>
              <a:t>NULL</a:t>
            </a:r>
          </a:p>
        </p:txBody>
      </p:sp>
      <p:sp>
        <p:nvSpPr>
          <p:cNvPr id="157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Leyfum ekki sumum dálkum að vera </a:t>
            </a:r>
            <a:r>
              <a:rPr lang="is-IS" altLang="is-IS" sz="2400" b="1"/>
              <a:t>NULL</a:t>
            </a:r>
          </a:p>
          <a:p>
            <a:pPr lvl="1"/>
            <a:r>
              <a:rPr lang="is-IS" altLang="is-IS" sz="2000"/>
              <a:t>Látum vita af því í skilgreiningu töflunnar</a:t>
            </a:r>
          </a:p>
        </p:txBody>
      </p:sp>
      <p:sp>
        <p:nvSpPr>
          <p:cNvPr id="157700" name="TextBox 6"/>
          <p:cNvSpPr txBox="1">
            <a:spLocks noChangeArrowheads="1"/>
          </p:cNvSpPr>
          <p:nvPr/>
        </p:nvSpPr>
        <p:spPr bwMode="auto">
          <a:xfrm>
            <a:off x="2321719" y="2394347"/>
            <a:ext cx="3964781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felagar (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fnr integer not NULL,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nafn char(30) not NULL,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postnr char(3),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stig integer,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inng_ar integer);</a:t>
            </a:r>
          </a:p>
        </p:txBody>
      </p:sp>
      <p:sp>
        <p:nvSpPr>
          <p:cNvPr id="157701" name="TextBox 7"/>
          <p:cNvSpPr txBox="1">
            <a:spLocks noChangeArrowheads="1"/>
          </p:cNvSpPr>
          <p:nvPr/>
        </p:nvSpPr>
        <p:spPr bwMode="auto">
          <a:xfrm>
            <a:off x="6286500" y="3367386"/>
            <a:ext cx="1607344" cy="9233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350">
                <a:solidFill>
                  <a:schemeClr val="accent1"/>
                </a:solidFill>
                <a:latin typeface="Helvetica" panose="020B0604020202020204" pitchFamily="34" charset="0"/>
              </a:rPr>
              <a:t>Ráðum því sjálf hvaða dálkar mega ekki vera </a:t>
            </a:r>
            <a:r>
              <a:rPr lang="en-US" altLang="is-IS" sz="1350" b="1">
                <a:solidFill>
                  <a:schemeClr val="accent1"/>
                </a:solidFill>
                <a:latin typeface="Helvetica" panose="020B0604020202020204" pitchFamily="34" charset="0"/>
              </a:rPr>
              <a:t>NULL</a:t>
            </a:r>
          </a:p>
        </p:txBody>
      </p:sp>
      <p:cxnSp>
        <p:nvCxnSpPr>
          <p:cNvPr id="9" name="Straight Arrow Connector 8"/>
          <p:cNvCxnSpPr>
            <a:stCxn id="157701" idx="1"/>
          </p:cNvCxnSpPr>
          <p:nvPr/>
        </p:nvCxnSpPr>
        <p:spPr>
          <a:xfrm flipH="1" flipV="1">
            <a:off x="5416062" y="3230464"/>
            <a:ext cx="870438" cy="59858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D4CA3-1227-44BC-A1EA-E16355E2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AD0927-9DF4-461C-ADBA-9516E419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76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4492049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Æfingar</a:t>
            </a:r>
          </a:p>
        </p:txBody>
      </p:sp>
      <p:sp>
        <p:nvSpPr>
          <p:cNvPr id="159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altLang="is-IS" sz="2400"/>
              <a:t>Setjið línu inn í töfluna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felagar</a:t>
            </a:r>
            <a:r>
              <a:rPr lang="is-IS" altLang="is-IS" sz="2400"/>
              <a:t> með engum stigum.</a:t>
            </a:r>
          </a:p>
          <a:p>
            <a:pPr lvl="1"/>
            <a:r>
              <a:rPr lang="is-IS" altLang="is-IS" sz="2000"/>
              <a:t>Sýnið félaga í röð eftir stigum.  Koma </a:t>
            </a:r>
            <a:r>
              <a:rPr lang="is-IS" altLang="is-IS" sz="2000" b="1"/>
              <a:t>NULL</a:t>
            </a:r>
            <a:r>
              <a:rPr lang="is-IS" altLang="is-IS" sz="2000"/>
              <a:t> með?</a:t>
            </a:r>
          </a:p>
          <a:p>
            <a:pPr lvl="1"/>
            <a:r>
              <a:rPr lang="is-IS" altLang="is-IS" sz="2000"/>
              <a:t>Finnið meðalfjölda stiga hjá félagsmönnum.  Er </a:t>
            </a:r>
            <a:r>
              <a:rPr lang="is-IS" altLang="is-IS" sz="2000" b="1"/>
              <a:t>NULL</a:t>
            </a:r>
            <a:r>
              <a:rPr lang="is-IS" altLang="is-IS" sz="2000"/>
              <a:t> gildið með?</a:t>
            </a:r>
          </a:p>
          <a:p>
            <a:pPr>
              <a:spcBef>
                <a:spcPts val="1800"/>
              </a:spcBef>
            </a:pPr>
            <a:r>
              <a:rPr lang="is-IS" altLang="is-IS" sz="2400"/>
              <a:t>Breytið skilgreiningu töflunnar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sumarhus</a:t>
            </a:r>
            <a:r>
              <a:rPr lang="is-IS" altLang="is-IS" sz="2400"/>
              <a:t> þannig að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fermetrar</a:t>
            </a:r>
            <a:r>
              <a:rPr lang="is-IS" altLang="is-IS" sz="2400"/>
              <a:t> megi ekki vera </a:t>
            </a:r>
            <a:r>
              <a:rPr lang="is-IS" altLang="is-IS" sz="2400" b="1"/>
              <a:t>NULL</a:t>
            </a:r>
          </a:p>
          <a:p>
            <a:pPr lvl="1"/>
            <a:r>
              <a:rPr lang="is-IS" altLang="is-IS" sz="2000"/>
              <a:t>Reynið síðan að setja inn </a:t>
            </a:r>
            <a:r>
              <a:rPr lang="is-IS" altLang="is-IS" sz="2000" b="1"/>
              <a:t>NULL</a:t>
            </a:r>
            <a:r>
              <a:rPr lang="is-IS" altLang="is-IS" sz="2000"/>
              <a:t> þar</a:t>
            </a:r>
          </a:p>
          <a:p>
            <a:endParaRPr lang="is-IS" altLang="is-I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C728F-DCD0-4599-BDF7-B2A22A8A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4BF40A-63E9-4075-9937-2FFD8986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77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532951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Heilleiki gagna </a:t>
            </a:r>
            <a:r>
              <a:rPr lang="is-IS" altLang="is-IS" sz="3000" i="1"/>
              <a:t>(data integrity)</a:t>
            </a:r>
            <a:endParaRPr lang="is-IS" altLang="is-IS" i="1"/>
          </a:p>
        </p:txBody>
      </p:sp>
      <p:sp>
        <p:nvSpPr>
          <p:cNvPr id="1617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Mjög mikilvægt að gögn í gagnasafninu séu rétt</a:t>
            </a:r>
          </a:p>
          <a:p>
            <a:pPr lvl="1"/>
            <a:r>
              <a:rPr lang="is-IS" altLang="is-IS" sz="2000"/>
              <a:t>Erfitt að eiga við gölluð gögn í gagnasafninu</a:t>
            </a:r>
          </a:p>
          <a:p>
            <a:pPr lvl="2"/>
            <a:r>
              <a:rPr lang="is-IS" altLang="is-IS" sz="1600"/>
              <a:t>Gefa rangar niðurstöður</a:t>
            </a:r>
          </a:p>
          <a:p>
            <a:pPr lvl="2"/>
            <a:r>
              <a:rPr lang="is-IS" altLang="is-IS" sz="1600"/>
              <a:t>Erfitt að finna og leiðrétta á öllum stöðum</a:t>
            </a:r>
          </a:p>
          <a:p>
            <a:pPr lvl="1">
              <a:spcBef>
                <a:spcPts val="1350"/>
              </a:spcBef>
            </a:pPr>
            <a:r>
              <a:rPr lang="is-IS" altLang="is-IS" sz="2000"/>
              <a:t>Betra að koma í veg fyrir að röng/gölluð gögn fari inní safnið í upphafi</a:t>
            </a:r>
          </a:p>
          <a:p>
            <a:pPr lvl="2"/>
            <a:r>
              <a:rPr lang="is-IS" altLang="is-IS" sz="1600"/>
              <a:t>Staðreyna inntak, t.d. vartöluprófa kennitölur í inntaki</a:t>
            </a:r>
          </a:p>
          <a:p>
            <a:pPr lvl="2"/>
            <a:r>
              <a:rPr lang="is-IS" altLang="is-IS" sz="1600"/>
              <a:t>Nota skorður (</a:t>
            </a:r>
            <a:r>
              <a:rPr lang="is-IS" altLang="is-IS" sz="1600" i="1"/>
              <a:t>constraints</a:t>
            </a:r>
            <a:r>
              <a:rPr lang="is-IS" altLang="is-IS" sz="1600"/>
              <a:t>) á töflur</a:t>
            </a:r>
          </a:p>
          <a:p>
            <a:pPr lvl="1"/>
            <a:endParaRPr lang="is-IS" altLang="is-IS" sz="20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DD874-F1A1-4687-BCF0-02AD40BC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809F47-2E8B-4D3F-B0BD-0633C65F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78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7787860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Lyklar </a:t>
            </a:r>
            <a:r>
              <a:rPr lang="is-IS" altLang="is-IS" sz="3000" i="1"/>
              <a:t>(keys)</a:t>
            </a:r>
            <a:endParaRPr lang="is-IS" altLang="is-IS" i="1"/>
          </a:p>
        </p:txBody>
      </p:sp>
      <p:sp>
        <p:nvSpPr>
          <p:cNvPr id="163843" name="Content Placeholder 2"/>
          <p:cNvSpPr>
            <a:spLocks noGrp="1"/>
          </p:cNvSpPr>
          <p:nvPr>
            <p:ph idx="1"/>
          </p:nvPr>
        </p:nvSpPr>
        <p:spPr>
          <a:xfrm>
            <a:off x="785152" y="1225647"/>
            <a:ext cx="7224992" cy="3280515"/>
          </a:xfrm>
        </p:spPr>
        <p:txBody>
          <a:bodyPr>
            <a:normAutofit lnSpcReduction="10000"/>
          </a:bodyPr>
          <a:lstStyle/>
          <a:p>
            <a:r>
              <a:rPr lang="is-IS" altLang="is-IS" sz="2400"/>
              <a:t>Lykill er </a:t>
            </a:r>
            <a:r>
              <a:rPr lang="is-IS" altLang="is-IS" sz="2400" b="1"/>
              <a:t>dálkur</a:t>
            </a:r>
            <a:r>
              <a:rPr lang="is-IS" altLang="is-IS" sz="2400"/>
              <a:t> (eða safn dálka) sem </a:t>
            </a:r>
            <a:r>
              <a:rPr lang="is-IS" altLang="is-IS" sz="2400" b="1"/>
              <a:t>ákvarðar línu einkvæmt</a:t>
            </a:r>
          </a:p>
          <a:p>
            <a:pPr lvl="1"/>
            <a:r>
              <a:rPr lang="is-IS" altLang="is-IS" sz="2000"/>
              <a:t>Í töflunni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felagar</a:t>
            </a:r>
            <a:r>
              <a:rPr lang="is-IS" altLang="is-IS" sz="2000"/>
              <a:t>:</a:t>
            </a:r>
          </a:p>
          <a:p>
            <a:pPr lvl="1">
              <a:buFontTx/>
              <a:buNone/>
            </a:pPr>
            <a:r>
              <a:rPr lang="is-IS" altLang="is-IS" sz="2000"/>
              <a:t>		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postnr</a:t>
            </a:r>
            <a:r>
              <a:rPr lang="is-IS" altLang="is-IS" sz="2000"/>
              <a:t> er ekki lykill (margar línur með sama gildi)</a:t>
            </a:r>
          </a:p>
          <a:p>
            <a:pPr lvl="1">
              <a:buFontTx/>
              <a:buNone/>
            </a:pPr>
            <a:r>
              <a:rPr lang="is-IS" altLang="is-IS" sz="2000"/>
              <a:t>		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nafn</a:t>
            </a:r>
            <a:r>
              <a:rPr lang="is-IS" altLang="is-IS" sz="2000"/>
              <a:t> er ekki lykill (margir geta heitið sama nafni)</a:t>
            </a:r>
          </a:p>
          <a:p>
            <a:pPr lvl="1">
              <a:buFontTx/>
              <a:buNone/>
            </a:pPr>
            <a:r>
              <a:rPr lang="is-IS" altLang="is-IS" sz="2000"/>
              <a:t>		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fnr</a:t>
            </a:r>
            <a:r>
              <a:rPr lang="is-IS" altLang="is-IS" sz="2000"/>
              <a:t> er lykill (við búum dálkinn til þannig!)</a:t>
            </a:r>
          </a:p>
          <a:p>
            <a:pPr>
              <a:spcBef>
                <a:spcPts val="1800"/>
              </a:spcBef>
            </a:pPr>
            <a:r>
              <a:rPr lang="is-IS" altLang="is-IS" sz="2400"/>
              <a:t>Ræðst af eðli gagnanna hvor dálkur sé lykill</a:t>
            </a:r>
          </a:p>
          <a:p>
            <a:pPr lvl="1"/>
            <a:r>
              <a:rPr lang="is-IS" altLang="is-IS" sz="2000"/>
              <a:t>Er kennitala lykill?</a:t>
            </a:r>
          </a:p>
          <a:p>
            <a:pPr lvl="2"/>
            <a:r>
              <a:rPr lang="is-IS" altLang="is-IS" sz="1600"/>
              <a:t>Hvað með Gervimaður útlönd (010130-7789)?</a:t>
            </a:r>
          </a:p>
          <a:p>
            <a:pPr lvl="1">
              <a:buFontTx/>
              <a:buNone/>
            </a:pPr>
            <a:endParaRPr lang="is-IS" altLang="is-IS" sz="18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53B90-DD00-4D56-864E-718E83FE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5286A7-7395-4CC8-BF3A-E47B6A44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79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9694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s-IS"/>
              <a:t>Hönnun gagnasafna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s-IS" sz="2100"/>
              <a:t>Gögn eru annað hvort </a:t>
            </a:r>
            <a:r>
              <a:rPr lang="en-US" altLang="is-IS" sz="2100" u="sng"/>
              <a:t>upplýsingar um hlut</a:t>
            </a:r>
            <a:r>
              <a:rPr lang="en-US" altLang="is-IS" sz="2100"/>
              <a:t> eða </a:t>
            </a:r>
            <a:r>
              <a:rPr lang="en-US" altLang="is-IS" sz="2100" u="sng"/>
              <a:t>upplýsingar um tengingar hluta</a:t>
            </a:r>
            <a:endParaRPr lang="en-US" altLang="is-IS" sz="2100"/>
          </a:p>
          <a:p>
            <a:pPr lvl="1"/>
            <a:r>
              <a:rPr lang="en-US" altLang="is-IS" sz="1800"/>
              <a:t>Hvorutveggja geymt sem vensl (töflur)</a:t>
            </a:r>
          </a:p>
        </p:txBody>
      </p:sp>
      <p:sp>
        <p:nvSpPr>
          <p:cNvPr id="18436" name="TextBox 7"/>
          <p:cNvSpPr txBox="1">
            <a:spLocks noChangeArrowheads="1"/>
          </p:cNvSpPr>
          <p:nvPr/>
        </p:nvSpPr>
        <p:spPr bwMode="auto">
          <a:xfrm>
            <a:off x="5881155" y="3125721"/>
            <a:ext cx="1409360" cy="4154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2100">
                <a:solidFill>
                  <a:schemeClr val="tx1"/>
                </a:solidFill>
              </a:rPr>
              <a:t>Sumarhús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8483" y="3125721"/>
            <a:ext cx="1493550" cy="4154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100"/>
              <a:t>Félagsmenn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59499" y="3340034"/>
            <a:ext cx="745525" cy="4154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100"/>
              <a:t>Leiga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9859" y="2575653"/>
            <a:ext cx="762566" cy="33855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Hlutur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70515" y="2575653"/>
            <a:ext cx="766193" cy="33855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Hlutur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59499" y="2393487"/>
            <a:ext cx="1125140" cy="58477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Tenging milli hluta</a:t>
            </a:r>
          </a:p>
        </p:txBody>
      </p:sp>
      <p:cxnSp>
        <p:nvCxnSpPr>
          <p:cNvPr id="16" name="Straight Arrow Connector 15"/>
          <p:cNvCxnSpPr>
            <a:stCxn id="12" idx="2"/>
          </p:cNvCxnSpPr>
          <p:nvPr/>
        </p:nvCxnSpPr>
        <p:spPr>
          <a:xfrm>
            <a:off x="1601142" y="2914207"/>
            <a:ext cx="154498" cy="17579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</p:cNvCxnSpPr>
          <p:nvPr/>
        </p:nvCxnSpPr>
        <p:spPr>
          <a:xfrm flipH="1">
            <a:off x="6684828" y="2914207"/>
            <a:ext cx="168784" cy="1972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</p:cNvCxnSpPr>
          <p:nvPr/>
        </p:nvCxnSpPr>
        <p:spPr>
          <a:xfrm flipH="1">
            <a:off x="4488125" y="2978262"/>
            <a:ext cx="133944" cy="32605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cxnSpLocks/>
            <a:stCxn id="10" idx="3"/>
            <a:endCxn id="11" idx="1"/>
          </p:cNvCxnSpPr>
          <p:nvPr/>
        </p:nvCxnSpPr>
        <p:spPr>
          <a:xfrm>
            <a:off x="3142033" y="3333470"/>
            <a:ext cx="917466" cy="214313"/>
          </a:xfrm>
          <a:prstGeom prst="curvedConnector3">
            <a:avLst>
              <a:gd name="adj1" fmla="val 50000"/>
            </a:avLst>
          </a:prstGeom>
          <a:ln w="1905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cxnSpLocks/>
            <a:stCxn id="11" idx="3"/>
            <a:endCxn id="18436" idx="1"/>
          </p:cNvCxnSpPr>
          <p:nvPr/>
        </p:nvCxnSpPr>
        <p:spPr>
          <a:xfrm flipV="1">
            <a:off x="4805024" y="3333470"/>
            <a:ext cx="1076131" cy="214313"/>
          </a:xfrm>
          <a:prstGeom prst="curvedConnector3">
            <a:avLst>
              <a:gd name="adj1" fmla="val 50000"/>
            </a:avLst>
          </a:prstGeom>
          <a:ln w="1905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48483" y="3560832"/>
            <a:ext cx="1607344" cy="5847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Kennitala, nafn, sími, stig, ...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66524" y="3567866"/>
            <a:ext cx="1662992" cy="58477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Auðkenni, staður</a:t>
            </a:r>
            <a:r>
              <a:rPr lang="en-US" sz="140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 stærð, lýsing, ...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98764" y="3732941"/>
            <a:ext cx="1473975" cy="83099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Félagsmaður, sumarhús, dagsetning, ...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DC461-BC06-462B-960F-E06E8D5C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F659F1-57D4-41C6-A476-A754F423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8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954353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Samsettir lyklar</a:t>
            </a:r>
          </a:p>
        </p:txBody>
      </p:sp>
      <p:sp>
        <p:nvSpPr>
          <p:cNvPr id="165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Í töflum fyrir tengsl á milli hluta eru lyklar oft samsettir úr lyklum hlutanna</a:t>
            </a:r>
          </a:p>
          <a:p>
            <a:pPr lvl="1"/>
            <a:r>
              <a:rPr lang="is-IS" altLang="is-IS" sz="2000"/>
              <a:t>Lykill í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leigur</a:t>
            </a:r>
            <a:r>
              <a:rPr lang="is-IS" altLang="is-IS" sz="2000"/>
              <a:t> er samsettur úr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fnr</a:t>
            </a:r>
            <a:r>
              <a:rPr lang="is-IS" altLang="is-IS" sz="2000"/>
              <a:t>,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husnr</a:t>
            </a:r>
            <a:r>
              <a:rPr lang="is-IS" altLang="is-IS" sz="2000"/>
              <a:t> og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dags</a:t>
            </a:r>
          </a:p>
          <a:p>
            <a:pPr lvl="2"/>
            <a:r>
              <a:rPr lang="is-IS" altLang="is-IS" sz="1600"/>
              <a:t>Ekki nóg að vita bara </a:t>
            </a:r>
            <a:r>
              <a:rPr lang="is-IS" altLang="is-IS" sz="1600" b="1">
                <a:latin typeface="Courier New" panose="02070309020205020404" pitchFamily="49" charset="0"/>
                <a:cs typeface="Courier New" panose="02070309020205020404" pitchFamily="49" charset="0"/>
              </a:rPr>
              <a:t>fnr</a:t>
            </a:r>
            <a:r>
              <a:rPr lang="is-IS" altLang="is-IS" sz="1600"/>
              <a:t> og </a:t>
            </a:r>
            <a:r>
              <a:rPr lang="is-IS" altLang="is-IS" sz="1600" b="1">
                <a:latin typeface="Courier New" panose="02070309020205020404" pitchFamily="49" charset="0"/>
                <a:cs typeface="Courier New" panose="02070309020205020404" pitchFamily="49" charset="0"/>
              </a:rPr>
              <a:t>husnr</a:t>
            </a:r>
            <a:endParaRPr lang="is-IS" altLang="is-I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350"/>
              </a:spcBef>
            </a:pPr>
            <a:r>
              <a:rPr lang="is-IS" altLang="is-IS" sz="2400"/>
              <a:t>Þurfum sjálf að ákveða hvort tiltekin svið myndi lykil</a:t>
            </a:r>
          </a:p>
          <a:p>
            <a:pPr lvl="1">
              <a:spcBef>
                <a:spcPts val="450"/>
              </a:spcBef>
            </a:pPr>
            <a:r>
              <a:rPr lang="is-IS" altLang="is-IS" sz="2000"/>
              <a:t>Til dæmis ef enginn má leigja bústað oftar en einu sinni þá er {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fnr</a:t>
            </a:r>
            <a:r>
              <a:rPr lang="is-IS" altLang="is-IS" sz="2000"/>
              <a:t>,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husnr</a:t>
            </a:r>
            <a:r>
              <a:rPr lang="is-IS" altLang="is-IS" sz="2000"/>
              <a:t>} lykill fyrir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leigur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5C5885-F12B-4411-9DD9-887C81D2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B1C993-A912-4F97-B803-FCD848E3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80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904031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>
                <a:cs typeface="Courier New" panose="02070309020205020404" pitchFamily="49" charset="0"/>
              </a:rPr>
              <a:t>Aðallykill (</a:t>
            </a:r>
            <a:r>
              <a:rPr lang="is-IS" altLang="is-IS" sz="4000" b="1"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is-IS" altLang="is-IS"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167939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094269" cy="3394472"/>
          </a:xfrm>
        </p:spPr>
        <p:txBody>
          <a:bodyPr>
            <a:normAutofit/>
          </a:bodyPr>
          <a:lstStyle/>
          <a:p>
            <a:r>
              <a:rPr lang="is-IS" altLang="is-IS" sz="2400"/>
              <a:t>Getum látið gagnasafnskerfið vita um lykla í skilgreiningu töflunnar</a:t>
            </a:r>
          </a:p>
        </p:txBody>
      </p:sp>
      <p:sp>
        <p:nvSpPr>
          <p:cNvPr id="167940" name="TextBox 7"/>
          <p:cNvSpPr txBox="1">
            <a:spLocks noChangeArrowheads="1"/>
          </p:cNvSpPr>
          <p:nvPr/>
        </p:nvSpPr>
        <p:spPr bwMode="auto">
          <a:xfrm>
            <a:off x="2884288" y="2085396"/>
            <a:ext cx="3537613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felagar (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fnr integer primary key,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67941" name="TextBox 7"/>
          <p:cNvSpPr txBox="1">
            <a:spLocks noChangeArrowheads="1"/>
          </p:cNvSpPr>
          <p:nvPr/>
        </p:nvSpPr>
        <p:spPr bwMode="auto">
          <a:xfrm>
            <a:off x="2884288" y="3484820"/>
            <a:ext cx="4423877" cy="7848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leigur (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primary key (fnr, husnr, dags));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4229" y="2671817"/>
            <a:ext cx="1393031" cy="7155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350">
                <a:solidFill>
                  <a:schemeClr val="accent1"/>
                </a:solidFill>
                <a:cs typeface="Courier New" pitchFamily="49" charset="0"/>
              </a:rPr>
              <a:t>Hver tafla getur aðeins haft einn </a:t>
            </a:r>
            <a:r>
              <a:rPr lang="en-US" sz="135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primary key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DF040-C801-419E-BAB1-F5068465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6DC49-7AD1-497C-9DB2-81C34CD0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81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8437365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Skorður (</a:t>
            </a:r>
            <a:r>
              <a:rPr lang="is-IS" altLang="is-IS" i="1"/>
              <a:t>constraints</a:t>
            </a:r>
            <a:r>
              <a:rPr lang="is-IS" altLang="is-IS"/>
              <a:t>)</a:t>
            </a:r>
          </a:p>
        </p:txBody>
      </p:sp>
      <p:sp>
        <p:nvSpPr>
          <p:cNvPr id="169987" name="Content Placeholder 2"/>
          <p:cNvSpPr>
            <a:spLocks noGrp="1"/>
          </p:cNvSpPr>
          <p:nvPr>
            <p:ph idx="1"/>
          </p:nvPr>
        </p:nvSpPr>
        <p:spPr>
          <a:xfrm>
            <a:off x="991772" y="1485900"/>
            <a:ext cx="7258930" cy="3086100"/>
          </a:xfrm>
        </p:spPr>
        <p:txBody>
          <a:bodyPr>
            <a:normAutofit/>
          </a:bodyPr>
          <a:lstStyle/>
          <a:p>
            <a:r>
              <a:rPr lang="is-IS" altLang="is-IS" sz="2800"/>
              <a:t>Skilgreining á aðallykli er dæmi um skorðu</a:t>
            </a:r>
          </a:p>
          <a:p>
            <a:pPr lvl="1"/>
            <a:r>
              <a:rPr lang="is-IS" altLang="is-IS" sz="2400"/>
              <a:t>Aðrar skorður:</a:t>
            </a:r>
          </a:p>
          <a:p>
            <a:pPr lvl="1">
              <a:spcBef>
                <a:spcPts val="450"/>
              </a:spcBef>
              <a:buNone/>
            </a:pPr>
            <a:r>
              <a:rPr lang="is-IS" altLang="is-IS"/>
              <a:t>		</a:t>
            </a:r>
            <a:r>
              <a:rPr lang="is-I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is-IS" altLang="is-IS" sz="1800"/>
              <a:t>  -  segir að dálkurinn sé einkvæmur</a:t>
            </a:r>
          </a:p>
          <a:p>
            <a:pPr lvl="1">
              <a:spcBef>
                <a:spcPts val="450"/>
              </a:spcBef>
              <a:buNone/>
            </a:pPr>
            <a:r>
              <a:rPr lang="is-IS" altLang="is-IS" sz="1800"/>
              <a:t>		</a:t>
            </a:r>
            <a:r>
              <a:rPr lang="is-I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is-IS" altLang="is-IS" sz="1800">
                <a:cs typeface="Courier New" panose="02070309020205020404" pitchFamily="49" charset="0"/>
              </a:rPr>
              <a:t>  </a:t>
            </a:r>
            <a:r>
              <a:rPr lang="is-IS" altLang="is-IS" sz="1800"/>
              <a:t>-  segir að dálkurinn verði að hafa gildi</a:t>
            </a:r>
          </a:p>
          <a:p>
            <a:pPr lvl="1">
              <a:spcBef>
                <a:spcPts val="450"/>
              </a:spcBef>
              <a:buNone/>
            </a:pPr>
            <a:r>
              <a:rPr lang="is-IS" altLang="is-IS" sz="1800"/>
              <a:t>		</a:t>
            </a:r>
            <a:r>
              <a:rPr lang="is-I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is-IS" altLang="is-IS" sz="1800"/>
              <a:t>  -  gefur sjálfgefið gildi á dálkinn</a:t>
            </a:r>
          </a:p>
          <a:p>
            <a:pPr lvl="1">
              <a:spcBef>
                <a:spcPts val="450"/>
              </a:spcBef>
              <a:buNone/>
            </a:pPr>
            <a:r>
              <a:rPr lang="is-IS" altLang="is-IS" sz="1800"/>
              <a:t>		</a:t>
            </a:r>
            <a:r>
              <a:rPr lang="is-I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check(</a:t>
            </a:r>
            <a:r>
              <a:rPr lang="is-IS" altLang="is-IS" sz="1800" i="1"/>
              <a:t>skilyrði</a:t>
            </a:r>
            <a:r>
              <a:rPr lang="is-IS" altLang="is-IS" sz="18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s-IS" altLang="is-IS" sz="1800"/>
              <a:t>  -  tryggir að </a:t>
            </a:r>
            <a:r>
              <a:rPr lang="is-IS" altLang="is-IS" sz="1800" i="1"/>
              <a:t>skilyrði</a:t>
            </a:r>
            <a:r>
              <a:rPr lang="is-IS" altLang="is-IS" sz="1800"/>
              <a:t> sé uppfyllt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52AA95-6804-4D68-BAF2-D1E6BD22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F764A9-BF5C-4932-9FA6-56DEEB20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82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143903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Dæmi um skorður</a:t>
            </a:r>
          </a:p>
        </p:txBody>
      </p:sp>
      <p:sp>
        <p:nvSpPr>
          <p:cNvPr id="172035" name="TextBox 7"/>
          <p:cNvSpPr txBox="1">
            <a:spLocks noChangeArrowheads="1"/>
          </p:cNvSpPr>
          <p:nvPr/>
        </p:nvSpPr>
        <p:spPr bwMode="auto">
          <a:xfrm>
            <a:off x="1625204" y="1651398"/>
            <a:ext cx="5359405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felagar(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fnr integer </a:t>
            </a: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key not null,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nafn char(30) not null,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postnr char(3),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stig integer default 0,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inng_ar integer check(inng_ar &gt; 1900),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constraint pnr_check(postnr&gt;'100'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and postnr&lt;='999')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72036" name="TextBox 7"/>
          <p:cNvSpPr txBox="1">
            <a:spLocks noChangeArrowheads="1"/>
          </p:cNvSpPr>
          <p:nvPr/>
        </p:nvSpPr>
        <p:spPr bwMode="auto">
          <a:xfrm>
            <a:off x="4089796" y="3955256"/>
            <a:ext cx="1579483" cy="30008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350">
                <a:solidFill>
                  <a:schemeClr val="accent1"/>
                </a:solidFill>
                <a:latin typeface="Helvetica" panose="020B0604020202020204" pitchFamily="34" charset="0"/>
                <a:cs typeface="Courier New" panose="02070309020205020404" pitchFamily="49" charset="0"/>
              </a:rPr>
              <a:t>Skorða með nafni</a:t>
            </a:r>
            <a:endParaRPr lang="en-US" altLang="is-IS" sz="135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2037" name="TextBox 8"/>
          <p:cNvSpPr txBox="1">
            <a:spLocks noChangeArrowheads="1"/>
          </p:cNvSpPr>
          <p:nvPr/>
        </p:nvSpPr>
        <p:spPr bwMode="auto">
          <a:xfrm>
            <a:off x="5375672" y="1428750"/>
            <a:ext cx="857250" cy="30008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350">
                <a:solidFill>
                  <a:schemeClr val="accent1"/>
                </a:solidFill>
                <a:latin typeface="Helvetica" panose="020B0604020202020204" pitchFamily="34" charset="0"/>
                <a:cs typeface="Courier New" panose="02070309020205020404" pitchFamily="49" charset="0"/>
              </a:rPr>
              <a:t>Aðallykill</a:t>
            </a:r>
            <a:endParaRPr lang="en-US" altLang="is-IS" sz="135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2038" name="TextBox 9"/>
          <p:cNvSpPr txBox="1">
            <a:spLocks noChangeArrowheads="1"/>
          </p:cNvSpPr>
          <p:nvPr/>
        </p:nvSpPr>
        <p:spPr bwMode="auto">
          <a:xfrm>
            <a:off x="5589984" y="2260074"/>
            <a:ext cx="1285876" cy="30008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350">
                <a:solidFill>
                  <a:schemeClr val="accent1"/>
                </a:solidFill>
                <a:latin typeface="Helvetica" panose="020B0604020202020204" pitchFamily="34" charset="0"/>
                <a:cs typeface="Courier New" panose="02070309020205020404" pitchFamily="49" charset="0"/>
              </a:rPr>
              <a:t>Sjálfgefið gildi</a:t>
            </a:r>
            <a:endParaRPr lang="en-US" altLang="is-IS" sz="135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2039" name="TextBox 10"/>
          <p:cNvSpPr txBox="1">
            <a:spLocks noChangeArrowheads="1"/>
          </p:cNvSpPr>
          <p:nvPr/>
        </p:nvSpPr>
        <p:spPr bwMode="auto">
          <a:xfrm>
            <a:off x="7090171" y="2585725"/>
            <a:ext cx="805264" cy="5078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350">
                <a:solidFill>
                  <a:schemeClr val="accent1"/>
                </a:solidFill>
                <a:latin typeface="Helvetica" panose="020B0604020202020204" pitchFamily="34" charset="0"/>
                <a:cs typeface="Courier New" panose="02070309020205020404" pitchFamily="49" charset="0"/>
              </a:rPr>
              <a:t>Almenn skorða</a:t>
            </a:r>
            <a:endParaRPr lang="en-US" altLang="is-IS" sz="135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172038" idx="1"/>
          </p:cNvCxnSpPr>
          <p:nvPr/>
        </p:nvCxnSpPr>
        <p:spPr>
          <a:xfrm flipH="1">
            <a:off x="4742462" y="2410115"/>
            <a:ext cx="847522" cy="28811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2039" idx="1"/>
          </p:cNvCxnSpPr>
          <p:nvPr/>
        </p:nvCxnSpPr>
        <p:spPr>
          <a:xfrm flipH="1">
            <a:off x="6447235" y="2839641"/>
            <a:ext cx="642936" cy="10715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72037" idx="1"/>
          </p:cNvCxnSpPr>
          <p:nvPr/>
        </p:nvCxnSpPr>
        <p:spPr>
          <a:xfrm rot="10800000" flipV="1">
            <a:off x="4469606" y="1566863"/>
            <a:ext cx="906066" cy="39290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2036" idx="0"/>
          </p:cNvCxnSpPr>
          <p:nvPr/>
        </p:nvCxnSpPr>
        <p:spPr>
          <a:xfrm flipH="1" flipV="1">
            <a:off x="4518424" y="3543302"/>
            <a:ext cx="361114" cy="41195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D333F-595D-4AD8-98F7-8CD46D81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86B250-097B-42E2-B065-3106D63B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83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505818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Hvað næst?</a:t>
            </a:r>
          </a:p>
        </p:txBody>
      </p:sp>
      <p:sp>
        <p:nvSpPr>
          <p:cNvPr id="174083" name="Content Placeholder 2"/>
          <p:cNvSpPr>
            <a:spLocks noGrp="1"/>
          </p:cNvSpPr>
          <p:nvPr>
            <p:ph idx="1"/>
          </p:nvPr>
        </p:nvSpPr>
        <p:spPr>
          <a:xfrm>
            <a:off x="541608" y="1200151"/>
            <a:ext cx="7554351" cy="3394472"/>
          </a:xfrm>
        </p:spPr>
        <p:txBody>
          <a:bodyPr>
            <a:normAutofit/>
          </a:bodyPr>
          <a:lstStyle/>
          <a:p>
            <a:r>
              <a:rPr lang="is-IS" altLang="is-IS" sz="2400"/>
              <a:t>Framhaldsnámskeið hjá EHÍ:</a:t>
            </a:r>
          </a:p>
          <a:p>
            <a:pPr lvl="1">
              <a:spcBef>
                <a:spcPts val="400"/>
              </a:spcBef>
            </a:pPr>
            <a:r>
              <a:rPr lang="is-IS" altLang="is-IS" sz="2000"/>
              <a:t>Töflutengingar (</a:t>
            </a:r>
            <a:r>
              <a:rPr lang="is-IS" altLang="is-IS" sz="2000" i="1"/>
              <a:t>join</a:t>
            </a:r>
            <a:r>
              <a:rPr lang="is-IS" altLang="is-IS" sz="2000"/>
              <a:t>)</a:t>
            </a:r>
          </a:p>
          <a:p>
            <a:pPr lvl="1">
              <a:spcBef>
                <a:spcPts val="400"/>
              </a:spcBef>
            </a:pPr>
            <a:r>
              <a:rPr lang="is-IS" altLang="is-IS" sz="2000"/>
              <a:t>Undirfyrirspurnir (</a:t>
            </a:r>
            <a:r>
              <a:rPr lang="is-IS" altLang="is-IS" sz="2000" i="1"/>
              <a:t>subqueries</a:t>
            </a:r>
            <a:r>
              <a:rPr lang="is-IS" altLang="is-IS" sz="2000"/>
              <a:t>)</a:t>
            </a:r>
          </a:p>
          <a:p>
            <a:pPr lvl="1">
              <a:spcBef>
                <a:spcPts val="400"/>
              </a:spcBef>
            </a:pPr>
            <a:r>
              <a:rPr lang="en-US" altLang="is-IS" sz="2000"/>
              <a:t>Notkun á mengjavirkjum </a:t>
            </a:r>
            <a:r>
              <a:rPr lang="en-US" altLang="is-IS" sz="2000" i="1"/>
              <a:t>(set operators)</a:t>
            </a:r>
            <a:endParaRPr lang="is-IS" altLang="is-IS" sz="2000"/>
          </a:p>
          <a:p>
            <a:pPr lvl="1">
              <a:spcBef>
                <a:spcPts val="400"/>
              </a:spcBef>
            </a:pPr>
            <a:r>
              <a:rPr lang="is-IS" altLang="is-IS" sz="2000"/>
              <a:t>Sýndartöflur, vísar, hönnun gagnasafna, ...</a:t>
            </a:r>
          </a:p>
          <a:p>
            <a:pPr>
              <a:spcBef>
                <a:spcPts val="1800"/>
              </a:spcBef>
            </a:pPr>
            <a:r>
              <a:rPr lang="is-IS" altLang="is-IS" sz="2400"/>
              <a:t>Kennsluefni á Vefnum:</a:t>
            </a:r>
          </a:p>
          <a:p>
            <a:pPr lvl="1">
              <a:spcBef>
                <a:spcPts val="400"/>
              </a:spcBef>
            </a:pPr>
            <a:r>
              <a:rPr lang="is-IS" altLang="is-IS" sz="2000"/>
              <a:t>SQL kennsluefni á heimasíðu</a:t>
            </a:r>
          </a:p>
          <a:p>
            <a:pPr lvl="1">
              <a:spcBef>
                <a:spcPts val="400"/>
              </a:spcBef>
            </a:pPr>
            <a:r>
              <a:rPr lang="is-IS" altLang="is-IS" sz="2000"/>
              <a:t>Háskólanámskeið um Gagnasafnsfræði</a:t>
            </a:r>
            <a:endParaRPr lang="is-IS" altLang="is-IS" sz="2400"/>
          </a:p>
        </p:txBody>
      </p:sp>
      <p:sp>
        <p:nvSpPr>
          <p:cNvPr id="174084" name="TextBox 8"/>
          <p:cNvSpPr txBox="1">
            <a:spLocks noChangeArrowheads="1"/>
          </p:cNvSpPr>
          <p:nvPr/>
        </p:nvSpPr>
        <p:spPr bwMode="auto">
          <a:xfrm>
            <a:off x="6407359" y="1306538"/>
            <a:ext cx="1913682" cy="30008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350">
                <a:solidFill>
                  <a:schemeClr val="accent1"/>
                </a:solidFill>
                <a:latin typeface="Helvetica" panose="020B0604020202020204" pitchFamily="34" charset="0"/>
                <a:cs typeface="Courier New" panose="02070309020205020404" pitchFamily="49" charset="0"/>
              </a:rPr>
              <a:t>SQL fyrirspurnarmálið</a:t>
            </a:r>
            <a:endParaRPr lang="en-US" altLang="is-IS" sz="135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>
            <a:cxnSpLocks/>
            <a:stCxn id="174084" idx="1"/>
          </p:cNvCxnSpPr>
          <p:nvPr/>
        </p:nvCxnSpPr>
        <p:spPr>
          <a:xfrm flipH="1">
            <a:off x="4886555" y="1456579"/>
            <a:ext cx="152080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69194-605A-4990-ABDC-9D45CC6B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5FD6E8-4AD8-4782-8CEF-BCA4A6BD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84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8971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is-IS"/>
              <a:t>Kostir venslalíkansins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s-IS" altLang="is-IS" sz="2400"/>
              <a:t>Einfalt gagnsætt líkan</a:t>
            </a:r>
          </a:p>
          <a:p>
            <a:pPr lvl="1"/>
            <a:r>
              <a:rPr lang="is-IS" altLang="is-IS" sz="2000"/>
              <a:t>Allt er töflur!</a:t>
            </a:r>
          </a:p>
          <a:p>
            <a:pPr>
              <a:spcBef>
                <a:spcPts val="900"/>
              </a:spcBef>
            </a:pPr>
            <a:r>
              <a:rPr lang="is-IS" altLang="is-IS" sz="2400"/>
              <a:t>Traustar stærðfræðilegar undirstöður</a:t>
            </a:r>
          </a:p>
          <a:p>
            <a:pPr lvl="1"/>
            <a:r>
              <a:rPr lang="is-IS" altLang="is-IS" sz="2000"/>
              <a:t>Venslareikningur, mengi</a:t>
            </a:r>
          </a:p>
          <a:p>
            <a:pPr>
              <a:spcBef>
                <a:spcPts val="900"/>
              </a:spcBef>
            </a:pPr>
            <a:r>
              <a:rPr lang="is-IS" altLang="is-IS" sz="2400"/>
              <a:t>Passar oftast vel við raunveruleg gögn</a:t>
            </a:r>
          </a:p>
          <a:p>
            <a:pPr>
              <a:spcBef>
                <a:spcPts val="900"/>
              </a:spcBef>
            </a:pPr>
            <a:r>
              <a:rPr lang="is-IS" altLang="is-IS" sz="2400"/>
              <a:t>Hraðvirkar útfærslur</a:t>
            </a:r>
          </a:p>
          <a:p>
            <a:pPr lvl="1"/>
            <a:r>
              <a:rPr lang="is-IS" altLang="is-IS" sz="2000"/>
              <a:t>Nær öll gagnasafnskerfi í dag</a:t>
            </a:r>
            <a:endParaRPr lang="is-IS" altLang="is-IS" sz="24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A0C07D-EBB8-4F09-B88F-ACCC7D7E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19.10.2022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FE3B16-7FF4-4E6E-B5DD-910A652F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is-IS" smtClean="0"/>
              <a:t>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94615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4479</Words>
  <Application>Microsoft Office PowerPoint</Application>
  <PresentationFormat>On-screen Show (16:9)</PresentationFormat>
  <Paragraphs>1043</Paragraphs>
  <Slides>84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1" baseType="lpstr">
      <vt:lpstr>Arial</vt:lpstr>
      <vt:lpstr>Calibri</vt:lpstr>
      <vt:lpstr>Cooper Hewitt</vt:lpstr>
      <vt:lpstr>CooperHewitt-Book</vt:lpstr>
      <vt:lpstr>Courier New</vt:lpstr>
      <vt:lpstr>Helvetica</vt:lpstr>
      <vt:lpstr>Office Theme</vt:lpstr>
      <vt:lpstr>Gagnasöfn og SQL</vt:lpstr>
      <vt:lpstr>Efni námskeiðs</vt:lpstr>
      <vt:lpstr>Gagnasafnskerfi</vt:lpstr>
      <vt:lpstr>Eiginleikar gagnasafnskerfa</vt:lpstr>
      <vt:lpstr>Venslagagnasöfn</vt:lpstr>
      <vt:lpstr>Grunnmengi (domain)</vt:lpstr>
      <vt:lpstr>Töflur og vensl</vt:lpstr>
      <vt:lpstr>Hönnun gagnasafna</vt:lpstr>
      <vt:lpstr>Kostir venslalíkansins</vt:lpstr>
      <vt:lpstr>SQLite</vt:lpstr>
      <vt:lpstr>SQLite</vt:lpstr>
      <vt:lpstr>SQLite skipanaskel</vt:lpstr>
      <vt:lpstr>Verkefni</vt:lpstr>
      <vt:lpstr>SQL fyrirspurnarmálið</vt:lpstr>
      <vt:lpstr>SQL fyrirspurnir</vt:lpstr>
      <vt:lpstr>Fyrirspurnir</vt:lpstr>
      <vt:lpstr>Fyrirspurnir</vt:lpstr>
      <vt:lpstr>Fyrirspurnir í SQLite</vt:lpstr>
      <vt:lpstr>Fyrirspurnir</vt:lpstr>
      <vt:lpstr>Röð úttaks</vt:lpstr>
      <vt:lpstr>Röð úttaks</vt:lpstr>
      <vt:lpstr>Röð úttaks</vt:lpstr>
      <vt:lpstr>Margir röðunardálkar</vt:lpstr>
      <vt:lpstr>Takmarka fjölda lína</vt:lpstr>
      <vt:lpstr>Sleppa línum</vt:lpstr>
      <vt:lpstr>Æfingar</vt:lpstr>
      <vt:lpstr>Velja út línur</vt:lpstr>
      <vt:lpstr>Velja út línur</vt:lpstr>
      <vt:lpstr>Flóknari skilyrði</vt:lpstr>
      <vt:lpstr>Flóknari skilyrði</vt:lpstr>
      <vt:lpstr>Möguleg vandamál</vt:lpstr>
      <vt:lpstr>Hvert er vandamálið?</vt:lpstr>
      <vt:lpstr>Æfingar</vt:lpstr>
      <vt:lpstr>Reglulegar segðir (regular expressions)</vt:lpstr>
      <vt:lpstr>Reglulegar segðir</vt:lpstr>
      <vt:lpstr>Reglulegar segðir</vt:lpstr>
      <vt:lpstr>Reglulegar segðir</vt:lpstr>
      <vt:lpstr>Hástafir/lágstafir í like</vt:lpstr>
      <vt:lpstr>Æfingar</vt:lpstr>
      <vt:lpstr>Aðrar skipanir í SQL</vt:lpstr>
      <vt:lpstr>Aðrar skipanir í SQL</vt:lpstr>
      <vt:lpstr>Aðrar skipanir í SQL</vt:lpstr>
      <vt:lpstr>Aðrar skipanir í SQL</vt:lpstr>
      <vt:lpstr>Æfingar</vt:lpstr>
      <vt:lpstr>Innflutningur gagna</vt:lpstr>
      <vt:lpstr>Gagnainnflutningur í SQLite</vt:lpstr>
      <vt:lpstr>Gagnaútflutningur í SQLite</vt:lpstr>
      <vt:lpstr>Gögn úr SQLite</vt:lpstr>
      <vt:lpstr>Skipanaskrár í SQLite</vt:lpstr>
      <vt:lpstr>Skipanaskrá í SQLite</vt:lpstr>
      <vt:lpstr>Æfingar</vt:lpstr>
      <vt:lpstr>Samsöfnun gagna (aggregates)</vt:lpstr>
      <vt:lpstr>Samsöfnun gagna</vt:lpstr>
      <vt:lpstr>Samsöfnun gagna</vt:lpstr>
      <vt:lpstr>Hópun gagna (group by)</vt:lpstr>
      <vt:lpstr>Reglur um hópun</vt:lpstr>
      <vt:lpstr>Reglur um hópun</vt:lpstr>
      <vt:lpstr>Hópun og röðun</vt:lpstr>
      <vt:lpstr>Velja úr hópa</vt:lpstr>
      <vt:lpstr>Velja úr hópa</vt:lpstr>
      <vt:lpstr>Æfingar</vt:lpstr>
      <vt:lpstr>Form  select  skipunar</vt:lpstr>
      <vt:lpstr>Almennt form select skipunar</vt:lpstr>
      <vt:lpstr>Önnur SQLite viðmót</vt:lpstr>
      <vt:lpstr>DB Browser for SQLite</vt:lpstr>
      <vt:lpstr>PowerPoint Presentation</vt:lpstr>
      <vt:lpstr>sqliteonline.com</vt:lpstr>
      <vt:lpstr>PowerPoint Presentation</vt:lpstr>
      <vt:lpstr>NULL gildi</vt:lpstr>
      <vt:lpstr>NULL gildi í SQLite</vt:lpstr>
      <vt:lpstr>Samanburður með NULL</vt:lpstr>
      <vt:lpstr>Sanngildið Óþekkt</vt:lpstr>
      <vt:lpstr>NULL í select skipunum</vt:lpstr>
      <vt:lpstr>Dæmi um NULL</vt:lpstr>
      <vt:lpstr>Að finna NULL gildi</vt:lpstr>
      <vt:lpstr>Töfluskilgreiningar og NULL</vt:lpstr>
      <vt:lpstr>Æfingar</vt:lpstr>
      <vt:lpstr>Heilleiki gagna (data integrity)</vt:lpstr>
      <vt:lpstr>Lyklar (keys)</vt:lpstr>
      <vt:lpstr>Samsettir lyklar</vt:lpstr>
      <vt:lpstr>Aðallykill (primary key) </vt:lpstr>
      <vt:lpstr>Skorður (constraints)</vt:lpstr>
      <vt:lpstr>Dæmi um skorður</vt:lpstr>
      <vt:lpstr>Hvað næst?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Gagnasöfn og SQL</dc:title>
  <dc:creator>hh@hi.is</dc:creator>
  <cp:lastModifiedBy>Hjalmtyr Hafsteinsson</cp:lastModifiedBy>
  <cp:revision>71</cp:revision>
  <cp:lastPrinted>2021-01-20T08:33:29Z</cp:lastPrinted>
  <dcterms:created xsi:type="dcterms:W3CDTF">2018-09-28T11:57:27Z</dcterms:created>
  <dcterms:modified xsi:type="dcterms:W3CDTF">2022-10-14T09:27:14Z</dcterms:modified>
</cp:coreProperties>
</file>