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4"/>
  </p:notesMasterIdLst>
  <p:handoutMasterIdLst>
    <p:handoutMasterId r:id="rId85"/>
  </p:handoutMasterIdLst>
  <p:sldIdLst>
    <p:sldId id="271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395" r:id="rId43"/>
    <p:sldId id="396" r:id="rId44"/>
    <p:sldId id="397" r:id="rId45"/>
    <p:sldId id="398" r:id="rId46"/>
    <p:sldId id="399" r:id="rId47"/>
    <p:sldId id="400" r:id="rId48"/>
    <p:sldId id="401" r:id="rId49"/>
    <p:sldId id="402" r:id="rId50"/>
    <p:sldId id="403" r:id="rId51"/>
    <p:sldId id="404" r:id="rId52"/>
    <p:sldId id="405" r:id="rId53"/>
    <p:sldId id="406" r:id="rId54"/>
    <p:sldId id="407" r:id="rId55"/>
    <p:sldId id="408" r:id="rId56"/>
    <p:sldId id="409" r:id="rId57"/>
    <p:sldId id="410" r:id="rId58"/>
    <p:sldId id="411" r:id="rId59"/>
    <p:sldId id="412" r:id="rId60"/>
    <p:sldId id="413" r:id="rId61"/>
    <p:sldId id="414" r:id="rId62"/>
    <p:sldId id="415" r:id="rId63"/>
    <p:sldId id="416" r:id="rId64"/>
    <p:sldId id="417" r:id="rId65"/>
    <p:sldId id="418" r:id="rId66"/>
    <p:sldId id="419" r:id="rId67"/>
    <p:sldId id="420" r:id="rId68"/>
    <p:sldId id="421" r:id="rId69"/>
    <p:sldId id="422" r:id="rId70"/>
    <p:sldId id="423" r:id="rId71"/>
    <p:sldId id="424" r:id="rId72"/>
    <p:sldId id="425" r:id="rId73"/>
    <p:sldId id="426" r:id="rId74"/>
    <p:sldId id="427" r:id="rId75"/>
    <p:sldId id="428" r:id="rId76"/>
    <p:sldId id="429" r:id="rId77"/>
    <p:sldId id="430" r:id="rId78"/>
    <p:sldId id="431" r:id="rId79"/>
    <p:sldId id="432" r:id="rId80"/>
    <p:sldId id="433" r:id="rId81"/>
    <p:sldId id="434" r:id="rId82"/>
    <p:sldId id="435" r:id="rId8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5A5A5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91871-41B4-416B-97B1-BE602A622E4C}" v="1" dt="2020-07-02T19:39:32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 snapToGrid="0" snapToObjects="1">
      <p:cViewPr varScale="1">
        <p:scale>
          <a:sx n="151" d="100"/>
          <a:sy n="151" d="100"/>
        </p:scale>
        <p:origin x="108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312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microsoft.com/office/2016/11/relationships/changesInfo" Target="changesInfos/changesInfo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jálmtýr Hafsteinsson" userId="851c0888-5f35-4c19-bf43-6c41ad09c3fa" providerId="ADAL" clId="{18591871-41B4-416B-97B1-BE602A622E4C}"/>
    <pc:docChg chg="modSld">
      <pc:chgData name="Hjálmtýr Hafsteinsson" userId="851c0888-5f35-4c19-bf43-6c41ad09c3fa" providerId="ADAL" clId="{18591871-41B4-416B-97B1-BE602A622E4C}" dt="2020-07-02T19:49:18.383" v="26" actId="20577"/>
      <pc:docMkLst>
        <pc:docMk/>
      </pc:docMkLst>
      <pc:sldChg chg="modSp mod">
        <pc:chgData name="Hjálmtýr Hafsteinsson" userId="851c0888-5f35-4c19-bf43-6c41ad09c3fa" providerId="ADAL" clId="{18591871-41B4-416B-97B1-BE602A622E4C}" dt="2020-07-02T19:49:18.383" v="26" actId="20577"/>
        <pc:sldMkLst>
          <pc:docMk/>
          <pc:sldMk cId="3702536638" sldId="356"/>
        </pc:sldMkLst>
        <pc:spChg chg="mod">
          <ac:chgData name="Hjálmtýr Hafsteinsson" userId="851c0888-5f35-4c19-bf43-6c41ad09c3fa" providerId="ADAL" clId="{18591871-41B4-416B-97B1-BE602A622E4C}" dt="2020-07-02T19:49:18.383" v="26" actId="20577"/>
          <ac:spMkLst>
            <pc:docMk/>
            <pc:sldMk cId="3702536638" sldId="356"/>
            <ac:spMk id="8195" creationId="{00000000-0000-0000-0000-000000000000}"/>
          </ac:spMkLst>
        </pc:spChg>
      </pc:sldChg>
    </pc:docChg>
  </pc:docChgLst>
  <pc:docChgLst>
    <pc:chgData name="Hjálmtýr Hafsteinsson" userId="851c0888-5f35-4c19-bf43-6c41ad09c3fa" providerId="ADAL" clId="{2CF15772-8A99-4039-BEBA-2844E3E8BB20}"/>
    <pc:docChg chg="custSel modSld">
      <pc:chgData name="Hjálmtýr Hafsteinsson" userId="851c0888-5f35-4c19-bf43-6c41ad09c3fa" providerId="ADAL" clId="{2CF15772-8A99-4039-BEBA-2844E3E8BB20}" dt="2019-11-07T10:12:49.049" v="103" actId="313"/>
      <pc:docMkLst>
        <pc:docMk/>
      </pc:docMkLst>
      <pc:sldChg chg="modSp">
        <pc:chgData name="Hjálmtýr Hafsteinsson" userId="851c0888-5f35-4c19-bf43-6c41ad09c3fa" providerId="ADAL" clId="{2CF15772-8A99-4039-BEBA-2844E3E8BB20}" dt="2019-11-07T10:08:11.573" v="9" actId="313"/>
        <pc:sldMkLst>
          <pc:docMk/>
          <pc:sldMk cId="136468913" sldId="360"/>
        </pc:sldMkLst>
        <pc:spChg chg="mod">
          <ac:chgData name="Hjálmtýr Hafsteinsson" userId="851c0888-5f35-4c19-bf43-6c41ad09c3fa" providerId="ADAL" clId="{2CF15772-8A99-4039-BEBA-2844E3E8BB20}" dt="2019-11-07T10:08:06.958" v="3" actId="20577"/>
          <ac:spMkLst>
            <pc:docMk/>
            <pc:sldMk cId="136468913" sldId="360"/>
            <ac:spMk id="3" creationId="{00000000-0000-0000-0000-000000000000}"/>
          </ac:spMkLst>
        </pc:spChg>
        <pc:spChg chg="mod">
          <ac:chgData name="Hjálmtýr Hafsteinsson" userId="851c0888-5f35-4c19-bf43-6c41ad09c3fa" providerId="ADAL" clId="{2CF15772-8A99-4039-BEBA-2844E3E8BB20}" dt="2019-11-07T10:08:11.573" v="9" actId="313"/>
          <ac:spMkLst>
            <pc:docMk/>
            <pc:sldMk cId="136468913" sldId="360"/>
            <ac:spMk id="6" creationId="{00000000-0000-0000-0000-000000000000}"/>
          </ac:spMkLst>
        </pc:spChg>
        <pc:spChg chg="mod">
          <ac:chgData name="Hjálmtýr Hafsteinsson" userId="851c0888-5f35-4c19-bf43-6c41ad09c3fa" providerId="ADAL" clId="{2CF15772-8A99-4039-BEBA-2844E3E8BB20}" dt="2019-11-07T10:08:06.912" v="1" actId="27636"/>
          <ac:spMkLst>
            <pc:docMk/>
            <pc:sldMk cId="136468913" sldId="360"/>
            <ac:spMk id="16386" creationId="{00000000-0000-0000-0000-000000000000}"/>
          </ac:spMkLst>
        </pc:spChg>
      </pc:sldChg>
      <pc:sldChg chg="modSp">
        <pc:chgData name="Hjálmtýr Hafsteinsson" userId="851c0888-5f35-4c19-bf43-6c41ad09c3fa" providerId="ADAL" clId="{2CF15772-8A99-4039-BEBA-2844E3E8BB20}" dt="2019-11-07T10:08:06.945" v="2" actId="27636"/>
        <pc:sldMkLst>
          <pc:docMk/>
          <pc:sldMk cId="2609980800" sldId="361"/>
        </pc:sldMkLst>
        <pc:spChg chg="mod">
          <ac:chgData name="Hjálmtýr Hafsteinsson" userId="851c0888-5f35-4c19-bf43-6c41ad09c3fa" providerId="ADAL" clId="{2CF15772-8A99-4039-BEBA-2844E3E8BB20}" dt="2019-11-07T10:08:06.945" v="2" actId="27636"/>
          <ac:spMkLst>
            <pc:docMk/>
            <pc:sldMk cId="2609980800" sldId="361"/>
            <ac:spMk id="18434" creationId="{00000000-0000-0000-0000-000000000000}"/>
          </ac:spMkLst>
        </pc:spChg>
      </pc:sldChg>
      <pc:sldChg chg="modSp">
        <pc:chgData name="Hjálmtýr Hafsteinsson" userId="851c0888-5f35-4c19-bf43-6c41ad09c3fa" providerId="ADAL" clId="{2CF15772-8A99-4039-BEBA-2844E3E8BB20}" dt="2019-11-07T10:08:33.268" v="15" actId="20577"/>
        <pc:sldMkLst>
          <pc:docMk/>
          <pc:sldMk cId="1730605436" sldId="364"/>
        </pc:sldMkLst>
        <pc:spChg chg="mod">
          <ac:chgData name="Hjálmtýr Hafsteinsson" userId="851c0888-5f35-4c19-bf43-6c41ad09c3fa" providerId="ADAL" clId="{2CF15772-8A99-4039-BEBA-2844E3E8BB20}" dt="2019-11-07T10:08:22.632" v="11" actId="20577"/>
          <ac:spMkLst>
            <pc:docMk/>
            <pc:sldMk cId="1730605436" sldId="364"/>
            <ac:spMk id="31" creationId="{E26D1AE9-F656-4AF0-A3D2-1550CDFC263F}"/>
          </ac:spMkLst>
        </pc:spChg>
        <pc:spChg chg="mod">
          <ac:chgData name="Hjálmtýr Hafsteinsson" userId="851c0888-5f35-4c19-bf43-6c41ad09c3fa" providerId="ADAL" clId="{2CF15772-8A99-4039-BEBA-2844E3E8BB20}" dt="2019-11-07T10:08:28.811" v="13" actId="20577"/>
          <ac:spMkLst>
            <pc:docMk/>
            <pc:sldMk cId="1730605436" sldId="364"/>
            <ac:spMk id="39" creationId="{26816662-13D9-408B-B265-208B1B030559}"/>
          </ac:spMkLst>
        </pc:spChg>
        <pc:spChg chg="mod">
          <ac:chgData name="Hjálmtýr Hafsteinsson" userId="851c0888-5f35-4c19-bf43-6c41ad09c3fa" providerId="ADAL" clId="{2CF15772-8A99-4039-BEBA-2844E3E8BB20}" dt="2019-11-07T10:08:33.268" v="15" actId="20577"/>
          <ac:spMkLst>
            <pc:docMk/>
            <pc:sldMk cId="1730605436" sldId="364"/>
            <ac:spMk id="47" creationId="{47ABFED7-6533-4DBA-B9F3-1B4F93F77AA9}"/>
          </ac:spMkLst>
        </pc:spChg>
      </pc:sldChg>
      <pc:sldChg chg="modSp">
        <pc:chgData name="Hjálmtýr Hafsteinsson" userId="851c0888-5f35-4c19-bf43-6c41ad09c3fa" providerId="ADAL" clId="{2CF15772-8A99-4039-BEBA-2844E3E8BB20}" dt="2019-11-07T10:08:47.404" v="21" actId="20577"/>
        <pc:sldMkLst>
          <pc:docMk/>
          <pc:sldMk cId="2623614027" sldId="365"/>
        </pc:sldMkLst>
        <pc:spChg chg="mod">
          <ac:chgData name="Hjálmtýr Hafsteinsson" userId="851c0888-5f35-4c19-bf43-6c41ad09c3fa" providerId="ADAL" clId="{2CF15772-8A99-4039-BEBA-2844E3E8BB20}" dt="2019-11-07T10:08:39.269" v="17" actId="20577"/>
          <ac:spMkLst>
            <pc:docMk/>
            <pc:sldMk cId="2623614027" sldId="365"/>
            <ac:spMk id="31" creationId="{C4E3024C-73CF-42AE-B066-F7166D735EEA}"/>
          </ac:spMkLst>
        </pc:spChg>
        <pc:spChg chg="mod">
          <ac:chgData name="Hjálmtýr Hafsteinsson" userId="851c0888-5f35-4c19-bf43-6c41ad09c3fa" providerId="ADAL" clId="{2CF15772-8A99-4039-BEBA-2844E3E8BB20}" dt="2019-11-07T10:08:43.544" v="19" actId="20577"/>
          <ac:spMkLst>
            <pc:docMk/>
            <pc:sldMk cId="2623614027" sldId="365"/>
            <ac:spMk id="39" creationId="{725EF252-D832-4994-B6BF-F4A63C37F58A}"/>
          </ac:spMkLst>
        </pc:spChg>
        <pc:spChg chg="mod">
          <ac:chgData name="Hjálmtýr Hafsteinsson" userId="851c0888-5f35-4c19-bf43-6c41ad09c3fa" providerId="ADAL" clId="{2CF15772-8A99-4039-BEBA-2844E3E8BB20}" dt="2019-11-07T10:08:47.404" v="21" actId="20577"/>
          <ac:spMkLst>
            <pc:docMk/>
            <pc:sldMk cId="2623614027" sldId="365"/>
            <ac:spMk id="47" creationId="{58FD5999-BEE6-4375-8C8D-A8EB6CD6479F}"/>
          </ac:spMkLst>
        </pc:spChg>
      </pc:sldChg>
      <pc:sldChg chg="modSp">
        <pc:chgData name="Hjálmtýr Hafsteinsson" userId="851c0888-5f35-4c19-bf43-6c41ad09c3fa" providerId="ADAL" clId="{2CF15772-8A99-4039-BEBA-2844E3E8BB20}" dt="2019-11-07T10:09:02.147" v="27" actId="20577"/>
        <pc:sldMkLst>
          <pc:docMk/>
          <pc:sldMk cId="3980703498" sldId="366"/>
        </pc:sldMkLst>
        <pc:spChg chg="mod">
          <ac:chgData name="Hjálmtýr Hafsteinsson" userId="851c0888-5f35-4c19-bf43-6c41ad09c3fa" providerId="ADAL" clId="{2CF15772-8A99-4039-BEBA-2844E3E8BB20}" dt="2019-11-07T10:08:53.980" v="23" actId="20577"/>
          <ac:spMkLst>
            <pc:docMk/>
            <pc:sldMk cId="3980703498" sldId="366"/>
            <ac:spMk id="31" creationId="{BDB5D38E-728F-4B96-9247-AE610D681DC3}"/>
          </ac:spMkLst>
        </pc:spChg>
        <pc:spChg chg="mod">
          <ac:chgData name="Hjálmtýr Hafsteinsson" userId="851c0888-5f35-4c19-bf43-6c41ad09c3fa" providerId="ADAL" clId="{2CF15772-8A99-4039-BEBA-2844E3E8BB20}" dt="2019-11-07T10:08:59.095" v="25" actId="20577"/>
          <ac:spMkLst>
            <pc:docMk/>
            <pc:sldMk cId="3980703498" sldId="366"/>
            <ac:spMk id="39" creationId="{D29BC701-9C2B-4F0D-AC70-3403BBC7F410}"/>
          </ac:spMkLst>
        </pc:spChg>
        <pc:spChg chg="mod">
          <ac:chgData name="Hjálmtýr Hafsteinsson" userId="851c0888-5f35-4c19-bf43-6c41ad09c3fa" providerId="ADAL" clId="{2CF15772-8A99-4039-BEBA-2844E3E8BB20}" dt="2019-11-07T10:09:02.147" v="27" actId="20577"/>
          <ac:spMkLst>
            <pc:docMk/>
            <pc:sldMk cId="3980703498" sldId="366"/>
            <ac:spMk id="47" creationId="{6E4B222A-414B-4F3C-9FC5-4DC9AE20AC94}"/>
          </ac:spMkLst>
        </pc:spChg>
        <pc:spChg chg="mod">
          <ac:chgData name="Hjálmtýr Hafsteinsson" userId="851c0888-5f35-4c19-bf43-6c41ad09c3fa" providerId="ADAL" clId="{2CF15772-8A99-4039-BEBA-2844E3E8BB20}" dt="2019-11-07T10:08:07.036" v="4" actId="27636"/>
          <ac:spMkLst>
            <pc:docMk/>
            <pc:sldMk cId="3980703498" sldId="366"/>
            <ac:spMk id="28675" creationId="{00000000-0000-0000-0000-000000000000}"/>
          </ac:spMkLst>
        </pc:spChg>
      </pc:sldChg>
      <pc:sldChg chg="modSp">
        <pc:chgData name="Hjálmtýr Hafsteinsson" userId="851c0888-5f35-4c19-bf43-6c41ad09c3fa" providerId="ADAL" clId="{2CF15772-8A99-4039-BEBA-2844E3E8BB20}" dt="2019-11-07T10:09:16.526" v="33" actId="20577"/>
        <pc:sldMkLst>
          <pc:docMk/>
          <pc:sldMk cId="4073087847" sldId="367"/>
        </pc:sldMkLst>
        <pc:spChg chg="mod">
          <ac:chgData name="Hjálmtýr Hafsteinsson" userId="851c0888-5f35-4c19-bf43-6c41ad09c3fa" providerId="ADAL" clId="{2CF15772-8A99-4039-BEBA-2844E3E8BB20}" dt="2019-11-07T10:09:08.328" v="29" actId="20577"/>
          <ac:spMkLst>
            <pc:docMk/>
            <pc:sldMk cId="4073087847" sldId="367"/>
            <ac:spMk id="30" creationId="{D1AA1CE9-0841-417F-8966-AA0CAD518B8E}"/>
          </ac:spMkLst>
        </pc:spChg>
        <pc:spChg chg="mod">
          <ac:chgData name="Hjálmtýr Hafsteinsson" userId="851c0888-5f35-4c19-bf43-6c41ad09c3fa" providerId="ADAL" clId="{2CF15772-8A99-4039-BEBA-2844E3E8BB20}" dt="2019-11-07T10:09:12.746" v="31" actId="20577"/>
          <ac:spMkLst>
            <pc:docMk/>
            <pc:sldMk cId="4073087847" sldId="367"/>
            <ac:spMk id="38" creationId="{C8945F46-E95A-46E3-87B6-60C3A76F385A}"/>
          </ac:spMkLst>
        </pc:spChg>
        <pc:spChg chg="mod">
          <ac:chgData name="Hjálmtýr Hafsteinsson" userId="851c0888-5f35-4c19-bf43-6c41ad09c3fa" providerId="ADAL" clId="{2CF15772-8A99-4039-BEBA-2844E3E8BB20}" dt="2019-11-07T10:09:16.526" v="33" actId="20577"/>
          <ac:spMkLst>
            <pc:docMk/>
            <pc:sldMk cId="4073087847" sldId="367"/>
            <ac:spMk id="46" creationId="{536A82BB-CEB5-40E5-8228-EEACB23D540A}"/>
          </ac:spMkLst>
        </pc:spChg>
      </pc:sldChg>
      <pc:sldChg chg="modSp">
        <pc:chgData name="Hjálmtýr Hafsteinsson" userId="851c0888-5f35-4c19-bf43-6c41ad09c3fa" providerId="ADAL" clId="{2CF15772-8A99-4039-BEBA-2844E3E8BB20}" dt="2019-11-07T10:09:26.107" v="36" actId="313"/>
        <pc:sldMkLst>
          <pc:docMk/>
          <pc:sldMk cId="2235592499" sldId="370"/>
        </pc:sldMkLst>
        <pc:spChg chg="mod">
          <ac:chgData name="Hjálmtýr Hafsteinsson" userId="851c0888-5f35-4c19-bf43-6c41ad09c3fa" providerId="ADAL" clId="{2CF15772-8A99-4039-BEBA-2844E3E8BB20}" dt="2019-11-07T10:09:26.107" v="36" actId="313"/>
          <ac:spMkLst>
            <pc:docMk/>
            <pc:sldMk cId="2235592499" sldId="370"/>
            <ac:spMk id="36869" creationId="{00000000-0000-0000-0000-000000000000}"/>
          </ac:spMkLst>
        </pc:spChg>
      </pc:sldChg>
      <pc:sldChg chg="modSp">
        <pc:chgData name="Hjálmtýr Hafsteinsson" userId="851c0888-5f35-4c19-bf43-6c41ad09c3fa" providerId="ADAL" clId="{2CF15772-8A99-4039-BEBA-2844E3E8BB20}" dt="2019-11-07T10:09:38.523" v="38" actId="20577"/>
        <pc:sldMkLst>
          <pc:docMk/>
          <pc:sldMk cId="4282200546" sldId="375"/>
        </pc:sldMkLst>
        <pc:spChg chg="mod">
          <ac:chgData name="Hjálmtýr Hafsteinsson" userId="851c0888-5f35-4c19-bf43-6c41ad09c3fa" providerId="ADAL" clId="{2CF15772-8A99-4039-BEBA-2844E3E8BB20}" dt="2019-11-07T10:09:38.523" v="38" actId="20577"/>
          <ac:spMkLst>
            <pc:docMk/>
            <pc:sldMk cId="4282200546" sldId="375"/>
            <ac:spMk id="47107" creationId="{00000000-0000-0000-0000-000000000000}"/>
          </ac:spMkLst>
        </pc:spChg>
      </pc:sldChg>
      <pc:sldChg chg="modSp">
        <pc:chgData name="Hjálmtýr Hafsteinsson" userId="851c0888-5f35-4c19-bf43-6c41ad09c3fa" providerId="ADAL" clId="{2CF15772-8A99-4039-BEBA-2844E3E8BB20}" dt="2019-11-07T10:08:07.110" v="5" actId="27636"/>
        <pc:sldMkLst>
          <pc:docMk/>
          <pc:sldMk cId="3268955975" sldId="379"/>
        </pc:sldMkLst>
        <pc:spChg chg="mod">
          <ac:chgData name="Hjálmtýr Hafsteinsson" userId="851c0888-5f35-4c19-bf43-6c41ad09c3fa" providerId="ADAL" clId="{2CF15772-8A99-4039-BEBA-2844E3E8BB20}" dt="2019-11-07T10:08:07.110" v="5" actId="27636"/>
          <ac:spMkLst>
            <pc:docMk/>
            <pc:sldMk cId="3268955975" sldId="379"/>
            <ac:spMk id="55298" creationId="{00000000-0000-0000-0000-000000000000}"/>
          </ac:spMkLst>
        </pc:spChg>
      </pc:sldChg>
      <pc:sldChg chg="modSp">
        <pc:chgData name="Hjálmtýr Hafsteinsson" userId="851c0888-5f35-4c19-bf43-6c41ad09c3fa" providerId="ADAL" clId="{2CF15772-8A99-4039-BEBA-2844E3E8BB20}" dt="2019-11-07T10:09:59.828" v="46" actId="20577"/>
        <pc:sldMkLst>
          <pc:docMk/>
          <pc:sldMk cId="3926692721" sldId="386"/>
        </pc:sldMkLst>
        <pc:spChg chg="mod">
          <ac:chgData name="Hjálmtýr Hafsteinsson" userId="851c0888-5f35-4c19-bf43-6c41ad09c3fa" providerId="ADAL" clId="{2CF15772-8A99-4039-BEBA-2844E3E8BB20}" dt="2019-11-07T10:09:59.828" v="46" actId="20577"/>
          <ac:spMkLst>
            <pc:docMk/>
            <pc:sldMk cId="3926692721" sldId="386"/>
            <ac:spMk id="69638" creationId="{00000000-0000-0000-0000-000000000000}"/>
          </ac:spMkLst>
        </pc:spChg>
      </pc:sldChg>
      <pc:sldChg chg="modSp">
        <pc:chgData name="Hjálmtýr Hafsteinsson" userId="851c0888-5f35-4c19-bf43-6c41ad09c3fa" providerId="ADAL" clId="{2CF15772-8A99-4039-BEBA-2844E3E8BB20}" dt="2019-11-07T10:08:07.179" v="6" actId="27636"/>
        <pc:sldMkLst>
          <pc:docMk/>
          <pc:sldMk cId="1951861693" sldId="389"/>
        </pc:sldMkLst>
        <pc:spChg chg="mod">
          <ac:chgData name="Hjálmtýr Hafsteinsson" userId="851c0888-5f35-4c19-bf43-6c41ad09c3fa" providerId="ADAL" clId="{2CF15772-8A99-4039-BEBA-2844E3E8BB20}" dt="2019-11-07T10:08:07.179" v="6" actId="27636"/>
          <ac:spMkLst>
            <pc:docMk/>
            <pc:sldMk cId="1951861693" sldId="389"/>
            <ac:spMk id="75778" creationId="{00000000-0000-0000-0000-000000000000}"/>
          </ac:spMkLst>
        </pc:spChg>
      </pc:sldChg>
      <pc:sldChg chg="modSp">
        <pc:chgData name="Hjálmtýr Hafsteinsson" userId="851c0888-5f35-4c19-bf43-6c41ad09c3fa" providerId="ADAL" clId="{2CF15772-8A99-4039-BEBA-2844E3E8BB20}" dt="2019-11-07T10:10:44.281" v="50" actId="20577"/>
        <pc:sldMkLst>
          <pc:docMk/>
          <pc:sldMk cId="158653052" sldId="395"/>
        </pc:sldMkLst>
        <pc:spChg chg="mod">
          <ac:chgData name="Hjálmtýr Hafsteinsson" userId="851c0888-5f35-4c19-bf43-6c41ad09c3fa" providerId="ADAL" clId="{2CF15772-8A99-4039-BEBA-2844E3E8BB20}" dt="2019-11-07T10:10:44.281" v="50" actId="20577"/>
          <ac:spMkLst>
            <pc:docMk/>
            <pc:sldMk cId="158653052" sldId="395"/>
            <ac:spMk id="88067" creationId="{00000000-0000-0000-0000-000000000000}"/>
          </ac:spMkLst>
        </pc:spChg>
      </pc:sldChg>
      <pc:sldChg chg="modSp">
        <pc:chgData name="Hjálmtýr Hafsteinsson" userId="851c0888-5f35-4c19-bf43-6c41ad09c3fa" providerId="ADAL" clId="{2CF15772-8A99-4039-BEBA-2844E3E8BB20}" dt="2019-11-07T10:11:05.868" v="60" actId="20577"/>
        <pc:sldMkLst>
          <pc:docMk/>
          <pc:sldMk cId="1179444304" sldId="399"/>
        </pc:sldMkLst>
        <pc:spChg chg="mod">
          <ac:chgData name="Hjálmtýr Hafsteinsson" userId="851c0888-5f35-4c19-bf43-6c41ad09c3fa" providerId="ADAL" clId="{2CF15772-8A99-4039-BEBA-2844E3E8BB20}" dt="2019-11-07T10:11:05.868" v="60" actId="20577"/>
          <ac:spMkLst>
            <pc:docMk/>
            <pc:sldMk cId="1179444304" sldId="399"/>
            <ac:spMk id="96262" creationId="{00000000-0000-0000-0000-000000000000}"/>
          </ac:spMkLst>
        </pc:spChg>
      </pc:sldChg>
      <pc:sldChg chg="modSp">
        <pc:chgData name="Hjálmtýr Hafsteinsson" userId="851c0888-5f35-4c19-bf43-6c41ad09c3fa" providerId="ADAL" clId="{2CF15772-8A99-4039-BEBA-2844E3E8BB20}" dt="2019-11-07T10:11:40.750" v="72" actId="313"/>
        <pc:sldMkLst>
          <pc:docMk/>
          <pc:sldMk cId="3516684636" sldId="410"/>
        </pc:sldMkLst>
        <pc:spChg chg="mod">
          <ac:chgData name="Hjálmtýr Hafsteinsson" userId="851c0888-5f35-4c19-bf43-6c41ad09c3fa" providerId="ADAL" clId="{2CF15772-8A99-4039-BEBA-2844E3E8BB20}" dt="2019-11-07T10:11:34.294" v="66" actId="313"/>
          <ac:spMkLst>
            <pc:docMk/>
            <pc:sldMk cId="3516684636" sldId="410"/>
            <ac:spMk id="118788" creationId="{00000000-0000-0000-0000-000000000000}"/>
          </ac:spMkLst>
        </pc:spChg>
        <pc:spChg chg="mod">
          <ac:chgData name="Hjálmtýr Hafsteinsson" userId="851c0888-5f35-4c19-bf43-6c41ad09c3fa" providerId="ADAL" clId="{2CF15772-8A99-4039-BEBA-2844E3E8BB20}" dt="2019-11-07T10:11:40.750" v="72" actId="313"/>
          <ac:spMkLst>
            <pc:docMk/>
            <pc:sldMk cId="3516684636" sldId="410"/>
            <ac:spMk id="118789" creationId="{00000000-0000-0000-0000-000000000000}"/>
          </ac:spMkLst>
        </pc:spChg>
      </pc:sldChg>
      <pc:sldChg chg="modSp">
        <pc:chgData name="Hjálmtýr Hafsteinsson" userId="851c0888-5f35-4c19-bf43-6c41ad09c3fa" providerId="ADAL" clId="{2CF15772-8A99-4039-BEBA-2844E3E8BB20}" dt="2019-11-07T10:12:05.171" v="86" actId="20577"/>
        <pc:sldMkLst>
          <pc:docMk/>
          <pc:sldMk cId="3022588818" sldId="411"/>
        </pc:sldMkLst>
        <pc:spChg chg="mod">
          <ac:chgData name="Hjálmtýr Hafsteinsson" userId="851c0888-5f35-4c19-bf43-6c41ad09c3fa" providerId="ADAL" clId="{2CF15772-8A99-4039-BEBA-2844E3E8BB20}" dt="2019-11-07T10:12:05.171" v="86" actId="20577"/>
          <ac:spMkLst>
            <pc:docMk/>
            <pc:sldMk cId="3022588818" sldId="411"/>
            <ac:spMk id="11" creationId="{7ACF42EF-FC15-434F-81A5-B4419475B1AD}"/>
          </ac:spMkLst>
        </pc:spChg>
        <pc:spChg chg="mod">
          <ac:chgData name="Hjálmtýr Hafsteinsson" userId="851c0888-5f35-4c19-bf43-6c41ad09c3fa" providerId="ADAL" clId="{2CF15772-8A99-4039-BEBA-2844E3E8BB20}" dt="2019-11-07T10:11:49.922" v="76" actId="20577"/>
          <ac:spMkLst>
            <pc:docMk/>
            <pc:sldMk cId="3022588818" sldId="411"/>
            <ac:spMk id="120835" creationId="{00000000-0000-0000-0000-000000000000}"/>
          </ac:spMkLst>
        </pc:spChg>
        <pc:spChg chg="mod">
          <ac:chgData name="Hjálmtýr Hafsteinsson" userId="851c0888-5f35-4c19-bf43-6c41ad09c3fa" providerId="ADAL" clId="{2CF15772-8A99-4039-BEBA-2844E3E8BB20}" dt="2019-11-07T10:11:57.621" v="82" actId="313"/>
          <ac:spMkLst>
            <pc:docMk/>
            <pc:sldMk cId="3022588818" sldId="411"/>
            <ac:spMk id="120837" creationId="{00000000-0000-0000-0000-000000000000}"/>
          </ac:spMkLst>
        </pc:spChg>
      </pc:sldChg>
      <pc:sldChg chg="modSp">
        <pc:chgData name="Hjálmtýr Hafsteinsson" userId="851c0888-5f35-4c19-bf43-6c41ad09c3fa" providerId="ADAL" clId="{2CF15772-8A99-4039-BEBA-2844E3E8BB20}" dt="2019-11-07T10:12:22.787" v="98" actId="313"/>
        <pc:sldMkLst>
          <pc:docMk/>
          <pc:sldMk cId="1981021798" sldId="412"/>
        </pc:sldMkLst>
        <pc:spChg chg="mod">
          <ac:chgData name="Hjálmtýr Hafsteinsson" userId="851c0888-5f35-4c19-bf43-6c41ad09c3fa" providerId="ADAL" clId="{2CF15772-8A99-4039-BEBA-2844E3E8BB20}" dt="2019-11-07T10:12:14.457" v="92" actId="313"/>
          <ac:spMkLst>
            <pc:docMk/>
            <pc:sldMk cId="1981021798" sldId="412"/>
            <ac:spMk id="122885" creationId="{00000000-0000-0000-0000-000000000000}"/>
          </ac:spMkLst>
        </pc:spChg>
        <pc:spChg chg="mod">
          <ac:chgData name="Hjálmtýr Hafsteinsson" userId="851c0888-5f35-4c19-bf43-6c41ad09c3fa" providerId="ADAL" clId="{2CF15772-8A99-4039-BEBA-2844E3E8BB20}" dt="2019-11-07T10:12:22.787" v="98" actId="313"/>
          <ac:spMkLst>
            <pc:docMk/>
            <pc:sldMk cId="1981021798" sldId="412"/>
            <ac:spMk id="122887" creationId="{00000000-0000-0000-0000-000000000000}"/>
          </ac:spMkLst>
        </pc:spChg>
      </pc:sldChg>
      <pc:sldChg chg="modSp">
        <pc:chgData name="Hjálmtýr Hafsteinsson" userId="851c0888-5f35-4c19-bf43-6c41ad09c3fa" providerId="ADAL" clId="{2CF15772-8A99-4039-BEBA-2844E3E8BB20}" dt="2019-11-07T10:12:32.325" v="100" actId="20577"/>
        <pc:sldMkLst>
          <pc:docMk/>
          <pc:sldMk cId="4178144063" sldId="416"/>
        </pc:sldMkLst>
        <pc:spChg chg="mod">
          <ac:chgData name="Hjálmtýr Hafsteinsson" userId="851c0888-5f35-4c19-bf43-6c41ad09c3fa" providerId="ADAL" clId="{2CF15772-8A99-4039-BEBA-2844E3E8BB20}" dt="2019-11-07T10:12:32.325" v="100" actId="20577"/>
          <ac:spMkLst>
            <pc:docMk/>
            <pc:sldMk cId="4178144063" sldId="416"/>
            <ac:spMk id="131075" creationId="{00000000-0000-0000-0000-000000000000}"/>
          </ac:spMkLst>
        </pc:spChg>
      </pc:sldChg>
      <pc:sldChg chg="modSp">
        <pc:chgData name="Hjálmtýr Hafsteinsson" userId="851c0888-5f35-4c19-bf43-6c41ad09c3fa" providerId="ADAL" clId="{2CF15772-8A99-4039-BEBA-2844E3E8BB20}" dt="2019-11-07T10:12:49.049" v="103" actId="313"/>
        <pc:sldMkLst>
          <pc:docMk/>
          <pc:sldMk cId="2856542810" sldId="424"/>
        </pc:sldMkLst>
        <pc:spChg chg="mod">
          <ac:chgData name="Hjálmtýr Hafsteinsson" userId="851c0888-5f35-4c19-bf43-6c41ad09c3fa" providerId="ADAL" clId="{2CF15772-8A99-4039-BEBA-2844E3E8BB20}" dt="2019-11-07T10:12:49.049" v="103" actId="313"/>
          <ac:spMkLst>
            <pc:docMk/>
            <pc:sldMk cId="2856542810" sldId="424"/>
            <ac:spMk id="14746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s-IS"/>
              <a:t>SQL fyrirspurnarmálið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EAA9F-F43A-4771-94DD-6B4A6DFCE02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18486611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is-IS"/>
              <a:t>20.2.2019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s-I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9B29B-BEFA-4251-9DA8-C676619F49E9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1331807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512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981222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0D4A7B-CF07-49F1-9846-42B069E4C320}" type="slidenum">
              <a:rPr lang="is-IS" altLang="is-IS" smtClean="0"/>
              <a:pPr>
                <a:spcBef>
                  <a:spcPct val="0"/>
                </a:spcBef>
              </a:pPr>
              <a:t>10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589307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854F8D-ECA3-4899-96EF-9AC7FCAD3379}" type="slidenum">
              <a:rPr lang="is-IS" altLang="is-IS" smtClean="0"/>
              <a:pPr>
                <a:spcBef>
                  <a:spcPct val="0"/>
                </a:spcBef>
              </a:pPr>
              <a:t>11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84030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C302B8-D1F5-4923-B037-EFC72FCB3EC6}" type="slidenum">
              <a:rPr lang="is-IS" altLang="is-IS" smtClean="0"/>
              <a:pPr>
                <a:spcBef>
                  <a:spcPct val="0"/>
                </a:spcBef>
              </a:pPr>
              <a:t>12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578301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2FB2EE-55EB-4313-8AFB-07410141DA0A}" type="slidenum">
              <a:rPr lang="is-IS" altLang="is-IS" smtClean="0"/>
              <a:pPr>
                <a:spcBef>
                  <a:spcPct val="0"/>
                </a:spcBef>
              </a:pPr>
              <a:t>13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915610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E0CF1D-AE66-4232-B174-A96B4A56F05D}" type="slidenum">
              <a:rPr lang="is-IS" altLang="is-IS" smtClean="0"/>
              <a:pPr>
                <a:spcBef>
                  <a:spcPct val="0"/>
                </a:spcBef>
              </a:pPr>
              <a:t>14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928708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AADCF4-3CAF-4FA6-96B4-EB3485D748BB}" type="slidenum">
              <a:rPr lang="is-IS" altLang="is-IS" smtClean="0"/>
              <a:pPr>
                <a:spcBef>
                  <a:spcPct val="0"/>
                </a:spcBef>
              </a:pPr>
              <a:t>15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234787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52ED92-E6B3-4A21-BF2A-48FABA17B671}" type="slidenum">
              <a:rPr lang="is-IS" altLang="is-IS" smtClean="0"/>
              <a:pPr>
                <a:spcBef>
                  <a:spcPct val="0"/>
                </a:spcBef>
              </a:pPr>
              <a:t>16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752378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3789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3789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2B4B41-D46D-4094-8D5B-1B11935136CF}" type="slidenum">
              <a:rPr lang="is-IS" altLang="is-IS" smtClean="0"/>
              <a:pPr>
                <a:spcBef>
                  <a:spcPct val="0"/>
                </a:spcBef>
              </a:pPr>
              <a:t>17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920923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3994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3994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9ADC47-34BD-4C3B-8E8A-F41E573C06EC}" type="slidenum">
              <a:rPr lang="is-IS" altLang="is-IS" smtClean="0"/>
              <a:pPr>
                <a:spcBef>
                  <a:spcPct val="0"/>
                </a:spcBef>
              </a:pPr>
              <a:t>18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49949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4198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4199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A03886-0B2D-4737-B85F-8D5DE8E2F1D0}" type="slidenum">
              <a:rPr lang="is-IS" altLang="is-IS" smtClean="0"/>
              <a:pPr>
                <a:spcBef>
                  <a:spcPct val="0"/>
                </a:spcBef>
              </a:pPr>
              <a:t>19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37808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3E5424-BC80-4E34-AC13-C5DF4E72CB0B}" type="slidenum">
              <a:rPr lang="is-IS" altLang="is-IS" smtClean="0"/>
              <a:pPr>
                <a:spcBef>
                  <a:spcPct val="0"/>
                </a:spcBef>
              </a:pPr>
              <a:t>2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994913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ACCA06-6EDD-4133-8D83-E97AF742F66D}" type="slidenum">
              <a:rPr lang="is-IS" altLang="is-IS" smtClean="0"/>
              <a:pPr>
                <a:spcBef>
                  <a:spcPct val="0"/>
                </a:spcBef>
              </a:pPr>
              <a:t>20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8860560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4608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63D312-2431-48C8-A782-366F5645C43E}" type="slidenum">
              <a:rPr lang="is-IS" altLang="is-IS" smtClean="0"/>
              <a:pPr>
                <a:spcBef>
                  <a:spcPct val="0"/>
                </a:spcBef>
              </a:pPr>
              <a:t>21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233715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4813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1104FF-9CEA-4D35-BF7D-B3BAFD37E519}" type="slidenum">
              <a:rPr lang="is-IS" altLang="is-IS" smtClean="0"/>
              <a:pPr>
                <a:spcBef>
                  <a:spcPct val="0"/>
                </a:spcBef>
              </a:pPr>
              <a:t>22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4090038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5018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B3D081-B0B6-4DF2-B661-BB7BF9B9B3BE}" type="slidenum">
              <a:rPr lang="is-IS" altLang="is-IS" smtClean="0"/>
              <a:pPr>
                <a:spcBef>
                  <a:spcPct val="0"/>
                </a:spcBef>
              </a:pPr>
              <a:t>23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4142381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159092-544D-4260-9901-287883E6B1B1}" type="slidenum">
              <a:rPr lang="is-IS" altLang="is-IS" smtClean="0"/>
              <a:pPr>
                <a:spcBef>
                  <a:spcPct val="0"/>
                </a:spcBef>
              </a:pPr>
              <a:t>24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0734314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5427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5427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0FFC41-CC50-47F7-A670-E8D5582CCC83}" type="slidenum">
              <a:rPr lang="is-IS" altLang="is-IS" smtClean="0"/>
              <a:pPr>
                <a:spcBef>
                  <a:spcPct val="0"/>
                </a:spcBef>
              </a:pPr>
              <a:t>25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367956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5632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5632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5632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3BA215-1C0F-4101-8B3B-7796D9CDE915}" type="slidenum">
              <a:rPr lang="is-IS" altLang="is-IS" smtClean="0"/>
              <a:pPr>
                <a:spcBef>
                  <a:spcPct val="0"/>
                </a:spcBef>
              </a:pPr>
              <a:t>26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6517249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5837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5837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583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D373BD-8FD2-4260-9286-A13FE323BE38}" type="slidenum">
              <a:rPr lang="is-IS" altLang="is-IS" smtClean="0"/>
              <a:pPr>
                <a:spcBef>
                  <a:spcPct val="0"/>
                </a:spcBef>
              </a:pPr>
              <a:t>27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4753331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02260A-B476-4669-A160-C761592BCAF7}" type="slidenum">
              <a:rPr lang="is-IS" altLang="is-IS" smtClean="0"/>
              <a:pPr>
                <a:spcBef>
                  <a:spcPct val="0"/>
                </a:spcBef>
              </a:pPr>
              <a:t>28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6750964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6246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624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E0507D-85E9-4AB8-A9F0-65D280832FD7}" type="slidenum">
              <a:rPr lang="is-IS" altLang="is-IS" smtClean="0"/>
              <a:pPr>
                <a:spcBef>
                  <a:spcPct val="0"/>
                </a:spcBef>
              </a:pPr>
              <a:t>29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185973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308341-BC0D-492C-851F-7A99D6B30EF9}" type="slidenum">
              <a:rPr lang="is-IS" altLang="is-IS" smtClean="0"/>
              <a:pPr>
                <a:spcBef>
                  <a:spcPct val="0"/>
                </a:spcBef>
              </a:pPr>
              <a:t>3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6117640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6451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6451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645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933E65B-2165-45FE-8E2C-0D1C62994AA1}" type="slidenum">
              <a:rPr lang="is-IS" altLang="is-IS" smtClean="0"/>
              <a:pPr>
                <a:spcBef>
                  <a:spcPct val="0"/>
                </a:spcBef>
              </a:pPr>
              <a:t>30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1731357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6656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6656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665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41E398-B256-4817-90BC-E2ACBD35A076}" type="slidenum">
              <a:rPr lang="is-IS" altLang="is-IS" smtClean="0"/>
              <a:pPr>
                <a:spcBef>
                  <a:spcPct val="0"/>
                </a:spcBef>
              </a:pPr>
              <a:t>31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2641410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6861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6861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6861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B1A619-8614-43C0-B32E-25714B0C056E}" type="slidenum">
              <a:rPr lang="is-IS" altLang="is-IS" smtClean="0"/>
              <a:pPr>
                <a:spcBef>
                  <a:spcPct val="0"/>
                </a:spcBef>
              </a:pPr>
              <a:t>32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402482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7066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7066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7066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EEA14FE-4AD5-4CE5-A8C5-FDEF8AD17E98}" type="slidenum">
              <a:rPr lang="is-IS" altLang="is-IS" smtClean="0"/>
              <a:pPr>
                <a:spcBef>
                  <a:spcPct val="0"/>
                </a:spcBef>
              </a:pPr>
              <a:t>33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8302900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7270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7270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727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21C54F-DAF7-454B-99C9-F587B764FF4D}" type="slidenum">
              <a:rPr lang="is-IS" altLang="is-IS" smtClean="0"/>
              <a:pPr>
                <a:spcBef>
                  <a:spcPct val="0"/>
                </a:spcBef>
              </a:pPr>
              <a:t>34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8408501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7475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7475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7475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334C93-8DA5-471A-A9D5-BF53F8C8BC66}" type="slidenum">
              <a:rPr lang="is-IS" altLang="is-IS" smtClean="0"/>
              <a:pPr>
                <a:spcBef>
                  <a:spcPct val="0"/>
                </a:spcBef>
              </a:pPr>
              <a:t>35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9585768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7680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7680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768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707E8F-0C26-4E36-94F0-5EBB356B9B60}" type="slidenum">
              <a:rPr lang="is-IS" altLang="is-IS" smtClean="0"/>
              <a:pPr>
                <a:spcBef>
                  <a:spcPct val="0"/>
                </a:spcBef>
              </a:pPr>
              <a:t>36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9088900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7885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7885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788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228512-524A-4324-8FFD-EF9B7435466F}" type="slidenum">
              <a:rPr lang="is-IS" altLang="is-IS" smtClean="0"/>
              <a:pPr>
                <a:spcBef>
                  <a:spcPct val="0"/>
                </a:spcBef>
              </a:pPr>
              <a:t>37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0741823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8090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8090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809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0779BA-C8E0-4D04-9D8D-6E10F16C5FD3}" type="slidenum">
              <a:rPr lang="is-IS" altLang="is-IS" smtClean="0"/>
              <a:pPr>
                <a:spcBef>
                  <a:spcPct val="0"/>
                </a:spcBef>
              </a:pPr>
              <a:t>38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5956581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8294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8294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829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7E0EC7-14D5-4D82-AF0A-D3638D7DBD6D}" type="slidenum">
              <a:rPr lang="is-IS" altLang="is-IS" smtClean="0"/>
              <a:pPr>
                <a:spcBef>
                  <a:spcPct val="0"/>
                </a:spcBef>
              </a:pPr>
              <a:t>39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482186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55FE64-FB4A-423C-9D34-493A885915B3}" type="slidenum">
              <a:rPr lang="is-IS" altLang="is-IS" smtClean="0"/>
              <a:pPr>
                <a:spcBef>
                  <a:spcPct val="0"/>
                </a:spcBef>
              </a:pPr>
              <a:t>4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997008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8499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8499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849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1A1A4E-1B4E-42F6-A7EA-6C8A00761312}" type="slidenum">
              <a:rPr lang="is-IS" altLang="is-IS" smtClean="0"/>
              <a:pPr>
                <a:spcBef>
                  <a:spcPct val="0"/>
                </a:spcBef>
              </a:pPr>
              <a:t>40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5287841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8704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8704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870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1C86FB-D671-4031-A57A-148BED16A715}" type="slidenum">
              <a:rPr lang="is-IS" altLang="is-IS" smtClean="0"/>
              <a:pPr>
                <a:spcBef>
                  <a:spcPct val="0"/>
                </a:spcBef>
              </a:pPr>
              <a:t>41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5578909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8909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8909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8909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C84BBA-52D2-4587-ADB2-4DA2442C1CC7}" type="slidenum">
              <a:rPr lang="is-IS" altLang="is-IS" smtClean="0"/>
              <a:pPr>
                <a:spcBef>
                  <a:spcPct val="0"/>
                </a:spcBef>
              </a:pPr>
              <a:t>42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7286731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9114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9114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9114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F01AB34-B83A-410D-96E9-A8FCA0354D18}" type="slidenum">
              <a:rPr lang="is-IS" altLang="is-IS" smtClean="0"/>
              <a:pPr>
                <a:spcBef>
                  <a:spcPct val="0"/>
                </a:spcBef>
              </a:pPr>
              <a:t>43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6218339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9318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9318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9319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26C118B-1F18-448E-AC6E-F78A4F733507}" type="slidenum">
              <a:rPr lang="is-IS" altLang="is-IS" smtClean="0"/>
              <a:pPr>
                <a:spcBef>
                  <a:spcPct val="0"/>
                </a:spcBef>
              </a:pPr>
              <a:t>44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7719251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9523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9523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952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71E810-3D61-4753-B43E-15339E4672CA}" type="slidenum">
              <a:rPr lang="is-IS" altLang="is-IS" smtClean="0"/>
              <a:pPr>
                <a:spcBef>
                  <a:spcPct val="0"/>
                </a:spcBef>
              </a:pPr>
              <a:t>45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6456670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9728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9728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9728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A68FEF-EA66-466B-9F05-4A83F07691BE}" type="slidenum">
              <a:rPr lang="is-IS" altLang="is-IS" smtClean="0"/>
              <a:pPr>
                <a:spcBef>
                  <a:spcPct val="0"/>
                </a:spcBef>
              </a:pPr>
              <a:t>46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9940621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9933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9933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993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0B5A58-0AB6-4000-999A-2E82EC2E9706}" type="slidenum">
              <a:rPr lang="is-IS" altLang="is-IS" smtClean="0"/>
              <a:pPr>
                <a:spcBef>
                  <a:spcPct val="0"/>
                </a:spcBef>
              </a:pPr>
              <a:t>47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5304870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0138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0138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013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D8EA7C5-18FC-4573-A420-4FEA85105116}" type="slidenum">
              <a:rPr lang="is-IS" altLang="is-IS" smtClean="0"/>
              <a:pPr>
                <a:spcBef>
                  <a:spcPct val="0"/>
                </a:spcBef>
              </a:pPr>
              <a:t>48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90067818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0342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0342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034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92F7E1-9C49-4D46-8B34-69CA1F5DF4E7}" type="slidenum">
              <a:rPr lang="is-IS" altLang="is-IS" smtClean="0"/>
              <a:pPr>
                <a:spcBef>
                  <a:spcPct val="0"/>
                </a:spcBef>
              </a:pPr>
              <a:t>49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646638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3FB171-336C-4AF4-AD82-6CC37029EFF2}" type="slidenum">
              <a:rPr lang="is-IS" altLang="is-IS" smtClean="0"/>
              <a:pPr>
                <a:spcBef>
                  <a:spcPct val="0"/>
                </a:spcBef>
              </a:pPr>
              <a:t>5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83164020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0547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0547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0547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74F936-6BE5-4A80-AF58-FCF8905AF412}" type="slidenum">
              <a:rPr lang="is-IS" altLang="is-IS" smtClean="0"/>
              <a:pPr>
                <a:spcBef>
                  <a:spcPct val="0"/>
                </a:spcBef>
              </a:pPr>
              <a:t>50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5476203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0752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0752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0752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6ED898-7BE0-499C-B23D-D59796FC0192}" type="slidenum">
              <a:rPr lang="is-IS" altLang="is-IS" smtClean="0"/>
              <a:pPr>
                <a:spcBef>
                  <a:spcPct val="0"/>
                </a:spcBef>
              </a:pPr>
              <a:t>51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8245150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0957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0957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095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F78AD1-454E-4DC4-AB34-9F9C7A39806A}" type="slidenum">
              <a:rPr lang="is-IS" altLang="is-IS" smtClean="0"/>
              <a:pPr>
                <a:spcBef>
                  <a:spcPct val="0"/>
                </a:spcBef>
              </a:pPr>
              <a:t>52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3174617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1162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1162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1162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3A6B4A-A1F4-42E3-995C-1E861907A7E8}" type="slidenum">
              <a:rPr lang="is-IS" altLang="is-IS" smtClean="0"/>
              <a:pPr>
                <a:spcBef>
                  <a:spcPct val="0"/>
                </a:spcBef>
              </a:pPr>
              <a:t>53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2405846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1366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1366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136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BFAFC4-BD48-4275-8DA2-8E2D4C7AFFD5}" type="slidenum">
              <a:rPr lang="is-IS" altLang="is-IS" smtClean="0"/>
              <a:pPr>
                <a:spcBef>
                  <a:spcPct val="0"/>
                </a:spcBef>
              </a:pPr>
              <a:t>54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9426756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1571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1571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157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62CAA8-1F15-4F2C-AC30-A8F2E3C294E1}" type="slidenum">
              <a:rPr lang="is-IS" altLang="is-IS" smtClean="0"/>
              <a:pPr>
                <a:spcBef>
                  <a:spcPct val="0"/>
                </a:spcBef>
              </a:pPr>
              <a:t>55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56108327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1776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1776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177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6F105C-76F1-4B78-A3CF-28FF1E701277}" type="slidenum">
              <a:rPr lang="is-IS" altLang="is-IS" smtClean="0"/>
              <a:pPr>
                <a:spcBef>
                  <a:spcPct val="0"/>
                </a:spcBef>
              </a:pPr>
              <a:t>56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42622990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1981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1981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1981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DE4FDB-BDE6-4779-B7A1-59DC158B478D}" type="slidenum">
              <a:rPr lang="is-IS" altLang="is-IS" smtClean="0"/>
              <a:pPr>
                <a:spcBef>
                  <a:spcPct val="0"/>
                </a:spcBef>
              </a:pPr>
              <a:t>57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425007321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2186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2186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2186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73DEC2-1DC1-4485-AA66-66E5FF4553B1}" type="slidenum">
              <a:rPr lang="is-IS" altLang="is-IS" smtClean="0"/>
              <a:pPr>
                <a:spcBef>
                  <a:spcPct val="0"/>
                </a:spcBef>
              </a:pPr>
              <a:t>58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71923606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2390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2390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239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31831B-F1B6-406C-84E7-2A51BC70322D}" type="slidenum">
              <a:rPr lang="is-IS" altLang="is-IS" smtClean="0"/>
              <a:pPr>
                <a:spcBef>
                  <a:spcPct val="0"/>
                </a:spcBef>
              </a:pPr>
              <a:t>59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471661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E4CC60-5988-4A36-B000-E7E80D5031CF}" type="slidenum">
              <a:rPr lang="is-IS" altLang="is-IS" smtClean="0"/>
              <a:pPr>
                <a:spcBef>
                  <a:spcPct val="0"/>
                </a:spcBef>
              </a:pPr>
              <a:t>6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54372412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2595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2595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2595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31166A-7616-44A8-B140-74CBFCB5DF95}" type="slidenum">
              <a:rPr lang="is-IS" altLang="is-IS" smtClean="0"/>
              <a:pPr>
                <a:spcBef>
                  <a:spcPct val="0"/>
                </a:spcBef>
              </a:pPr>
              <a:t>60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2056133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2800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2800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280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8C27CB-48DB-4C3B-8B9F-771EDCBFB53B}" type="slidenum">
              <a:rPr lang="is-IS" altLang="is-IS" smtClean="0"/>
              <a:pPr>
                <a:spcBef>
                  <a:spcPct val="0"/>
                </a:spcBef>
              </a:pPr>
              <a:t>61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5051724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3005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3005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300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4D7E2A-3700-468A-9DED-F818233186E4}" type="slidenum">
              <a:rPr lang="is-IS" altLang="is-IS" smtClean="0"/>
              <a:pPr>
                <a:spcBef>
                  <a:spcPct val="0"/>
                </a:spcBef>
              </a:pPr>
              <a:t>62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65404904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3210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3210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321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9784EF-0DCF-4348-A336-254B2C74CF9E}" type="slidenum">
              <a:rPr lang="is-IS" altLang="is-IS" smtClean="0"/>
              <a:pPr>
                <a:spcBef>
                  <a:spcPct val="0"/>
                </a:spcBef>
              </a:pPr>
              <a:t>63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80032459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3414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3414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341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9BE59E2-CD1F-4412-A1AB-8F8313E63052}" type="slidenum">
              <a:rPr lang="is-IS" altLang="is-IS" smtClean="0"/>
              <a:pPr>
                <a:spcBef>
                  <a:spcPct val="0"/>
                </a:spcBef>
              </a:pPr>
              <a:t>64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9092623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3619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3619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361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7D1F01-E72B-4587-8403-BE22469A5500}" type="slidenum">
              <a:rPr lang="is-IS" altLang="is-IS" smtClean="0"/>
              <a:pPr>
                <a:spcBef>
                  <a:spcPct val="0"/>
                </a:spcBef>
              </a:pPr>
              <a:t>65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43816400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3824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3824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382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BA4AA4-D575-494E-9F79-8388DC61AB92}" type="slidenum">
              <a:rPr lang="is-IS" altLang="is-IS" smtClean="0"/>
              <a:pPr>
                <a:spcBef>
                  <a:spcPct val="0"/>
                </a:spcBef>
              </a:pPr>
              <a:t>66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01500867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4029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4029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4029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846972-5B54-4288-A37B-F449636E4A69}" type="slidenum">
              <a:rPr lang="is-IS" altLang="is-IS" smtClean="0"/>
              <a:pPr>
                <a:spcBef>
                  <a:spcPct val="0"/>
                </a:spcBef>
              </a:pPr>
              <a:t>67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66398081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4234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4234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4234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0182DB-37A9-404E-AB76-29C063328DCF}" type="slidenum">
              <a:rPr lang="is-IS" altLang="is-IS" smtClean="0"/>
              <a:pPr>
                <a:spcBef>
                  <a:spcPct val="0"/>
                </a:spcBef>
              </a:pPr>
              <a:t>68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79075816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4438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4438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4439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EC88D2-E4FC-4232-9F81-9C5D97A5FAFE}" type="slidenum">
              <a:rPr lang="is-IS" altLang="is-IS" smtClean="0"/>
              <a:pPr>
                <a:spcBef>
                  <a:spcPct val="0"/>
                </a:spcBef>
              </a:pPr>
              <a:t>69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763151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F7AEFE-4137-45E1-8649-26FAE0AE8408}" type="slidenum">
              <a:rPr lang="is-IS" altLang="is-IS" smtClean="0"/>
              <a:pPr>
                <a:spcBef>
                  <a:spcPct val="0"/>
                </a:spcBef>
              </a:pPr>
              <a:t>7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66520317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4643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4643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464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7EDFF2-0014-41FB-A099-57134C95FA8F}" type="slidenum">
              <a:rPr lang="is-IS" altLang="is-IS" smtClean="0"/>
              <a:pPr>
                <a:spcBef>
                  <a:spcPct val="0"/>
                </a:spcBef>
              </a:pPr>
              <a:t>70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25127373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4848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4848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4848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C49A16-4BB8-45CA-903A-D98C2982BDB0}" type="slidenum">
              <a:rPr lang="is-IS" altLang="is-IS" smtClean="0"/>
              <a:pPr>
                <a:spcBef>
                  <a:spcPct val="0"/>
                </a:spcBef>
              </a:pPr>
              <a:t>71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04594469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5053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5053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505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937E5C-8702-4E31-97D3-C196F5F3D6BB}" type="slidenum">
              <a:rPr lang="is-IS" altLang="is-IS" smtClean="0"/>
              <a:pPr>
                <a:spcBef>
                  <a:spcPct val="0"/>
                </a:spcBef>
              </a:pPr>
              <a:t>72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83694593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5258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5258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525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CF9C6-0E6B-41F7-97A9-9D07352E6AB9}" type="slidenum">
              <a:rPr lang="is-IS" altLang="is-IS" smtClean="0"/>
              <a:pPr>
                <a:spcBef>
                  <a:spcPct val="0"/>
                </a:spcBef>
              </a:pPr>
              <a:t>73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07314652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5462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5462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546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DF1E30-4DE3-4493-9D4A-52B8A2374EFF}" type="slidenum">
              <a:rPr lang="is-IS" altLang="is-IS" smtClean="0"/>
              <a:pPr>
                <a:spcBef>
                  <a:spcPct val="0"/>
                </a:spcBef>
              </a:pPr>
              <a:t>74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50040715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5667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5667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5667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711726-1C46-4AC6-B8F3-1752AAFE2B24}" type="slidenum">
              <a:rPr lang="is-IS" altLang="is-IS" smtClean="0"/>
              <a:pPr>
                <a:spcBef>
                  <a:spcPct val="0"/>
                </a:spcBef>
              </a:pPr>
              <a:t>75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39500043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5872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5872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5872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622CE9-DB0E-4E19-A672-51403E1AC6F0}" type="slidenum">
              <a:rPr lang="is-IS" altLang="is-IS" smtClean="0"/>
              <a:pPr>
                <a:spcBef>
                  <a:spcPct val="0"/>
                </a:spcBef>
              </a:pPr>
              <a:t>76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90429988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6077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6077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607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280513-E0D0-47B5-B2A9-5D0BFB7544AF}" type="slidenum">
              <a:rPr lang="is-IS" altLang="is-IS" smtClean="0"/>
              <a:pPr>
                <a:spcBef>
                  <a:spcPct val="0"/>
                </a:spcBef>
              </a:pPr>
              <a:t>77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59078660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6282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6282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6282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2065D3-3F67-4742-A5DB-F142F7753964}" type="slidenum">
              <a:rPr lang="is-IS" altLang="is-IS" smtClean="0"/>
              <a:pPr>
                <a:spcBef>
                  <a:spcPct val="0"/>
                </a:spcBef>
              </a:pPr>
              <a:t>78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32799835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6486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6486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648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7D0402-1D09-4C7A-ADA9-1A24CC66541F}" type="slidenum">
              <a:rPr lang="is-IS" altLang="is-IS" smtClean="0"/>
              <a:pPr>
                <a:spcBef>
                  <a:spcPct val="0"/>
                </a:spcBef>
              </a:pPr>
              <a:t>79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532516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317394-12ED-4EDB-8533-140C3797F3A5}" type="slidenum">
              <a:rPr lang="is-IS" altLang="is-IS" smtClean="0"/>
              <a:pPr>
                <a:spcBef>
                  <a:spcPct val="0"/>
                </a:spcBef>
              </a:pPr>
              <a:t>8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401286485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6691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6691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669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A06E3F-6A3D-4603-851B-29A11C03B5C5}" type="slidenum">
              <a:rPr lang="is-IS" altLang="is-IS" smtClean="0"/>
              <a:pPr>
                <a:spcBef>
                  <a:spcPct val="0"/>
                </a:spcBef>
              </a:pPr>
              <a:t>80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74540346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6896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6896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689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28DEC1-2E8C-494B-83CB-B24B1952011C}" type="slidenum">
              <a:rPr lang="is-IS" altLang="is-IS" smtClean="0"/>
              <a:pPr>
                <a:spcBef>
                  <a:spcPct val="0"/>
                </a:spcBef>
              </a:pPr>
              <a:t>81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79433368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7101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Gagnasöfn og SQL</a:t>
            </a:r>
          </a:p>
        </p:txBody>
      </p:sp>
      <p:sp>
        <p:nvSpPr>
          <p:cNvPr id="17101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9.2.2015</a:t>
            </a:r>
          </a:p>
        </p:txBody>
      </p:sp>
    </p:spTree>
    <p:extLst>
      <p:ext uri="{BB962C8B-B14F-4D97-AF65-F5344CB8AC3E}">
        <p14:creationId xmlns:p14="http://schemas.microsoft.com/office/powerpoint/2010/main" val="2331457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FB9688-6DEB-4392-AB25-56CD5C824699}" type="slidenum">
              <a:rPr lang="is-IS" altLang="is-IS" smtClean="0"/>
              <a:pPr>
                <a:spcBef>
                  <a:spcPct val="0"/>
                </a:spcBef>
              </a:pPr>
              <a:t>9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84800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na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50" y="4729163"/>
            <a:ext cx="14066520" cy="441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operHewitt-Book"/>
              </a:defRPr>
            </a:lvl1pPr>
            <a:lvl2pPr>
              <a:defRPr>
                <a:latin typeface="CooperHewitt-Book"/>
              </a:defRPr>
            </a:lvl2pPr>
            <a:lvl3pPr>
              <a:defRPr>
                <a:latin typeface="CooperHewitt-Book"/>
              </a:defRPr>
            </a:lvl3pPr>
            <a:lvl4pPr>
              <a:defRPr>
                <a:latin typeface="CooperHewitt-Book"/>
              </a:defRPr>
            </a:lvl4pPr>
            <a:lvl5pPr>
              <a:defRPr>
                <a:latin typeface="CooperHewitt-Book"/>
              </a:defRPr>
            </a:lvl5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14.2.2022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E9934D-2A7E-9946-9099-A18C4AA94EC3}" type="slidenum">
              <a:rPr lang="is-IS" smtClean="0"/>
              <a:pPr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83716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olk_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 descr="E_flotur2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806451"/>
            <a:ext cx="2971800" cy="1968500"/>
          </a:xfrm>
        </p:spPr>
        <p:txBody>
          <a:bodyPr lIns="0" tIns="0" rIns="0" bIns="0">
            <a:noAutofit/>
          </a:bodyPr>
          <a:lstStyle>
            <a:lvl1pPr algn="l">
              <a:defRPr sz="3600"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2825750"/>
            <a:ext cx="3200400" cy="140335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CooperHewitt-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s-I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t>‹#›</a:t>
            </a:fld>
            <a:endParaRPr lang="en-US"/>
          </a:p>
        </p:txBody>
      </p:sp>
      <p:pic>
        <p:nvPicPr>
          <p:cNvPr id="7" name="Picture 6" descr="Endurmenntun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767263"/>
            <a:ext cx="1525016" cy="18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7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oper Hewitt"/>
              </a:defRPr>
            </a:lvl1pPr>
          </a:lstStyle>
          <a:p>
            <a:r>
              <a:rPr lang="en-US"/>
              <a:t>14.2.2022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oper Hewit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oper Hewitt"/>
              </a:defRPr>
            </a:lvl1pPr>
          </a:lstStyle>
          <a:p>
            <a:fld id="{A8E9934D-2A7E-9946-9099-A18C4AA94E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2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A5A5A"/>
          </a:solidFill>
          <a:latin typeface="CooperHewitt-Book" pitchFamily="50" charset="0"/>
          <a:ea typeface="CooperHewitt-Book" pitchFamily="50" charset="0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A5A5A"/>
          </a:solidFill>
          <a:latin typeface="CooperHewitt-Book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A5A5A"/>
          </a:solidFill>
          <a:latin typeface="CooperHewitt-Book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A5A5A"/>
          </a:solidFill>
          <a:latin typeface="CooperHewitt-Book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A5A5A"/>
          </a:solidFill>
          <a:latin typeface="CooperHewitt-Book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A5A5A"/>
          </a:solidFill>
          <a:latin typeface="CooperHewitt-Book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ite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notendur.hi.is/hh/kennsla/sql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qlitebrowser.or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sqliteonline.com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5032641" y="1065654"/>
            <a:ext cx="3815729" cy="1406789"/>
          </a:xfrm>
        </p:spPr>
        <p:txBody>
          <a:bodyPr/>
          <a:lstStyle/>
          <a:p>
            <a:r>
              <a:rPr lang="is-IS" altLang="is-IS" sz="2800" b="1" i="1"/>
              <a:t>SQL fyrirspurnarmálið</a:t>
            </a:r>
            <a:br>
              <a:rPr lang="is-IS" altLang="is-IS" sz="3200"/>
            </a:br>
            <a:r>
              <a:rPr lang="is-IS" altLang="is-IS" sz="2000"/>
              <a:t>framhald af </a:t>
            </a:r>
            <a:r>
              <a:rPr lang="is-IS" altLang="is-IS" sz="2000" b="1" i="1"/>
              <a:t>Gagnasöfn og SQL</a:t>
            </a:r>
            <a:endParaRPr lang="en-US" altLang="is-IS" sz="2000"/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5486400" y="2922002"/>
            <a:ext cx="2825702" cy="1154984"/>
          </a:xfrm>
        </p:spPr>
        <p:txBody>
          <a:bodyPr/>
          <a:lstStyle/>
          <a:p>
            <a:r>
              <a:rPr lang="en-US" altLang="is-IS" sz="2000"/>
              <a:t>Hjálmtýr Hafsteinsson</a:t>
            </a:r>
          </a:p>
          <a:p>
            <a:r>
              <a:rPr lang="en-US" altLang="is-IS" sz="2000"/>
              <a:t>Tölvunarfræði</a:t>
            </a:r>
          </a:p>
          <a:p>
            <a:r>
              <a:rPr lang="en-US" altLang="is-IS" sz="2000"/>
              <a:t>Háskóli Íslands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029875-EB06-4C5F-848D-EF69C6F6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76993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Tengingar (</a:t>
            </a:r>
            <a:r>
              <a:rPr lang="en-US" altLang="is-IS" i="1"/>
              <a:t>join</a:t>
            </a:r>
            <a:r>
              <a:rPr lang="en-US" altLang="is-IS"/>
              <a:t>)</a:t>
            </a:r>
          </a:p>
        </p:txBody>
      </p:sp>
      <p:sp>
        <p:nvSpPr>
          <p:cNvPr id="2253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is-IS" sz="2400"/>
              <a:t>Hingað til aðeins unnið með eina töflu í einu</a:t>
            </a:r>
          </a:p>
          <a:p>
            <a:r>
              <a:rPr lang="en-US" altLang="is-IS" sz="2400"/>
              <a:t>Getum við sett öll gögn í eina töflu?</a:t>
            </a:r>
          </a:p>
          <a:p>
            <a:pPr lvl="1"/>
            <a:r>
              <a:rPr lang="en-US" altLang="is-IS" sz="2000"/>
              <a:t>Já, en það hefur galla</a:t>
            </a:r>
          </a:p>
          <a:p>
            <a:pPr>
              <a:spcBef>
                <a:spcPts val="1350"/>
              </a:spcBef>
              <a:buNone/>
            </a:pPr>
            <a:r>
              <a:rPr lang="en-US" altLang="is-IS"/>
              <a:t>		</a:t>
            </a:r>
            <a:r>
              <a:rPr lang="en-US" altLang="is-IS" sz="2400" i="1"/>
              <a:t>Umfremd (redundancy)</a:t>
            </a:r>
          </a:p>
          <a:p>
            <a:pPr>
              <a:buFontTx/>
              <a:buNone/>
            </a:pPr>
            <a:r>
              <a:rPr lang="en-US" altLang="is-IS" sz="2400" i="1"/>
              <a:t>		Vandræði við breytingar</a:t>
            </a:r>
          </a:p>
          <a:p>
            <a:pPr>
              <a:buFontTx/>
              <a:buNone/>
            </a:pPr>
            <a:r>
              <a:rPr lang="en-US" altLang="is-IS" sz="2400" i="1"/>
              <a:t>		Innsetningar- og eyðingarvandræði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388BC-1695-44D2-8C37-61D43184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D57AA-EC5F-4EC8-BE74-3A46FDE1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10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925907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Vandamál við eina töflu</a:t>
            </a:r>
          </a:p>
        </p:txBody>
      </p:sp>
      <p:sp>
        <p:nvSpPr>
          <p:cNvPr id="2457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is-IS" u="sng"/>
              <a:t>Umfremd (</a:t>
            </a:r>
            <a:r>
              <a:rPr lang="en-US" altLang="is-IS" i="1" u="sng"/>
              <a:t>redundancy</a:t>
            </a:r>
            <a:r>
              <a:rPr lang="en-US" altLang="is-IS" u="sng"/>
              <a:t>)</a:t>
            </a:r>
          </a:p>
          <a:p>
            <a:endParaRPr lang="en-US" altLang="is-IS"/>
          </a:p>
          <a:p>
            <a:endParaRPr lang="en-US" altLang="is-IS"/>
          </a:p>
          <a:p>
            <a:endParaRPr lang="en-US" altLang="is-IS"/>
          </a:p>
          <a:p>
            <a:pPr lvl="1">
              <a:spcBef>
                <a:spcPts val="900"/>
              </a:spcBef>
            </a:pPr>
            <a:r>
              <a:rPr lang="en-US" altLang="is-IS" sz="1800"/>
              <a:t>Gildin </a:t>
            </a:r>
            <a:r>
              <a:rPr lang="en-U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postnr</a:t>
            </a:r>
            <a:r>
              <a:rPr lang="en-US" altLang="is-IS" sz="1800"/>
              <a:t>, </a:t>
            </a:r>
            <a:r>
              <a:rPr lang="en-U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stig</a:t>
            </a:r>
            <a:r>
              <a:rPr lang="en-US" altLang="is-IS" sz="1800"/>
              <a:t> og  </a:t>
            </a:r>
            <a:r>
              <a:rPr lang="en-U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inng_ar</a:t>
            </a:r>
            <a:r>
              <a:rPr lang="en-US" altLang="is-IS" sz="1800"/>
              <a:t> eru endurtekin fyrir hverja skráða leigu</a:t>
            </a:r>
          </a:p>
          <a:p>
            <a:pPr lvl="1">
              <a:spcBef>
                <a:spcPts val="900"/>
              </a:spcBef>
            </a:pPr>
            <a:r>
              <a:rPr lang="en-US" altLang="is-IS" sz="1800"/>
              <a:t>Hvað ef við viljum bæta við mynd af hverjum félagsmanni?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8E830F-18DD-4E83-BBFA-8D9C068AD49B}"/>
              </a:ext>
            </a:extLst>
          </p:cNvPr>
          <p:cNvCxnSpPr/>
          <p:nvPr/>
        </p:nvCxnSpPr>
        <p:spPr>
          <a:xfrm>
            <a:off x="2214563" y="2357438"/>
            <a:ext cx="46077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446822-5C47-457D-96EC-2A6AD248449F}"/>
              </a:ext>
            </a:extLst>
          </p:cNvPr>
          <p:cNvCxnSpPr/>
          <p:nvPr/>
        </p:nvCxnSpPr>
        <p:spPr>
          <a:xfrm rot="5400000" flipH="1" flipV="1">
            <a:off x="2053828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710444-9757-404B-9191-67451F850DCA}"/>
              </a:ext>
            </a:extLst>
          </p:cNvPr>
          <p:cNvCxnSpPr/>
          <p:nvPr/>
        </p:nvCxnSpPr>
        <p:spPr>
          <a:xfrm rot="5400000" flipH="1" flipV="1">
            <a:off x="2643187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4002F-625F-47C6-B1CB-6AFABBB3B7EF}"/>
              </a:ext>
            </a:extLst>
          </p:cNvPr>
          <p:cNvCxnSpPr/>
          <p:nvPr/>
        </p:nvCxnSpPr>
        <p:spPr>
          <a:xfrm rot="5400000" flipH="1" flipV="1">
            <a:off x="3232547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68B372-FC50-4B1B-92A6-BA3E82E9C6E9}"/>
              </a:ext>
            </a:extLst>
          </p:cNvPr>
          <p:cNvCxnSpPr/>
          <p:nvPr/>
        </p:nvCxnSpPr>
        <p:spPr>
          <a:xfrm rot="5400000" flipH="1" flipV="1">
            <a:off x="3714750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093857-6CA2-4045-9312-CFD78B870172}"/>
              </a:ext>
            </a:extLst>
          </p:cNvPr>
          <p:cNvCxnSpPr/>
          <p:nvPr/>
        </p:nvCxnSpPr>
        <p:spPr>
          <a:xfrm rot="5400000" flipH="1" flipV="1">
            <a:off x="4411266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B7D3C8-6B39-4A80-9E26-ED12D74147A6}"/>
              </a:ext>
            </a:extLst>
          </p:cNvPr>
          <p:cNvCxnSpPr/>
          <p:nvPr/>
        </p:nvCxnSpPr>
        <p:spPr>
          <a:xfrm rot="5400000" flipH="1" flipV="1">
            <a:off x="5107781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632C0C-859D-414F-8F9F-78EBB9FB9DE9}"/>
              </a:ext>
            </a:extLst>
          </p:cNvPr>
          <p:cNvCxnSpPr/>
          <p:nvPr/>
        </p:nvCxnSpPr>
        <p:spPr>
          <a:xfrm rot="5400000" flipH="1" flipV="1">
            <a:off x="5697141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06AF76-E646-4DEF-A1C5-1299C3EC48E4}"/>
              </a:ext>
            </a:extLst>
          </p:cNvPr>
          <p:cNvSpPr txBox="1"/>
          <p:nvPr/>
        </p:nvSpPr>
        <p:spPr>
          <a:xfrm>
            <a:off x="2268141" y="2089547"/>
            <a:ext cx="389850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fnr</a:t>
            </a:r>
            <a:endParaRPr lang="en-US" sz="15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351CBB-EBCA-4EC1-9ACA-D438FDDF8640}"/>
              </a:ext>
            </a:extLst>
          </p:cNvPr>
          <p:cNvSpPr txBox="1"/>
          <p:nvPr/>
        </p:nvSpPr>
        <p:spPr>
          <a:xfrm>
            <a:off x="2696766" y="2089547"/>
            <a:ext cx="502638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nafn</a:t>
            </a:r>
            <a:endParaRPr lang="en-US" sz="15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94A92F-F11C-4868-B020-7CCB306BC4C4}"/>
              </a:ext>
            </a:extLst>
          </p:cNvPr>
          <p:cNvSpPr txBox="1"/>
          <p:nvPr/>
        </p:nvSpPr>
        <p:spPr>
          <a:xfrm>
            <a:off x="3178969" y="2089547"/>
            <a:ext cx="642805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postnr</a:t>
            </a:r>
            <a:endParaRPr lang="en-US" sz="15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B1B0E3-0558-4D03-9AF5-849A76F3E84B}"/>
              </a:ext>
            </a:extLst>
          </p:cNvPr>
          <p:cNvSpPr txBox="1"/>
          <p:nvPr/>
        </p:nvSpPr>
        <p:spPr>
          <a:xfrm>
            <a:off x="3775473" y="2089547"/>
            <a:ext cx="429605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stig</a:t>
            </a:r>
            <a:endParaRPr lang="en-US" sz="15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5FEFB7-9EF5-46B0-98DA-13F9AC5E59D6}"/>
              </a:ext>
            </a:extLst>
          </p:cNvPr>
          <p:cNvSpPr txBox="1"/>
          <p:nvPr/>
        </p:nvSpPr>
        <p:spPr>
          <a:xfrm>
            <a:off x="4250532" y="2089547"/>
            <a:ext cx="720069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inng_ar</a:t>
            </a:r>
            <a:endParaRPr lang="en-US" sz="15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C51609-821C-441E-A1D3-8D653C8009A5}"/>
              </a:ext>
            </a:extLst>
          </p:cNvPr>
          <p:cNvSpPr txBox="1"/>
          <p:nvPr/>
        </p:nvSpPr>
        <p:spPr>
          <a:xfrm>
            <a:off x="5023248" y="2089547"/>
            <a:ext cx="508473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dags</a:t>
            </a:r>
            <a:endParaRPr lang="en-US" sz="15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7E346D-32C5-4407-825F-A72F4B3BBADC}"/>
              </a:ext>
            </a:extLst>
          </p:cNvPr>
          <p:cNvCxnSpPr/>
          <p:nvPr/>
        </p:nvCxnSpPr>
        <p:spPr>
          <a:xfrm rot="5400000" flipH="1" flipV="1">
            <a:off x="1678781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BD5A8A5-CCB8-40C8-A11B-B1480D4664E2}"/>
              </a:ext>
            </a:extLst>
          </p:cNvPr>
          <p:cNvCxnSpPr/>
          <p:nvPr/>
        </p:nvCxnSpPr>
        <p:spPr>
          <a:xfrm rot="5400000" flipH="1" flipV="1">
            <a:off x="6286500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7D33415-8081-428E-834C-96AC5C40FB11}"/>
              </a:ext>
            </a:extLst>
          </p:cNvPr>
          <p:cNvSpPr txBox="1"/>
          <p:nvPr/>
        </p:nvSpPr>
        <p:spPr>
          <a:xfrm>
            <a:off x="5580460" y="2089547"/>
            <a:ext cx="70243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fj_daga</a:t>
            </a:r>
            <a:endParaRPr lang="en-US" sz="15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F6CFB9-73FB-4996-AD53-2F2B74AE3BAE}"/>
              </a:ext>
            </a:extLst>
          </p:cNvPr>
          <p:cNvSpPr txBox="1"/>
          <p:nvPr/>
        </p:nvSpPr>
        <p:spPr>
          <a:xfrm>
            <a:off x="6250781" y="2089547"/>
            <a:ext cx="587020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husnr</a:t>
            </a:r>
            <a:endParaRPr lang="en-US" sz="15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1584DD-18E6-48FC-8E22-3466F90EF291}"/>
              </a:ext>
            </a:extLst>
          </p:cNvPr>
          <p:cNvSpPr txBox="1"/>
          <p:nvPr/>
        </p:nvSpPr>
        <p:spPr>
          <a:xfrm>
            <a:off x="2268141" y="2371726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48</a:t>
            </a:r>
            <a:endParaRPr lang="en-US" sz="15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82CD25-2E8F-4FBE-8D73-D606EF74EF8E}"/>
              </a:ext>
            </a:extLst>
          </p:cNvPr>
          <p:cNvSpPr txBox="1"/>
          <p:nvPr/>
        </p:nvSpPr>
        <p:spPr>
          <a:xfrm>
            <a:off x="2580085" y="2357438"/>
            <a:ext cx="64953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Gunnar</a:t>
            </a:r>
            <a:endParaRPr lang="en-US" sz="135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3D12FC-9CF3-483C-9833-7C4DDEF39277}"/>
              </a:ext>
            </a:extLst>
          </p:cNvPr>
          <p:cNvSpPr txBox="1"/>
          <p:nvPr/>
        </p:nvSpPr>
        <p:spPr>
          <a:xfrm>
            <a:off x="3267075" y="2371726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107</a:t>
            </a:r>
            <a:endParaRPr lang="en-US" sz="15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14D414-B3C0-4CA4-94CD-2675BE3D423B}"/>
              </a:ext>
            </a:extLst>
          </p:cNvPr>
          <p:cNvSpPr txBox="1"/>
          <p:nvPr/>
        </p:nvSpPr>
        <p:spPr>
          <a:xfrm>
            <a:off x="3775472" y="2371726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450</a:t>
            </a:r>
            <a:endParaRPr lang="en-US" sz="15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E23548-77FE-426C-919B-8ECA3035AAA0}"/>
              </a:ext>
            </a:extLst>
          </p:cNvPr>
          <p:cNvSpPr txBox="1"/>
          <p:nvPr/>
        </p:nvSpPr>
        <p:spPr>
          <a:xfrm>
            <a:off x="4360069" y="2371726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2017</a:t>
            </a:r>
            <a:endParaRPr lang="en-US" sz="15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6D1AE9-F656-4AF0-A3D2-1550CDFC263F}"/>
              </a:ext>
            </a:extLst>
          </p:cNvPr>
          <p:cNvSpPr txBox="1"/>
          <p:nvPr/>
        </p:nvSpPr>
        <p:spPr>
          <a:xfrm>
            <a:off x="4958954" y="2371726"/>
            <a:ext cx="73289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8.7.2021</a:t>
            </a:r>
            <a:endParaRPr lang="en-US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FBA39E-CFEB-4AFC-973A-F309E02E092A}"/>
              </a:ext>
            </a:extLst>
          </p:cNvPr>
          <p:cNvSpPr txBox="1"/>
          <p:nvPr/>
        </p:nvSpPr>
        <p:spPr>
          <a:xfrm>
            <a:off x="5837635" y="2347913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7</a:t>
            </a:r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B5006C-BB10-4383-A3F6-696D26B524E8}"/>
              </a:ext>
            </a:extLst>
          </p:cNvPr>
          <p:cNvSpPr txBox="1"/>
          <p:nvPr/>
        </p:nvSpPr>
        <p:spPr>
          <a:xfrm>
            <a:off x="6288882" y="2371726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1001</a:t>
            </a:r>
            <a:endParaRPr lang="en-US" sz="13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EA7264-F8FE-46AB-B0F3-7C1771D752AD}"/>
              </a:ext>
            </a:extLst>
          </p:cNvPr>
          <p:cNvSpPr txBox="1"/>
          <p:nvPr/>
        </p:nvSpPr>
        <p:spPr>
          <a:xfrm>
            <a:off x="2268141" y="2586038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48</a:t>
            </a:r>
            <a:endParaRPr lang="en-US" sz="15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DC8975-099C-4AD6-9A91-A228B1DA4711}"/>
              </a:ext>
            </a:extLst>
          </p:cNvPr>
          <p:cNvSpPr txBox="1"/>
          <p:nvPr/>
        </p:nvSpPr>
        <p:spPr>
          <a:xfrm>
            <a:off x="2580085" y="2571751"/>
            <a:ext cx="64953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Gunnar</a:t>
            </a:r>
            <a:endParaRPr lang="en-US" sz="135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2E85D2-B678-40D3-9C83-E9EA4D4A4953}"/>
              </a:ext>
            </a:extLst>
          </p:cNvPr>
          <p:cNvSpPr txBox="1"/>
          <p:nvPr/>
        </p:nvSpPr>
        <p:spPr>
          <a:xfrm>
            <a:off x="3267075" y="2586038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107</a:t>
            </a:r>
            <a:endParaRPr lang="en-US" sz="15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44F658-C707-4137-A635-9EEE6A2614A7}"/>
              </a:ext>
            </a:extLst>
          </p:cNvPr>
          <p:cNvSpPr txBox="1"/>
          <p:nvPr/>
        </p:nvSpPr>
        <p:spPr>
          <a:xfrm>
            <a:off x="3775472" y="2586038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450</a:t>
            </a:r>
            <a:endParaRPr lang="en-US" sz="15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69B5B3-3F57-4C6A-A930-38A8876B04FA}"/>
              </a:ext>
            </a:extLst>
          </p:cNvPr>
          <p:cNvSpPr txBox="1"/>
          <p:nvPr/>
        </p:nvSpPr>
        <p:spPr>
          <a:xfrm>
            <a:off x="4360069" y="2586038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2017</a:t>
            </a:r>
            <a:endParaRPr lang="en-US" sz="15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816662-13D9-408B-B265-208B1B030559}"/>
              </a:ext>
            </a:extLst>
          </p:cNvPr>
          <p:cNvSpPr txBox="1"/>
          <p:nvPr/>
        </p:nvSpPr>
        <p:spPr>
          <a:xfrm>
            <a:off x="4886325" y="2586038"/>
            <a:ext cx="81144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16.7.2020</a:t>
            </a:r>
            <a:endParaRPr lang="en-US" sz="135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6630CD-629F-4335-A82D-498BD8ADDBE3}"/>
              </a:ext>
            </a:extLst>
          </p:cNvPr>
          <p:cNvSpPr txBox="1"/>
          <p:nvPr/>
        </p:nvSpPr>
        <p:spPr>
          <a:xfrm>
            <a:off x="5837635" y="2562226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7</a:t>
            </a:r>
            <a:endParaRPr lang="en-US" sz="135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23B075-C2A0-44F6-BEE9-F80227E922B7}"/>
              </a:ext>
            </a:extLst>
          </p:cNvPr>
          <p:cNvSpPr txBox="1"/>
          <p:nvPr/>
        </p:nvSpPr>
        <p:spPr>
          <a:xfrm>
            <a:off x="6288882" y="2586038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1005</a:t>
            </a:r>
            <a:endParaRPr lang="en-US" sz="13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C2B677-0A82-4A5D-A277-780C2CE2651F}"/>
              </a:ext>
            </a:extLst>
          </p:cNvPr>
          <p:cNvSpPr txBox="1"/>
          <p:nvPr/>
        </p:nvSpPr>
        <p:spPr>
          <a:xfrm>
            <a:off x="2268141" y="2800351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12</a:t>
            </a:r>
            <a:endParaRPr lang="en-US" sz="15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B2B050-5EDF-47DE-943C-0131FE4E9C1C}"/>
              </a:ext>
            </a:extLst>
          </p:cNvPr>
          <p:cNvSpPr txBox="1"/>
          <p:nvPr/>
        </p:nvSpPr>
        <p:spPr>
          <a:xfrm>
            <a:off x="2659856" y="2786063"/>
            <a:ext cx="42191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Erla</a:t>
            </a:r>
            <a:endParaRPr lang="en-US" sz="13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B248BE-8A9E-407D-BAF5-AE139DFBA6A3}"/>
              </a:ext>
            </a:extLst>
          </p:cNvPr>
          <p:cNvSpPr txBox="1"/>
          <p:nvPr/>
        </p:nvSpPr>
        <p:spPr>
          <a:xfrm>
            <a:off x="3267075" y="2800351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200</a:t>
            </a:r>
            <a:endParaRPr lang="en-US" sz="15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8FCC9E-276D-471B-B4EE-21A1FAF81262}"/>
              </a:ext>
            </a:extLst>
          </p:cNvPr>
          <p:cNvSpPr txBox="1"/>
          <p:nvPr/>
        </p:nvSpPr>
        <p:spPr>
          <a:xfrm>
            <a:off x="3775472" y="2800351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125</a:t>
            </a:r>
            <a:endParaRPr lang="en-US" sz="15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929E7F2-DD3C-4697-BA99-CCFD0657C2FD}"/>
              </a:ext>
            </a:extLst>
          </p:cNvPr>
          <p:cNvSpPr txBox="1"/>
          <p:nvPr/>
        </p:nvSpPr>
        <p:spPr>
          <a:xfrm>
            <a:off x="4360069" y="2800351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1994</a:t>
            </a:r>
            <a:endParaRPr lang="en-US" sz="15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ABFED7-6533-4DBA-B9F3-1B4F93F77AA9}"/>
              </a:ext>
            </a:extLst>
          </p:cNvPr>
          <p:cNvSpPr txBox="1"/>
          <p:nvPr/>
        </p:nvSpPr>
        <p:spPr>
          <a:xfrm>
            <a:off x="4885135" y="2800351"/>
            <a:ext cx="81144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13.2.2021</a:t>
            </a:r>
            <a:endParaRPr lang="en-US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F5EA8D-10E4-48F1-9EF1-1811B6237665}"/>
              </a:ext>
            </a:extLst>
          </p:cNvPr>
          <p:cNvSpPr txBox="1"/>
          <p:nvPr/>
        </p:nvSpPr>
        <p:spPr>
          <a:xfrm>
            <a:off x="5837635" y="2776538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3</a:t>
            </a:r>
            <a:endParaRPr lang="en-US" sz="135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414A49-AD6B-4822-8A56-C2BEED1F595A}"/>
              </a:ext>
            </a:extLst>
          </p:cNvPr>
          <p:cNvSpPr txBox="1"/>
          <p:nvPr/>
        </p:nvSpPr>
        <p:spPr>
          <a:xfrm>
            <a:off x="6288882" y="2800351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1005</a:t>
            </a:r>
            <a:endParaRPr lang="en-US" sz="135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35E7E4-3451-421B-AC1F-5245F745B30C}"/>
              </a:ext>
            </a:extLst>
          </p:cNvPr>
          <p:cNvCxnSpPr/>
          <p:nvPr/>
        </p:nvCxnSpPr>
        <p:spPr>
          <a:xfrm>
            <a:off x="2214563" y="2089547"/>
            <a:ext cx="46077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B345D-0CA9-4D35-9B09-CAD4CECF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68A52C-2D14-4B56-BB69-A55D61EF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11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730605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Vandamál við eina töflu</a:t>
            </a:r>
          </a:p>
        </p:txBody>
      </p:sp>
      <p:sp>
        <p:nvSpPr>
          <p:cNvPr id="2662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is-IS" u="sng"/>
              <a:t>Vandræði við breytingar</a:t>
            </a:r>
          </a:p>
          <a:p>
            <a:endParaRPr lang="en-US" altLang="is-IS"/>
          </a:p>
          <a:p>
            <a:endParaRPr lang="en-US" altLang="is-IS"/>
          </a:p>
          <a:p>
            <a:endParaRPr lang="en-US" altLang="is-IS"/>
          </a:p>
          <a:p>
            <a:pPr lvl="1">
              <a:spcBef>
                <a:spcPts val="900"/>
              </a:spcBef>
            </a:pPr>
            <a:r>
              <a:rPr lang="en-US" altLang="is-IS" sz="1800"/>
              <a:t>Ef stig Gunnar lækka um 50 þá þarf að breyta því á öllum stöðum</a:t>
            </a:r>
          </a:p>
          <a:p>
            <a:pPr lvl="1">
              <a:spcBef>
                <a:spcPts val="900"/>
              </a:spcBef>
            </a:pPr>
            <a:r>
              <a:rPr lang="en-US" altLang="is-IS" sz="1800"/>
              <a:t>Ef póstnúmerið hjá einum félagsmanni breytist þá þarf að fara í gegnum alla töfluna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8796EB-359F-4475-BFA4-9D8E11040A3B}"/>
              </a:ext>
            </a:extLst>
          </p:cNvPr>
          <p:cNvCxnSpPr/>
          <p:nvPr/>
        </p:nvCxnSpPr>
        <p:spPr>
          <a:xfrm>
            <a:off x="2214563" y="2357438"/>
            <a:ext cx="46077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D0C858-340B-49B6-93E2-965BAE089C7F}"/>
              </a:ext>
            </a:extLst>
          </p:cNvPr>
          <p:cNvCxnSpPr/>
          <p:nvPr/>
        </p:nvCxnSpPr>
        <p:spPr>
          <a:xfrm rot="5400000" flipH="1" flipV="1">
            <a:off x="2053828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E2F6E9-559D-4905-8D64-9318EA1FC096}"/>
              </a:ext>
            </a:extLst>
          </p:cNvPr>
          <p:cNvCxnSpPr/>
          <p:nvPr/>
        </p:nvCxnSpPr>
        <p:spPr>
          <a:xfrm rot="5400000" flipH="1" flipV="1">
            <a:off x="2643187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696596-5A2F-4793-AB32-324927D83365}"/>
              </a:ext>
            </a:extLst>
          </p:cNvPr>
          <p:cNvCxnSpPr/>
          <p:nvPr/>
        </p:nvCxnSpPr>
        <p:spPr>
          <a:xfrm rot="5400000" flipH="1" flipV="1">
            <a:off x="3232547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86E5BA-56D4-4A51-807E-D3EE41AC6F0D}"/>
              </a:ext>
            </a:extLst>
          </p:cNvPr>
          <p:cNvCxnSpPr/>
          <p:nvPr/>
        </p:nvCxnSpPr>
        <p:spPr>
          <a:xfrm rot="5400000" flipH="1" flipV="1">
            <a:off x="3714750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765E97-4881-4B80-A9C4-DE1CF94F5F8A}"/>
              </a:ext>
            </a:extLst>
          </p:cNvPr>
          <p:cNvCxnSpPr/>
          <p:nvPr/>
        </p:nvCxnSpPr>
        <p:spPr>
          <a:xfrm rot="5400000" flipH="1" flipV="1">
            <a:off x="4411266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5941FF-E81D-4448-8A05-3F7674A41FF9}"/>
              </a:ext>
            </a:extLst>
          </p:cNvPr>
          <p:cNvCxnSpPr/>
          <p:nvPr/>
        </p:nvCxnSpPr>
        <p:spPr>
          <a:xfrm rot="5400000" flipH="1" flipV="1">
            <a:off x="5134571" y="2598539"/>
            <a:ext cx="10179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040C50-8E06-48E8-B280-6A5E583BD067}"/>
              </a:ext>
            </a:extLst>
          </p:cNvPr>
          <p:cNvCxnSpPr/>
          <p:nvPr/>
        </p:nvCxnSpPr>
        <p:spPr>
          <a:xfrm rot="5400000" flipH="1" flipV="1">
            <a:off x="5697141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50311D9-A9D8-4F0B-B4E9-E68C453BB45F}"/>
              </a:ext>
            </a:extLst>
          </p:cNvPr>
          <p:cNvSpPr txBox="1"/>
          <p:nvPr/>
        </p:nvSpPr>
        <p:spPr>
          <a:xfrm>
            <a:off x="2268141" y="2089547"/>
            <a:ext cx="389850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fnr</a:t>
            </a:r>
            <a:endParaRPr lang="en-US" sz="15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1ECC76-B7E0-48E1-94B8-8E9C64F27B6C}"/>
              </a:ext>
            </a:extLst>
          </p:cNvPr>
          <p:cNvSpPr txBox="1"/>
          <p:nvPr/>
        </p:nvSpPr>
        <p:spPr>
          <a:xfrm>
            <a:off x="2696766" y="2089547"/>
            <a:ext cx="502638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nafn</a:t>
            </a:r>
            <a:endParaRPr lang="en-US" sz="15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BFC5D5-8CA2-4C77-9AD4-2F9F80268B82}"/>
              </a:ext>
            </a:extLst>
          </p:cNvPr>
          <p:cNvSpPr txBox="1"/>
          <p:nvPr/>
        </p:nvSpPr>
        <p:spPr>
          <a:xfrm>
            <a:off x="3178969" y="2089547"/>
            <a:ext cx="642805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postnr</a:t>
            </a:r>
            <a:endParaRPr lang="en-US" sz="15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CAB2C5-677F-42BF-AA64-CC7C60A78496}"/>
              </a:ext>
            </a:extLst>
          </p:cNvPr>
          <p:cNvSpPr txBox="1"/>
          <p:nvPr/>
        </p:nvSpPr>
        <p:spPr>
          <a:xfrm>
            <a:off x="3775473" y="2089547"/>
            <a:ext cx="429605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stig</a:t>
            </a:r>
            <a:endParaRPr lang="en-US" sz="15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90E69B-DD1C-4DCE-8F97-73BD0921358B}"/>
              </a:ext>
            </a:extLst>
          </p:cNvPr>
          <p:cNvSpPr txBox="1"/>
          <p:nvPr/>
        </p:nvSpPr>
        <p:spPr>
          <a:xfrm>
            <a:off x="4250532" y="2089547"/>
            <a:ext cx="720069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inng_ar</a:t>
            </a:r>
            <a:endParaRPr lang="en-US" sz="15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67ABA5-BB38-435A-9558-E61CC745D909}"/>
              </a:ext>
            </a:extLst>
          </p:cNvPr>
          <p:cNvSpPr txBox="1"/>
          <p:nvPr/>
        </p:nvSpPr>
        <p:spPr>
          <a:xfrm>
            <a:off x="5023248" y="2089547"/>
            <a:ext cx="508473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dags</a:t>
            </a:r>
            <a:endParaRPr lang="en-US" sz="15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BB8D81-F0E7-4B69-A245-F52E7409C7A1}"/>
              </a:ext>
            </a:extLst>
          </p:cNvPr>
          <p:cNvCxnSpPr/>
          <p:nvPr/>
        </p:nvCxnSpPr>
        <p:spPr>
          <a:xfrm rot="5400000" flipH="1" flipV="1">
            <a:off x="1678781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E694914-B332-47B2-8066-7D5FC13A4623}"/>
              </a:ext>
            </a:extLst>
          </p:cNvPr>
          <p:cNvCxnSpPr/>
          <p:nvPr/>
        </p:nvCxnSpPr>
        <p:spPr>
          <a:xfrm rot="5400000" flipH="1" flipV="1">
            <a:off x="6286500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0FF479B-799C-4360-AE66-196B12D34522}"/>
              </a:ext>
            </a:extLst>
          </p:cNvPr>
          <p:cNvSpPr txBox="1"/>
          <p:nvPr/>
        </p:nvSpPr>
        <p:spPr>
          <a:xfrm>
            <a:off x="5580460" y="2089547"/>
            <a:ext cx="70243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fj_daga</a:t>
            </a:r>
            <a:endParaRPr lang="en-US" sz="15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828FFF-AA0D-4215-B8F0-0159E1B920E4}"/>
              </a:ext>
            </a:extLst>
          </p:cNvPr>
          <p:cNvSpPr txBox="1"/>
          <p:nvPr/>
        </p:nvSpPr>
        <p:spPr>
          <a:xfrm>
            <a:off x="6250781" y="2089547"/>
            <a:ext cx="587020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husnr</a:t>
            </a:r>
            <a:endParaRPr lang="en-US" sz="15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59CBE0-5024-4817-8C9B-1D0A31CA0E1A}"/>
              </a:ext>
            </a:extLst>
          </p:cNvPr>
          <p:cNvSpPr txBox="1"/>
          <p:nvPr/>
        </p:nvSpPr>
        <p:spPr>
          <a:xfrm>
            <a:off x="2268141" y="2371726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48</a:t>
            </a:r>
            <a:endParaRPr lang="en-US" sz="15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EAAB19-8840-49A1-9D48-20C112E936BE}"/>
              </a:ext>
            </a:extLst>
          </p:cNvPr>
          <p:cNvSpPr txBox="1"/>
          <p:nvPr/>
        </p:nvSpPr>
        <p:spPr>
          <a:xfrm>
            <a:off x="2580085" y="2357438"/>
            <a:ext cx="64953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Gunnar</a:t>
            </a:r>
            <a:endParaRPr lang="en-US" sz="135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DC9B80-DFB5-4B92-9748-B74581DAE87B}"/>
              </a:ext>
            </a:extLst>
          </p:cNvPr>
          <p:cNvSpPr txBox="1"/>
          <p:nvPr/>
        </p:nvSpPr>
        <p:spPr>
          <a:xfrm>
            <a:off x="3267075" y="2371726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107</a:t>
            </a:r>
            <a:endParaRPr lang="en-US" sz="15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5E4218-0473-4B44-BCD7-0321ABEF506E}"/>
              </a:ext>
            </a:extLst>
          </p:cNvPr>
          <p:cNvSpPr txBox="1"/>
          <p:nvPr/>
        </p:nvSpPr>
        <p:spPr>
          <a:xfrm>
            <a:off x="3775472" y="2371726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450</a:t>
            </a:r>
            <a:endParaRPr lang="en-US" sz="15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E51973-E7C3-4674-9015-A0BB57419210}"/>
              </a:ext>
            </a:extLst>
          </p:cNvPr>
          <p:cNvSpPr txBox="1"/>
          <p:nvPr/>
        </p:nvSpPr>
        <p:spPr>
          <a:xfrm>
            <a:off x="4360069" y="2371726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2017</a:t>
            </a:r>
            <a:endParaRPr lang="en-US" sz="15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E3024C-73CF-42AE-B066-F7166D735EEA}"/>
              </a:ext>
            </a:extLst>
          </p:cNvPr>
          <p:cNvSpPr txBox="1"/>
          <p:nvPr/>
        </p:nvSpPr>
        <p:spPr>
          <a:xfrm>
            <a:off x="4958954" y="2371726"/>
            <a:ext cx="73289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8.7.2021</a:t>
            </a:r>
            <a:endParaRPr lang="en-US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FAA357-9BC4-4547-8395-FBE8D2479997}"/>
              </a:ext>
            </a:extLst>
          </p:cNvPr>
          <p:cNvSpPr txBox="1"/>
          <p:nvPr/>
        </p:nvSpPr>
        <p:spPr>
          <a:xfrm>
            <a:off x="5837635" y="2347913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7</a:t>
            </a:r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E3E8D9-2C81-4642-89CD-339CCC73D450}"/>
              </a:ext>
            </a:extLst>
          </p:cNvPr>
          <p:cNvSpPr txBox="1"/>
          <p:nvPr/>
        </p:nvSpPr>
        <p:spPr>
          <a:xfrm>
            <a:off x="6288882" y="2371726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1001</a:t>
            </a:r>
            <a:endParaRPr lang="en-US" sz="13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4AD58C-4870-43F0-B156-BF0A79E8984E}"/>
              </a:ext>
            </a:extLst>
          </p:cNvPr>
          <p:cNvSpPr txBox="1"/>
          <p:nvPr/>
        </p:nvSpPr>
        <p:spPr>
          <a:xfrm>
            <a:off x="2268141" y="2586038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48</a:t>
            </a:r>
            <a:endParaRPr lang="en-US" sz="15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8ACC89-A1F2-4013-B191-D795ED019340}"/>
              </a:ext>
            </a:extLst>
          </p:cNvPr>
          <p:cNvSpPr txBox="1"/>
          <p:nvPr/>
        </p:nvSpPr>
        <p:spPr>
          <a:xfrm>
            <a:off x="2580085" y="2571751"/>
            <a:ext cx="64953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Gunnar</a:t>
            </a:r>
            <a:endParaRPr lang="en-US" sz="135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44AAC0-1155-4FCE-B60B-2A21971DCEBA}"/>
              </a:ext>
            </a:extLst>
          </p:cNvPr>
          <p:cNvSpPr txBox="1"/>
          <p:nvPr/>
        </p:nvSpPr>
        <p:spPr>
          <a:xfrm>
            <a:off x="3267075" y="2586038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107</a:t>
            </a:r>
            <a:endParaRPr lang="en-US" sz="15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042A9A-6D99-4CBC-92C8-8DBA49835009}"/>
              </a:ext>
            </a:extLst>
          </p:cNvPr>
          <p:cNvSpPr txBox="1"/>
          <p:nvPr/>
        </p:nvSpPr>
        <p:spPr>
          <a:xfrm>
            <a:off x="3775472" y="2586038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450</a:t>
            </a:r>
            <a:endParaRPr lang="en-US" sz="15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3119B2-7FF5-4F8D-ADFA-B8F3ADF9A6E6}"/>
              </a:ext>
            </a:extLst>
          </p:cNvPr>
          <p:cNvSpPr txBox="1"/>
          <p:nvPr/>
        </p:nvSpPr>
        <p:spPr>
          <a:xfrm>
            <a:off x="4360069" y="2586038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2017</a:t>
            </a:r>
            <a:endParaRPr lang="en-US" sz="15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5EF252-D832-4994-B6BF-F4A63C37F58A}"/>
              </a:ext>
            </a:extLst>
          </p:cNvPr>
          <p:cNvSpPr txBox="1"/>
          <p:nvPr/>
        </p:nvSpPr>
        <p:spPr>
          <a:xfrm>
            <a:off x="4881563" y="2580085"/>
            <a:ext cx="81144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16.7.2020</a:t>
            </a:r>
            <a:endParaRPr lang="en-US" sz="135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33B702-3F1A-41DB-98ED-C20CB9391B2E}"/>
              </a:ext>
            </a:extLst>
          </p:cNvPr>
          <p:cNvSpPr txBox="1"/>
          <p:nvPr/>
        </p:nvSpPr>
        <p:spPr>
          <a:xfrm>
            <a:off x="5837635" y="2562226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7</a:t>
            </a:r>
            <a:endParaRPr lang="en-US" sz="135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5DD44D-EE6E-414D-9919-2206129C8A1B}"/>
              </a:ext>
            </a:extLst>
          </p:cNvPr>
          <p:cNvSpPr txBox="1"/>
          <p:nvPr/>
        </p:nvSpPr>
        <p:spPr>
          <a:xfrm>
            <a:off x="6288882" y="2586038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1005</a:t>
            </a:r>
            <a:endParaRPr lang="en-US" sz="13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902E1D-2DE4-4245-934A-6AC653378286}"/>
              </a:ext>
            </a:extLst>
          </p:cNvPr>
          <p:cNvSpPr txBox="1"/>
          <p:nvPr/>
        </p:nvSpPr>
        <p:spPr>
          <a:xfrm>
            <a:off x="2268141" y="2800351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12</a:t>
            </a:r>
            <a:endParaRPr lang="en-US" sz="15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B0B9D5A-BF19-45A3-9EB6-5FEDC46EB7DC}"/>
              </a:ext>
            </a:extLst>
          </p:cNvPr>
          <p:cNvSpPr txBox="1"/>
          <p:nvPr/>
        </p:nvSpPr>
        <p:spPr>
          <a:xfrm>
            <a:off x="2659856" y="2786063"/>
            <a:ext cx="42191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Erla</a:t>
            </a:r>
            <a:endParaRPr lang="en-US" sz="13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673B80-716B-4CE4-8716-7AA7D4FA087F}"/>
              </a:ext>
            </a:extLst>
          </p:cNvPr>
          <p:cNvSpPr txBox="1"/>
          <p:nvPr/>
        </p:nvSpPr>
        <p:spPr>
          <a:xfrm>
            <a:off x="3267075" y="2800351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200</a:t>
            </a:r>
            <a:endParaRPr lang="en-US" sz="15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07A217-5A14-4062-B00A-701BD02991C1}"/>
              </a:ext>
            </a:extLst>
          </p:cNvPr>
          <p:cNvSpPr txBox="1"/>
          <p:nvPr/>
        </p:nvSpPr>
        <p:spPr>
          <a:xfrm>
            <a:off x="3775472" y="2800351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125</a:t>
            </a:r>
            <a:endParaRPr lang="en-US" sz="15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2EF729-3E06-4C08-AF65-927A01857940}"/>
              </a:ext>
            </a:extLst>
          </p:cNvPr>
          <p:cNvSpPr txBox="1"/>
          <p:nvPr/>
        </p:nvSpPr>
        <p:spPr>
          <a:xfrm>
            <a:off x="4360069" y="2800351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1994</a:t>
            </a:r>
            <a:endParaRPr lang="en-US" sz="15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FD5999-BEE6-4375-8C8D-A8EB6CD6479F}"/>
              </a:ext>
            </a:extLst>
          </p:cNvPr>
          <p:cNvSpPr txBox="1"/>
          <p:nvPr/>
        </p:nvSpPr>
        <p:spPr>
          <a:xfrm>
            <a:off x="4885135" y="2800351"/>
            <a:ext cx="81144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13.2.2021</a:t>
            </a:r>
            <a:endParaRPr lang="en-US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B21CC1-5CF5-431D-A47B-E6A66DD0AC06}"/>
              </a:ext>
            </a:extLst>
          </p:cNvPr>
          <p:cNvSpPr txBox="1"/>
          <p:nvPr/>
        </p:nvSpPr>
        <p:spPr>
          <a:xfrm>
            <a:off x="5837635" y="2776538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3</a:t>
            </a:r>
            <a:endParaRPr lang="en-US" sz="135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D152CE-3CD6-4918-B590-CF21A8FDA4A7}"/>
              </a:ext>
            </a:extLst>
          </p:cNvPr>
          <p:cNvSpPr txBox="1"/>
          <p:nvPr/>
        </p:nvSpPr>
        <p:spPr>
          <a:xfrm>
            <a:off x="6288882" y="2800351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1005</a:t>
            </a:r>
            <a:endParaRPr lang="en-US" sz="135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CE5230-B771-4717-8C77-84DECC018714}"/>
              </a:ext>
            </a:extLst>
          </p:cNvPr>
          <p:cNvCxnSpPr/>
          <p:nvPr/>
        </p:nvCxnSpPr>
        <p:spPr>
          <a:xfrm>
            <a:off x="2214563" y="2089547"/>
            <a:ext cx="46077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43EE1-3530-4D61-AE66-9EA7ADE4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4DB34A-450B-469C-B9DE-8B19FE85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12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2361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Vandamál við eina töflu</a:t>
            </a:r>
          </a:p>
        </p:txBody>
      </p:sp>
      <p:sp>
        <p:nvSpPr>
          <p:cNvPr id="2867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u="sng"/>
              <a:t>Innsetningar- og eyðingarvandræði</a:t>
            </a:r>
          </a:p>
          <a:p>
            <a:endParaRPr lang="en-US" altLang="is-IS"/>
          </a:p>
          <a:p>
            <a:endParaRPr lang="en-US" altLang="is-IS"/>
          </a:p>
          <a:p>
            <a:endParaRPr lang="en-US" altLang="is-IS"/>
          </a:p>
          <a:p>
            <a:pPr lvl="1">
              <a:spcBef>
                <a:spcPts val="900"/>
              </a:spcBef>
            </a:pPr>
            <a:r>
              <a:rPr lang="en-US" altLang="is-IS" sz="1800"/>
              <a:t>Getum ekki bætt inn félagsmanni ef hann hefur ekki leigt sumarhús ennþá</a:t>
            </a:r>
          </a:p>
          <a:p>
            <a:pPr lvl="1">
              <a:spcBef>
                <a:spcPts val="900"/>
              </a:spcBef>
            </a:pPr>
            <a:r>
              <a:rPr lang="en-US" altLang="is-IS" sz="1800"/>
              <a:t>Getum ekki eytt út síðustu leigu félagsmanns því þá tapast allar aðrar upplýsingar um hann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B8C4E6-8A82-464E-97FD-76BD33FC1632}"/>
              </a:ext>
            </a:extLst>
          </p:cNvPr>
          <p:cNvCxnSpPr/>
          <p:nvPr/>
        </p:nvCxnSpPr>
        <p:spPr>
          <a:xfrm>
            <a:off x="2214563" y="2357438"/>
            <a:ext cx="46077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B4FD5C-6B49-4BA3-84EF-7E5EB54AE14D}"/>
              </a:ext>
            </a:extLst>
          </p:cNvPr>
          <p:cNvCxnSpPr/>
          <p:nvPr/>
        </p:nvCxnSpPr>
        <p:spPr>
          <a:xfrm rot="5400000" flipH="1" flipV="1">
            <a:off x="2053828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2DAB8C-E6B8-40AA-9A93-B28E3B79DA2A}"/>
              </a:ext>
            </a:extLst>
          </p:cNvPr>
          <p:cNvCxnSpPr/>
          <p:nvPr/>
        </p:nvCxnSpPr>
        <p:spPr>
          <a:xfrm rot="5400000" flipH="1" flipV="1">
            <a:off x="2643187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E3A408-136B-429A-B87E-0539F067DC4B}"/>
              </a:ext>
            </a:extLst>
          </p:cNvPr>
          <p:cNvCxnSpPr/>
          <p:nvPr/>
        </p:nvCxnSpPr>
        <p:spPr>
          <a:xfrm rot="5400000" flipH="1" flipV="1">
            <a:off x="3232547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D4031E-27FF-4C42-BC6E-A6ECEC5F13EF}"/>
              </a:ext>
            </a:extLst>
          </p:cNvPr>
          <p:cNvCxnSpPr/>
          <p:nvPr/>
        </p:nvCxnSpPr>
        <p:spPr>
          <a:xfrm rot="5400000" flipH="1" flipV="1">
            <a:off x="3714750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FC6E54-B8EE-4F4A-9916-9DABA8911944}"/>
              </a:ext>
            </a:extLst>
          </p:cNvPr>
          <p:cNvCxnSpPr/>
          <p:nvPr/>
        </p:nvCxnSpPr>
        <p:spPr>
          <a:xfrm rot="5400000" flipH="1" flipV="1">
            <a:off x="4411266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71FF5F-634E-4D07-AC97-CFE0999F02A8}"/>
              </a:ext>
            </a:extLst>
          </p:cNvPr>
          <p:cNvCxnSpPr/>
          <p:nvPr/>
        </p:nvCxnSpPr>
        <p:spPr>
          <a:xfrm rot="5400000" flipH="1" flipV="1">
            <a:off x="5107781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E80532-CCBD-4706-960D-B7C4E6C182EC}"/>
              </a:ext>
            </a:extLst>
          </p:cNvPr>
          <p:cNvCxnSpPr/>
          <p:nvPr/>
        </p:nvCxnSpPr>
        <p:spPr>
          <a:xfrm rot="5400000" flipH="1" flipV="1">
            <a:off x="5697141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C3B0C1-26D6-43FA-9114-EAC24A12CC96}"/>
              </a:ext>
            </a:extLst>
          </p:cNvPr>
          <p:cNvSpPr txBox="1"/>
          <p:nvPr/>
        </p:nvSpPr>
        <p:spPr>
          <a:xfrm>
            <a:off x="2268141" y="2089547"/>
            <a:ext cx="389850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fnr</a:t>
            </a:r>
            <a:endParaRPr lang="en-US" sz="15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57A0DB-1374-4E75-A265-43D75DCC38D7}"/>
              </a:ext>
            </a:extLst>
          </p:cNvPr>
          <p:cNvSpPr txBox="1"/>
          <p:nvPr/>
        </p:nvSpPr>
        <p:spPr>
          <a:xfrm>
            <a:off x="2696766" y="2089547"/>
            <a:ext cx="502638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nafn</a:t>
            </a:r>
            <a:endParaRPr lang="en-US" sz="15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BB7DFB-41CE-4D7C-AB9F-0ECB59E72B22}"/>
              </a:ext>
            </a:extLst>
          </p:cNvPr>
          <p:cNvSpPr txBox="1"/>
          <p:nvPr/>
        </p:nvSpPr>
        <p:spPr>
          <a:xfrm>
            <a:off x="3178969" y="2089547"/>
            <a:ext cx="642805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postnr</a:t>
            </a:r>
            <a:endParaRPr lang="en-US" sz="15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D4D8C-60C0-4A89-B35D-F1F4D7460108}"/>
              </a:ext>
            </a:extLst>
          </p:cNvPr>
          <p:cNvSpPr txBox="1"/>
          <p:nvPr/>
        </p:nvSpPr>
        <p:spPr>
          <a:xfrm>
            <a:off x="3775473" y="2089547"/>
            <a:ext cx="429605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stig</a:t>
            </a:r>
            <a:endParaRPr lang="en-US" sz="15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C9953F-6E83-4B02-9289-23A7D2FB588C}"/>
              </a:ext>
            </a:extLst>
          </p:cNvPr>
          <p:cNvSpPr txBox="1"/>
          <p:nvPr/>
        </p:nvSpPr>
        <p:spPr>
          <a:xfrm>
            <a:off x="4250532" y="2089547"/>
            <a:ext cx="720069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inng_ar</a:t>
            </a:r>
            <a:endParaRPr lang="en-US" sz="15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5A12B2-C89A-4E7B-9B2A-B504813921C1}"/>
              </a:ext>
            </a:extLst>
          </p:cNvPr>
          <p:cNvSpPr txBox="1"/>
          <p:nvPr/>
        </p:nvSpPr>
        <p:spPr>
          <a:xfrm>
            <a:off x="5023248" y="2089547"/>
            <a:ext cx="508473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dags</a:t>
            </a:r>
            <a:endParaRPr lang="en-US" sz="15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778F57-8D63-4D98-9CC6-B2A5F1518565}"/>
              </a:ext>
            </a:extLst>
          </p:cNvPr>
          <p:cNvCxnSpPr/>
          <p:nvPr/>
        </p:nvCxnSpPr>
        <p:spPr>
          <a:xfrm rot="5400000" flipH="1" flipV="1">
            <a:off x="1678781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22D847-B165-4954-A92D-59A4E0A04ED2}"/>
              </a:ext>
            </a:extLst>
          </p:cNvPr>
          <p:cNvCxnSpPr/>
          <p:nvPr/>
        </p:nvCxnSpPr>
        <p:spPr>
          <a:xfrm rot="5400000" flipH="1" flipV="1">
            <a:off x="6286500" y="2625329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5427353-3BD8-4336-8155-84B34C212368}"/>
              </a:ext>
            </a:extLst>
          </p:cNvPr>
          <p:cNvSpPr txBox="1"/>
          <p:nvPr/>
        </p:nvSpPr>
        <p:spPr>
          <a:xfrm>
            <a:off x="5580460" y="2089547"/>
            <a:ext cx="70243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fj_daga</a:t>
            </a:r>
            <a:endParaRPr lang="en-US" sz="15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6BD0CA-2243-4383-BA83-1529CAEF6B09}"/>
              </a:ext>
            </a:extLst>
          </p:cNvPr>
          <p:cNvSpPr txBox="1"/>
          <p:nvPr/>
        </p:nvSpPr>
        <p:spPr>
          <a:xfrm>
            <a:off x="6250781" y="2089547"/>
            <a:ext cx="587020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husnr</a:t>
            </a:r>
            <a:endParaRPr lang="en-US" sz="15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4E10CC-7292-49F5-8501-EABFFE946CC5}"/>
              </a:ext>
            </a:extLst>
          </p:cNvPr>
          <p:cNvSpPr txBox="1"/>
          <p:nvPr/>
        </p:nvSpPr>
        <p:spPr>
          <a:xfrm>
            <a:off x="2268141" y="2371726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48</a:t>
            </a:r>
            <a:endParaRPr lang="en-US" sz="15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3E4C58-1833-4487-9541-C53B14B11663}"/>
              </a:ext>
            </a:extLst>
          </p:cNvPr>
          <p:cNvSpPr txBox="1"/>
          <p:nvPr/>
        </p:nvSpPr>
        <p:spPr>
          <a:xfrm>
            <a:off x="2580085" y="2357438"/>
            <a:ext cx="64953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Gunnar</a:t>
            </a:r>
            <a:endParaRPr lang="en-US" sz="135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109409-0072-45A1-9B1A-1918EBA2E6A9}"/>
              </a:ext>
            </a:extLst>
          </p:cNvPr>
          <p:cNvSpPr txBox="1"/>
          <p:nvPr/>
        </p:nvSpPr>
        <p:spPr>
          <a:xfrm>
            <a:off x="3267075" y="2371726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107</a:t>
            </a:r>
            <a:endParaRPr lang="en-US" sz="15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551BD4-AEE4-480E-A27E-0C2978B73DE9}"/>
              </a:ext>
            </a:extLst>
          </p:cNvPr>
          <p:cNvSpPr txBox="1"/>
          <p:nvPr/>
        </p:nvSpPr>
        <p:spPr>
          <a:xfrm>
            <a:off x="3775472" y="2371726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450</a:t>
            </a:r>
            <a:endParaRPr lang="en-US" sz="15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A00B0B-A1C0-4B60-86AE-05DE5C0F83B4}"/>
              </a:ext>
            </a:extLst>
          </p:cNvPr>
          <p:cNvSpPr txBox="1"/>
          <p:nvPr/>
        </p:nvSpPr>
        <p:spPr>
          <a:xfrm>
            <a:off x="4360069" y="2371726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2017</a:t>
            </a:r>
            <a:endParaRPr lang="en-US" sz="15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B5D38E-728F-4B96-9247-AE610D681DC3}"/>
              </a:ext>
            </a:extLst>
          </p:cNvPr>
          <p:cNvSpPr txBox="1"/>
          <p:nvPr/>
        </p:nvSpPr>
        <p:spPr>
          <a:xfrm>
            <a:off x="4957763" y="2371726"/>
            <a:ext cx="73289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8.7.2021</a:t>
            </a:r>
            <a:endParaRPr lang="en-US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D3646E-9090-4824-8E54-820010426CCB}"/>
              </a:ext>
            </a:extLst>
          </p:cNvPr>
          <p:cNvSpPr txBox="1"/>
          <p:nvPr/>
        </p:nvSpPr>
        <p:spPr>
          <a:xfrm>
            <a:off x="5837635" y="2347913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7</a:t>
            </a:r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03640D-C5B4-4C8D-A76C-5966E378006B}"/>
              </a:ext>
            </a:extLst>
          </p:cNvPr>
          <p:cNvSpPr txBox="1"/>
          <p:nvPr/>
        </p:nvSpPr>
        <p:spPr>
          <a:xfrm>
            <a:off x="6288882" y="2371726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1001</a:t>
            </a:r>
            <a:endParaRPr lang="en-US" sz="13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D36007-DD85-406C-B4EF-7422B01EFF6F}"/>
              </a:ext>
            </a:extLst>
          </p:cNvPr>
          <p:cNvSpPr txBox="1"/>
          <p:nvPr/>
        </p:nvSpPr>
        <p:spPr>
          <a:xfrm>
            <a:off x="2268141" y="2586038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48</a:t>
            </a:r>
            <a:endParaRPr lang="en-US" sz="15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DFC1B3-A6F8-46D8-B244-A343AE7BAA06}"/>
              </a:ext>
            </a:extLst>
          </p:cNvPr>
          <p:cNvSpPr txBox="1"/>
          <p:nvPr/>
        </p:nvSpPr>
        <p:spPr>
          <a:xfrm>
            <a:off x="2580085" y="2571751"/>
            <a:ext cx="64953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Gunnar</a:t>
            </a:r>
            <a:endParaRPr lang="en-US" sz="135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5DCB14-A31B-471B-BA42-9B16770E6D35}"/>
              </a:ext>
            </a:extLst>
          </p:cNvPr>
          <p:cNvSpPr txBox="1"/>
          <p:nvPr/>
        </p:nvSpPr>
        <p:spPr>
          <a:xfrm>
            <a:off x="3267075" y="2586038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107</a:t>
            </a:r>
            <a:endParaRPr lang="en-US" sz="15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06F694-F584-4E01-981D-E48705D8E29E}"/>
              </a:ext>
            </a:extLst>
          </p:cNvPr>
          <p:cNvSpPr txBox="1"/>
          <p:nvPr/>
        </p:nvSpPr>
        <p:spPr>
          <a:xfrm>
            <a:off x="3775472" y="2586038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450</a:t>
            </a:r>
            <a:endParaRPr lang="en-US" sz="15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B9598D-55D6-4311-AE1F-878FFD3F7AEA}"/>
              </a:ext>
            </a:extLst>
          </p:cNvPr>
          <p:cNvSpPr txBox="1"/>
          <p:nvPr/>
        </p:nvSpPr>
        <p:spPr>
          <a:xfrm>
            <a:off x="4360069" y="2586038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2017</a:t>
            </a:r>
            <a:endParaRPr lang="en-US" sz="15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9BC701-9C2B-4F0D-AC70-3403BBC7F410}"/>
              </a:ext>
            </a:extLst>
          </p:cNvPr>
          <p:cNvSpPr txBox="1"/>
          <p:nvPr/>
        </p:nvSpPr>
        <p:spPr>
          <a:xfrm>
            <a:off x="4883944" y="2586038"/>
            <a:ext cx="81144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16.7.2020</a:t>
            </a:r>
            <a:endParaRPr lang="en-US" sz="135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856C49-31C0-4058-891F-77E3491420E7}"/>
              </a:ext>
            </a:extLst>
          </p:cNvPr>
          <p:cNvSpPr txBox="1"/>
          <p:nvPr/>
        </p:nvSpPr>
        <p:spPr>
          <a:xfrm>
            <a:off x="5837635" y="2562226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7</a:t>
            </a:r>
            <a:endParaRPr lang="en-US" sz="135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166578-3027-4087-A8E9-5AC897B504C6}"/>
              </a:ext>
            </a:extLst>
          </p:cNvPr>
          <p:cNvSpPr txBox="1"/>
          <p:nvPr/>
        </p:nvSpPr>
        <p:spPr>
          <a:xfrm>
            <a:off x="6288882" y="2586038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1005</a:t>
            </a:r>
            <a:endParaRPr lang="en-US" sz="13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6550E9-1797-425D-AA76-9051E7669127}"/>
              </a:ext>
            </a:extLst>
          </p:cNvPr>
          <p:cNvSpPr txBox="1"/>
          <p:nvPr/>
        </p:nvSpPr>
        <p:spPr>
          <a:xfrm>
            <a:off x="2268141" y="2800351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12</a:t>
            </a:r>
            <a:endParaRPr lang="en-US" sz="15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DF84CA-6E70-40F0-8C6F-1356248971B6}"/>
              </a:ext>
            </a:extLst>
          </p:cNvPr>
          <p:cNvSpPr txBox="1"/>
          <p:nvPr/>
        </p:nvSpPr>
        <p:spPr>
          <a:xfrm>
            <a:off x="2659856" y="2786063"/>
            <a:ext cx="42191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Erla</a:t>
            </a:r>
            <a:endParaRPr lang="en-US" sz="13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9E4AEA-CDF7-4F18-9A5C-DB20AC0A6860}"/>
              </a:ext>
            </a:extLst>
          </p:cNvPr>
          <p:cNvSpPr txBox="1"/>
          <p:nvPr/>
        </p:nvSpPr>
        <p:spPr>
          <a:xfrm>
            <a:off x="3267075" y="2800351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200</a:t>
            </a:r>
            <a:endParaRPr lang="en-US" sz="15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F52469-3D86-4E7E-B93C-2B46F0A4120D}"/>
              </a:ext>
            </a:extLst>
          </p:cNvPr>
          <p:cNvSpPr txBox="1"/>
          <p:nvPr/>
        </p:nvSpPr>
        <p:spPr>
          <a:xfrm>
            <a:off x="3775472" y="2800351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125</a:t>
            </a:r>
            <a:endParaRPr lang="en-US" sz="15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AE97E5-824D-431E-81B1-941785193B39}"/>
              </a:ext>
            </a:extLst>
          </p:cNvPr>
          <p:cNvSpPr txBox="1"/>
          <p:nvPr/>
        </p:nvSpPr>
        <p:spPr>
          <a:xfrm>
            <a:off x="4360069" y="2800351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1994</a:t>
            </a:r>
            <a:endParaRPr lang="en-US" sz="15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4B222A-414B-4F3C-9FC5-4DC9AE20AC94}"/>
              </a:ext>
            </a:extLst>
          </p:cNvPr>
          <p:cNvSpPr txBox="1"/>
          <p:nvPr/>
        </p:nvSpPr>
        <p:spPr>
          <a:xfrm>
            <a:off x="4885135" y="2800351"/>
            <a:ext cx="81144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13.2.2021</a:t>
            </a:r>
            <a:endParaRPr lang="en-US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EAAA06-4BD6-4B52-8686-BDD1909DCBD3}"/>
              </a:ext>
            </a:extLst>
          </p:cNvPr>
          <p:cNvSpPr txBox="1"/>
          <p:nvPr/>
        </p:nvSpPr>
        <p:spPr>
          <a:xfrm>
            <a:off x="5837635" y="2776538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3</a:t>
            </a:r>
            <a:endParaRPr lang="en-US" sz="135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41A106-89A6-43D9-B5AE-9E48E08368EF}"/>
              </a:ext>
            </a:extLst>
          </p:cNvPr>
          <p:cNvSpPr txBox="1"/>
          <p:nvPr/>
        </p:nvSpPr>
        <p:spPr>
          <a:xfrm>
            <a:off x="6288882" y="2800351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1005</a:t>
            </a:r>
            <a:endParaRPr lang="en-US" sz="135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0A72BD5-C37C-4211-9AC0-EFF7845794AB}"/>
              </a:ext>
            </a:extLst>
          </p:cNvPr>
          <p:cNvCxnSpPr/>
          <p:nvPr/>
        </p:nvCxnSpPr>
        <p:spPr>
          <a:xfrm>
            <a:off x="2214563" y="2089547"/>
            <a:ext cx="46077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BFC0B-6072-4016-AF11-E960909F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1D5FC4-75DF-4C89-B9C7-E58C1FC4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13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980703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Lausn á vandræðum</a:t>
            </a:r>
          </a:p>
        </p:txBody>
      </p:sp>
      <p:sp>
        <p:nvSpPr>
          <p:cNvPr id="3072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Bjótum töfluna upp í tvær töflur</a:t>
            </a:r>
          </a:p>
          <a:p>
            <a:pPr lvl="1"/>
            <a:r>
              <a:rPr lang="en-US" altLang="is-IS" sz="2000"/>
              <a:t>Önnur aðeins með upplýsingar um félagsmenn</a:t>
            </a:r>
          </a:p>
          <a:p>
            <a:pPr lvl="1"/>
            <a:r>
              <a:rPr lang="en-US" altLang="is-IS" sz="2000"/>
              <a:t>Hin aðeins með upplýsingar um leigur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624FE5-E762-43BD-9641-109BC7CB8D05}"/>
              </a:ext>
            </a:extLst>
          </p:cNvPr>
          <p:cNvCxnSpPr/>
          <p:nvPr/>
        </p:nvCxnSpPr>
        <p:spPr>
          <a:xfrm>
            <a:off x="1625204" y="2938715"/>
            <a:ext cx="27324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D29CD6-2BD1-4E95-A419-D1A54732AEC6}"/>
              </a:ext>
            </a:extLst>
          </p:cNvPr>
          <p:cNvCxnSpPr/>
          <p:nvPr/>
        </p:nvCxnSpPr>
        <p:spPr>
          <a:xfrm rot="5400000" flipH="1" flipV="1">
            <a:off x="1464469" y="3206606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BD8CD2-D7D3-40C6-9D28-E603D9EEF9AB}"/>
              </a:ext>
            </a:extLst>
          </p:cNvPr>
          <p:cNvCxnSpPr/>
          <p:nvPr/>
        </p:nvCxnSpPr>
        <p:spPr>
          <a:xfrm rot="5400000" flipH="1" flipV="1">
            <a:off x="2053828" y="3206606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F87E5-E2F5-4B40-887D-6A7880D0CE97}"/>
              </a:ext>
            </a:extLst>
          </p:cNvPr>
          <p:cNvCxnSpPr/>
          <p:nvPr/>
        </p:nvCxnSpPr>
        <p:spPr>
          <a:xfrm rot="5400000" flipH="1" flipV="1">
            <a:off x="2643187" y="3206606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FB4D3B-06ED-46F6-97A0-96729F493F93}"/>
              </a:ext>
            </a:extLst>
          </p:cNvPr>
          <p:cNvCxnSpPr/>
          <p:nvPr/>
        </p:nvCxnSpPr>
        <p:spPr>
          <a:xfrm rot="5400000" flipH="1" flipV="1">
            <a:off x="3125391" y="3206606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BD36E1-6E7F-4CF6-84EF-E2EEA0AF2A61}"/>
              </a:ext>
            </a:extLst>
          </p:cNvPr>
          <p:cNvCxnSpPr/>
          <p:nvPr/>
        </p:nvCxnSpPr>
        <p:spPr>
          <a:xfrm rot="5400000" flipH="1" flipV="1">
            <a:off x="3821906" y="3206606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835133-04C7-453B-851D-FA26726897A2}"/>
              </a:ext>
            </a:extLst>
          </p:cNvPr>
          <p:cNvCxnSpPr/>
          <p:nvPr/>
        </p:nvCxnSpPr>
        <p:spPr>
          <a:xfrm rot="16200000" flipV="1">
            <a:off x="5589985" y="3216131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E5A2CC-3220-4459-9418-07CD083049AC}"/>
              </a:ext>
            </a:extLst>
          </p:cNvPr>
          <p:cNvCxnSpPr/>
          <p:nvPr/>
        </p:nvCxnSpPr>
        <p:spPr>
          <a:xfrm rot="5400000" flipH="1" flipV="1">
            <a:off x="6179344" y="3216131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ABFEF9-1E18-4A09-8680-5B64D775F290}"/>
              </a:ext>
            </a:extLst>
          </p:cNvPr>
          <p:cNvSpPr txBox="1"/>
          <p:nvPr/>
        </p:nvSpPr>
        <p:spPr>
          <a:xfrm>
            <a:off x="1678781" y="2670825"/>
            <a:ext cx="389850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fnr</a:t>
            </a:r>
            <a:endParaRPr lang="en-US" sz="15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EC413A-CFF3-4C55-A8F3-8CF081F4C9CB}"/>
              </a:ext>
            </a:extLst>
          </p:cNvPr>
          <p:cNvSpPr txBox="1"/>
          <p:nvPr/>
        </p:nvSpPr>
        <p:spPr>
          <a:xfrm>
            <a:off x="2107406" y="2670825"/>
            <a:ext cx="502638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nafn</a:t>
            </a:r>
            <a:endParaRPr lang="en-US" sz="15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4EF18E-8E81-42BA-9F09-03A7C82D2A38}"/>
              </a:ext>
            </a:extLst>
          </p:cNvPr>
          <p:cNvSpPr txBox="1"/>
          <p:nvPr/>
        </p:nvSpPr>
        <p:spPr>
          <a:xfrm>
            <a:off x="2589610" y="2670825"/>
            <a:ext cx="642805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postnr</a:t>
            </a:r>
            <a:endParaRPr lang="en-US" sz="15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74D6DB-4A1D-4D4C-8A03-BB693B7246AC}"/>
              </a:ext>
            </a:extLst>
          </p:cNvPr>
          <p:cNvSpPr txBox="1"/>
          <p:nvPr/>
        </p:nvSpPr>
        <p:spPr>
          <a:xfrm>
            <a:off x="3186113" y="2670825"/>
            <a:ext cx="429605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stig</a:t>
            </a:r>
            <a:endParaRPr lang="en-US" sz="15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24E08C-2FB3-4FDA-8618-D75341E107C3}"/>
              </a:ext>
            </a:extLst>
          </p:cNvPr>
          <p:cNvSpPr txBox="1"/>
          <p:nvPr/>
        </p:nvSpPr>
        <p:spPr>
          <a:xfrm>
            <a:off x="3661173" y="2670825"/>
            <a:ext cx="720069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inng_ar</a:t>
            </a:r>
            <a:endParaRPr lang="en-US" sz="15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0AE8A5-5240-4A69-818A-6A9BDF581E8C}"/>
              </a:ext>
            </a:extLst>
          </p:cNvPr>
          <p:cNvSpPr txBox="1"/>
          <p:nvPr/>
        </p:nvSpPr>
        <p:spPr>
          <a:xfrm>
            <a:off x="5505450" y="2680350"/>
            <a:ext cx="508473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dags</a:t>
            </a:r>
            <a:endParaRPr lang="en-US" sz="15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AF3EA1-B850-41EB-8DBB-0CD838F25CF7}"/>
              </a:ext>
            </a:extLst>
          </p:cNvPr>
          <p:cNvCxnSpPr/>
          <p:nvPr/>
        </p:nvCxnSpPr>
        <p:spPr>
          <a:xfrm rot="5400000" flipH="1" flipV="1">
            <a:off x="1089422" y="3206606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12698C-6792-4494-B219-67C097020A76}"/>
              </a:ext>
            </a:extLst>
          </p:cNvPr>
          <p:cNvCxnSpPr/>
          <p:nvPr/>
        </p:nvCxnSpPr>
        <p:spPr>
          <a:xfrm rot="5400000" flipH="1" flipV="1">
            <a:off x="6768703" y="3216131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931A97A-6A8F-44D8-A8E2-9858F42BC2C2}"/>
              </a:ext>
            </a:extLst>
          </p:cNvPr>
          <p:cNvSpPr txBox="1"/>
          <p:nvPr/>
        </p:nvSpPr>
        <p:spPr>
          <a:xfrm>
            <a:off x="6062663" y="2680350"/>
            <a:ext cx="70243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fj_daga</a:t>
            </a:r>
            <a:endParaRPr lang="en-US" sz="15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3377E7-E978-42ED-BFEE-737226E1F707}"/>
              </a:ext>
            </a:extLst>
          </p:cNvPr>
          <p:cNvSpPr txBox="1"/>
          <p:nvPr/>
        </p:nvSpPr>
        <p:spPr>
          <a:xfrm>
            <a:off x="6732985" y="2680350"/>
            <a:ext cx="587020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husnr</a:t>
            </a:r>
            <a:endParaRPr lang="en-US" sz="15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F7B278-8848-41C5-BC5D-93329A437F47}"/>
              </a:ext>
            </a:extLst>
          </p:cNvPr>
          <p:cNvSpPr txBox="1"/>
          <p:nvPr/>
        </p:nvSpPr>
        <p:spPr>
          <a:xfrm>
            <a:off x="1678781" y="2953003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48</a:t>
            </a:r>
            <a:endParaRPr lang="en-US" sz="15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4FBB8C-F1A3-42E8-AB36-E90678EFD20F}"/>
              </a:ext>
            </a:extLst>
          </p:cNvPr>
          <p:cNvSpPr txBox="1"/>
          <p:nvPr/>
        </p:nvSpPr>
        <p:spPr>
          <a:xfrm>
            <a:off x="1990725" y="2938716"/>
            <a:ext cx="64953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Gunnar</a:t>
            </a:r>
            <a:endParaRPr lang="en-US" sz="13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BAF697-E147-4E27-BB9E-DA8DA9D363DC}"/>
              </a:ext>
            </a:extLst>
          </p:cNvPr>
          <p:cNvSpPr txBox="1"/>
          <p:nvPr/>
        </p:nvSpPr>
        <p:spPr>
          <a:xfrm>
            <a:off x="2677716" y="2953003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107</a:t>
            </a:r>
            <a:endParaRPr lang="en-US" sz="15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4ACBBD-E036-447F-BA98-8C842BD0C873}"/>
              </a:ext>
            </a:extLst>
          </p:cNvPr>
          <p:cNvSpPr txBox="1"/>
          <p:nvPr/>
        </p:nvSpPr>
        <p:spPr>
          <a:xfrm>
            <a:off x="3186113" y="2953003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450</a:t>
            </a:r>
            <a:endParaRPr lang="en-US" sz="15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907AA0-EDC7-4E3F-A720-828EDC979E38}"/>
              </a:ext>
            </a:extLst>
          </p:cNvPr>
          <p:cNvSpPr txBox="1"/>
          <p:nvPr/>
        </p:nvSpPr>
        <p:spPr>
          <a:xfrm>
            <a:off x="3770710" y="2953003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2017</a:t>
            </a:r>
            <a:endParaRPr lang="en-US" sz="15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AA1CE9-0841-417F-8966-AA0CAD518B8E}"/>
              </a:ext>
            </a:extLst>
          </p:cNvPr>
          <p:cNvSpPr txBox="1"/>
          <p:nvPr/>
        </p:nvSpPr>
        <p:spPr>
          <a:xfrm>
            <a:off x="5436394" y="2961338"/>
            <a:ext cx="73289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8.7.2021</a:t>
            </a:r>
            <a:endParaRPr lang="en-US" sz="135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A23AC5-D917-4832-AC2A-E6B2B0D298CF}"/>
              </a:ext>
            </a:extLst>
          </p:cNvPr>
          <p:cNvSpPr txBox="1"/>
          <p:nvPr/>
        </p:nvSpPr>
        <p:spPr>
          <a:xfrm>
            <a:off x="6319837" y="2938716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7</a:t>
            </a:r>
            <a:endParaRPr lang="en-US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5354FA-A400-4640-92FC-5DA61832C64F}"/>
              </a:ext>
            </a:extLst>
          </p:cNvPr>
          <p:cNvSpPr txBox="1"/>
          <p:nvPr/>
        </p:nvSpPr>
        <p:spPr>
          <a:xfrm>
            <a:off x="6771085" y="2961338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1001</a:t>
            </a:r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85E2F0-D356-49A2-B96B-8C7832DE0B5A}"/>
              </a:ext>
            </a:extLst>
          </p:cNvPr>
          <p:cNvSpPr txBox="1"/>
          <p:nvPr/>
        </p:nvSpPr>
        <p:spPr>
          <a:xfrm>
            <a:off x="1678781" y="3167316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12</a:t>
            </a:r>
            <a:endParaRPr lang="en-US" sz="15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411B7D-874B-43C6-B20B-2456D47DF043}"/>
              </a:ext>
            </a:extLst>
          </p:cNvPr>
          <p:cNvSpPr txBox="1"/>
          <p:nvPr/>
        </p:nvSpPr>
        <p:spPr>
          <a:xfrm>
            <a:off x="2107406" y="3153028"/>
            <a:ext cx="42191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Erla</a:t>
            </a:r>
            <a:endParaRPr lang="en-US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43A4F8-B18B-42FC-B4AB-858960AF1F5E}"/>
              </a:ext>
            </a:extLst>
          </p:cNvPr>
          <p:cNvSpPr txBox="1"/>
          <p:nvPr/>
        </p:nvSpPr>
        <p:spPr>
          <a:xfrm>
            <a:off x="2677716" y="3167316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200</a:t>
            </a:r>
            <a:endParaRPr lang="en-US" sz="15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AF3934-633D-4308-81CB-A266E35CCEBA}"/>
              </a:ext>
            </a:extLst>
          </p:cNvPr>
          <p:cNvSpPr txBox="1"/>
          <p:nvPr/>
        </p:nvSpPr>
        <p:spPr>
          <a:xfrm>
            <a:off x="3186113" y="3167316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125</a:t>
            </a:r>
            <a:endParaRPr lang="en-US" sz="15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21F2E6-CB3E-436A-9CFB-0F9DD72D5146}"/>
              </a:ext>
            </a:extLst>
          </p:cNvPr>
          <p:cNvSpPr txBox="1"/>
          <p:nvPr/>
        </p:nvSpPr>
        <p:spPr>
          <a:xfrm>
            <a:off x="3770710" y="3167316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1994</a:t>
            </a:r>
            <a:endParaRPr lang="en-US" sz="15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945F46-E95A-46E3-87B6-60C3A76F385A}"/>
              </a:ext>
            </a:extLst>
          </p:cNvPr>
          <p:cNvSpPr txBox="1"/>
          <p:nvPr/>
        </p:nvSpPr>
        <p:spPr>
          <a:xfrm>
            <a:off x="5369719" y="3175651"/>
            <a:ext cx="81144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16.7.2020</a:t>
            </a:r>
            <a:endParaRPr lang="en-US" sz="135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9306F0-3434-45DD-B4D1-A31C68F239B5}"/>
              </a:ext>
            </a:extLst>
          </p:cNvPr>
          <p:cNvSpPr txBox="1"/>
          <p:nvPr/>
        </p:nvSpPr>
        <p:spPr>
          <a:xfrm>
            <a:off x="6319837" y="3153028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7</a:t>
            </a:r>
            <a:endParaRPr lang="en-US" sz="135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C3D608-94C1-47B9-AB51-4D90E2F429D6}"/>
              </a:ext>
            </a:extLst>
          </p:cNvPr>
          <p:cNvSpPr txBox="1"/>
          <p:nvPr/>
        </p:nvSpPr>
        <p:spPr>
          <a:xfrm>
            <a:off x="6771085" y="3175651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1005</a:t>
            </a:r>
            <a:endParaRPr lang="en-US" sz="135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CC330B-60BA-4FCE-BEC2-44AC509D9830}"/>
              </a:ext>
            </a:extLst>
          </p:cNvPr>
          <p:cNvSpPr txBox="1"/>
          <p:nvPr/>
        </p:nvSpPr>
        <p:spPr>
          <a:xfrm>
            <a:off x="1678781" y="3381628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31</a:t>
            </a:r>
            <a:endParaRPr lang="en-US" sz="15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B6CB61-0506-4D75-B288-D67A55BD9B1C}"/>
              </a:ext>
            </a:extLst>
          </p:cNvPr>
          <p:cNvSpPr txBox="1"/>
          <p:nvPr/>
        </p:nvSpPr>
        <p:spPr>
          <a:xfrm>
            <a:off x="2053828" y="3367341"/>
            <a:ext cx="51956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Rakel</a:t>
            </a:r>
            <a:endParaRPr lang="en-US" sz="135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A8C891-4E50-41F0-9C52-97F2912F4DF9}"/>
              </a:ext>
            </a:extLst>
          </p:cNvPr>
          <p:cNvSpPr txBox="1"/>
          <p:nvPr/>
        </p:nvSpPr>
        <p:spPr>
          <a:xfrm>
            <a:off x="2677716" y="3381628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112</a:t>
            </a:r>
            <a:endParaRPr lang="en-US" sz="15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D710BE-F0E6-4DCD-A1B4-577AA0D22303}"/>
              </a:ext>
            </a:extLst>
          </p:cNvPr>
          <p:cNvSpPr txBox="1"/>
          <p:nvPr/>
        </p:nvSpPr>
        <p:spPr>
          <a:xfrm>
            <a:off x="3186113" y="3381628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330</a:t>
            </a:r>
            <a:endParaRPr lang="en-US" sz="15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209888-2BFD-44CA-96FE-23ECD0811844}"/>
              </a:ext>
            </a:extLst>
          </p:cNvPr>
          <p:cNvSpPr txBox="1"/>
          <p:nvPr/>
        </p:nvSpPr>
        <p:spPr>
          <a:xfrm>
            <a:off x="3770710" y="3381628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2014</a:t>
            </a:r>
            <a:endParaRPr lang="en-US" sz="15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6A82BB-CEB5-40E5-8228-EEACB23D540A}"/>
              </a:ext>
            </a:extLst>
          </p:cNvPr>
          <p:cNvSpPr txBox="1"/>
          <p:nvPr/>
        </p:nvSpPr>
        <p:spPr>
          <a:xfrm>
            <a:off x="5374482" y="3389963"/>
            <a:ext cx="81144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13.2.2021</a:t>
            </a:r>
            <a:endParaRPr lang="en-US" sz="135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C33B70-E442-4B20-93D1-AA347B3B9040}"/>
              </a:ext>
            </a:extLst>
          </p:cNvPr>
          <p:cNvSpPr txBox="1"/>
          <p:nvPr/>
        </p:nvSpPr>
        <p:spPr>
          <a:xfrm>
            <a:off x="6319837" y="3367341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3</a:t>
            </a:r>
            <a:endParaRPr lang="en-US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6687FE-3809-43D5-AE4F-2EB9A4831122}"/>
              </a:ext>
            </a:extLst>
          </p:cNvPr>
          <p:cNvSpPr txBox="1"/>
          <p:nvPr/>
        </p:nvSpPr>
        <p:spPr>
          <a:xfrm>
            <a:off x="6771085" y="3389963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1005</a:t>
            </a:r>
            <a:endParaRPr lang="en-US" sz="135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10911FE-B701-402D-9708-7141C984A4A8}"/>
              </a:ext>
            </a:extLst>
          </p:cNvPr>
          <p:cNvCxnSpPr/>
          <p:nvPr/>
        </p:nvCxnSpPr>
        <p:spPr>
          <a:xfrm>
            <a:off x="1625204" y="2670825"/>
            <a:ext cx="27324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2B2259D-722B-4E8F-8D61-5FEF25A6B413}"/>
              </a:ext>
            </a:extLst>
          </p:cNvPr>
          <p:cNvCxnSpPr/>
          <p:nvPr/>
        </p:nvCxnSpPr>
        <p:spPr>
          <a:xfrm>
            <a:off x="5054204" y="2680350"/>
            <a:ext cx="2250281" cy="7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F9DADC2-0F10-402C-8265-1B4EF56A6543}"/>
              </a:ext>
            </a:extLst>
          </p:cNvPr>
          <p:cNvCxnSpPr/>
          <p:nvPr/>
        </p:nvCxnSpPr>
        <p:spPr>
          <a:xfrm rot="5400000" flipH="1" flipV="1">
            <a:off x="4893469" y="3216131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682B929-1153-4010-9C89-D236D6C247EE}"/>
              </a:ext>
            </a:extLst>
          </p:cNvPr>
          <p:cNvCxnSpPr/>
          <p:nvPr/>
        </p:nvCxnSpPr>
        <p:spPr>
          <a:xfrm rot="5400000" flipH="1" flipV="1">
            <a:off x="4518422" y="3216131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742E3FE-EFC1-4D33-A44F-87B1E3BF90E3}"/>
              </a:ext>
            </a:extLst>
          </p:cNvPr>
          <p:cNvSpPr txBox="1"/>
          <p:nvPr/>
        </p:nvSpPr>
        <p:spPr>
          <a:xfrm>
            <a:off x="5054203" y="2670825"/>
            <a:ext cx="389850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fnr</a:t>
            </a:r>
            <a:endParaRPr lang="en-US" sz="15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88B167-E4F7-4A34-BDD1-64112D686843}"/>
              </a:ext>
            </a:extLst>
          </p:cNvPr>
          <p:cNvSpPr txBox="1"/>
          <p:nvPr/>
        </p:nvSpPr>
        <p:spPr>
          <a:xfrm>
            <a:off x="5066110" y="2968482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48</a:t>
            </a:r>
            <a:endParaRPr lang="en-US" sz="15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E90D894-3DE3-413E-9084-C40083F984A9}"/>
              </a:ext>
            </a:extLst>
          </p:cNvPr>
          <p:cNvSpPr txBox="1"/>
          <p:nvPr/>
        </p:nvSpPr>
        <p:spPr>
          <a:xfrm>
            <a:off x="5054204" y="3175651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48</a:t>
            </a:r>
            <a:endParaRPr lang="en-US" sz="15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AF07B57-55C1-4264-BF4F-84BA9A750AD9}"/>
              </a:ext>
            </a:extLst>
          </p:cNvPr>
          <p:cNvSpPr txBox="1"/>
          <p:nvPr/>
        </p:nvSpPr>
        <p:spPr>
          <a:xfrm>
            <a:off x="5054204" y="3389963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12</a:t>
            </a:r>
            <a:endParaRPr lang="en-US" sz="150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BA22FC4-BF29-4A25-AEFF-63E83090EC9D}"/>
              </a:ext>
            </a:extLst>
          </p:cNvPr>
          <p:cNvCxnSpPr/>
          <p:nvPr/>
        </p:nvCxnSpPr>
        <p:spPr>
          <a:xfrm>
            <a:off x="5054204" y="2941097"/>
            <a:ext cx="2250281" cy="7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BC4A17A-F0DB-485D-A602-43010A4AABFB}"/>
              </a:ext>
            </a:extLst>
          </p:cNvPr>
          <p:cNvSpPr txBox="1"/>
          <p:nvPr/>
        </p:nvSpPr>
        <p:spPr>
          <a:xfrm>
            <a:off x="2991017" y="3956700"/>
            <a:ext cx="3008856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Að vísu </a:t>
            </a:r>
            <a:r>
              <a:rPr lang="en-US" sz="15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fnr</a:t>
            </a:r>
            <a:r>
              <a:rPr lang="en-US" sz="1500">
                <a:solidFill>
                  <a:schemeClr val="accent1"/>
                </a:solidFill>
              </a:rPr>
              <a:t> í báðum töflum, en þurfum það til að tengja þær saman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A445D1-1F78-4E52-A6EB-B46C6816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4EE465-1F9A-4AAD-BF88-E342B5F1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14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73087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Tengingar</a:t>
            </a:r>
          </a:p>
        </p:txBody>
      </p:sp>
      <p:sp>
        <p:nvSpPr>
          <p:cNvPr id="3277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800"/>
              <a:t>Þurfum nú að tengja töflurnar saman</a:t>
            </a:r>
          </a:p>
          <a:p>
            <a:pPr lvl="1"/>
            <a:r>
              <a:rPr lang="en-US" altLang="is-IS" sz="2400"/>
              <a:t>Ein leið:</a:t>
            </a:r>
          </a:p>
          <a:p>
            <a:pPr lvl="1"/>
            <a:endParaRPr lang="en-US" altLang="is-IS" sz="2400"/>
          </a:p>
          <a:p>
            <a:pPr lvl="1"/>
            <a:endParaRPr lang="en-US" altLang="is-IS" sz="2400"/>
          </a:p>
          <a:p>
            <a:pPr lvl="1">
              <a:spcBef>
                <a:spcPts val="1350"/>
              </a:spcBef>
            </a:pPr>
            <a:r>
              <a:rPr lang="en-US" altLang="is-IS" sz="2400"/>
              <a:t>Jafngild leið (nýrri útgáfa):</a:t>
            </a:r>
          </a:p>
        </p:txBody>
      </p:sp>
      <p:sp>
        <p:nvSpPr>
          <p:cNvPr id="32773" name="TextBox 7"/>
          <p:cNvSpPr txBox="1">
            <a:spLocks noChangeArrowheads="1"/>
          </p:cNvSpPr>
          <p:nvPr/>
        </p:nvSpPr>
        <p:spPr bwMode="auto">
          <a:xfrm>
            <a:off x="2234618" y="2146417"/>
            <a:ext cx="460771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dags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felagar,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felagar.fnr = leigur.fnr;</a:t>
            </a:r>
          </a:p>
        </p:txBody>
      </p:sp>
      <p:sp>
        <p:nvSpPr>
          <p:cNvPr id="32774" name="TextBox 7"/>
          <p:cNvSpPr txBox="1">
            <a:spLocks noChangeArrowheads="1"/>
          </p:cNvSpPr>
          <p:nvPr/>
        </p:nvSpPr>
        <p:spPr bwMode="auto">
          <a:xfrm>
            <a:off x="2238957" y="3584864"/>
            <a:ext cx="460337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dags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 join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on felagar.fnr = leigur.fnr;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11A7F-94A0-4F94-9936-28B99766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A13AE-44DE-4E5C-9E69-1F4D5BE8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15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265561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Merking tengingar</a:t>
            </a:r>
          </a:p>
        </p:txBody>
      </p:sp>
      <p:sp>
        <p:nvSpPr>
          <p:cNvPr id="34820" name="TextBox 6"/>
          <p:cNvSpPr txBox="1">
            <a:spLocks noChangeArrowheads="1"/>
          </p:cNvSpPr>
          <p:nvPr/>
        </p:nvSpPr>
        <p:spPr bwMode="auto">
          <a:xfrm>
            <a:off x="2428875" y="1528930"/>
            <a:ext cx="406336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dálkar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tafla1 JOIN tafla2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ON skilyrði;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EE85E-4EA5-43E2-8E74-4A2E49CE5FE2}"/>
              </a:ext>
            </a:extLst>
          </p:cNvPr>
          <p:cNvSpPr txBox="1"/>
          <p:nvPr/>
        </p:nvSpPr>
        <p:spPr>
          <a:xfrm>
            <a:off x="1946673" y="3000375"/>
            <a:ext cx="5411390" cy="7001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Fyrir allar mögulegar samsetningar á línum úr tafla1 og tafla2</a:t>
            </a:r>
          </a:p>
          <a:p>
            <a:pPr>
              <a:spcBef>
                <a:spcPts val="900"/>
              </a:spcBef>
              <a:defRPr/>
            </a:pPr>
            <a:r>
              <a:rPr lang="en-US" sz="1600">
                <a:solidFill>
                  <a:schemeClr val="accent1"/>
                </a:solidFill>
              </a:rPr>
              <a:t>Ef skilyrði er </a:t>
            </a:r>
            <a:r>
              <a:rPr lang="en-US" sz="1600" b="1">
                <a:solidFill>
                  <a:schemeClr val="accent1"/>
                </a:solidFill>
              </a:rPr>
              <a:t>satt</a:t>
            </a:r>
            <a:r>
              <a:rPr lang="en-US" sz="1600">
                <a:solidFill>
                  <a:schemeClr val="accent1"/>
                </a:solidFill>
              </a:rPr>
              <a:t>, þá sýna dálka úr þeirri samsetningu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2FF53-A558-4F65-B665-BD56E7F2B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5B9226-DC4E-4E34-A63F-101C10F9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16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03012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Nokkur dæmi</a:t>
            </a:r>
          </a:p>
        </p:txBody>
      </p:sp>
      <p:sp>
        <p:nvSpPr>
          <p:cNvPr id="36868" name="TextBox 6"/>
          <p:cNvSpPr txBox="1">
            <a:spLocks noChangeArrowheads="1"/>
          </p:cNvSpPr>
          <p:nvPr/>
        </p:nvSpPr>
        <p:spPr bwMode="auto">
          <a:xfrm>
            <a:off x="2214563" y="1500187"/>
            <a:ext cx="50443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 join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on felagar.fnr = leigur.fnr;</a:t>
            </a:r>
          </a:p>
        </p:txBody>
      </p:sp>
      <p:sp>
        <p:nvSpPr>
          <p:cNvPr id="36869" name="TextBox 7"/>
          <p:cNvSpPr txBox="1">
            <a:spLocks noChangeArrowheads="1"/>
          </p:cNvSpPr>
          <p:nvPr/>
        </p:nvSpPr>
        <p:spPr bwMode="auto">
          <a:xfrm>
            <a:off x="2214563" y="2864644"/>
            <a:ext cx="519207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dags, husnr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 join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on felagar.fnr = leigur.fnr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dags &gt;= ‘2021-01-01';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3390C-8B45-44FC-AD85-66780CF7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E574AA-E402-4E49-AAFE-7E81572A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17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35592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Tenging fleiri tafla</a:t>
            </a:r>
          </a:p>
        </p:txBody>
      </p:sp>
      <p:sp>
        <p:nvSpPr>
          <p:cNvPr id="3891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800"/>
              <a:t>Getum tengt saman margar töflur</a:t>
            </a:r>
          </a:p>
        </p:txBody>
      </p:sp>
      <p:sp>
        <p:nvSpPr>
          <p:cNvPr id="38917" name="TextBox 6"/>
          <p:cNvSpPr txBox="1">
            <a:spLocks noChangeArrowheads="1"/>
          </p:cNvSpPr>
          <p:nvPr/>
        </p:nvSpPr>
        <p:spPr bwMode="auto">
          <a:xfrm>
            <a:off x="2214562" y="1740408"/>
            <a:ext cx="554377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stadur, dags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 join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on felagar.fnr = leigur.fnr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join sumarhus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on leigur.husnr = sumarhus.husnr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fj_daga &lt; 7;</a:t>
            </a:r>
          </a:p>
        </p:txBody>
      </p:sp>
      <p:grpSp>
        <p:nvGrpSpPr>
          <p:cNvPr id="38918" name="Group 26"/>
          <p:cNvGrpSpPr>
            <a:grpSpLocks/>
          </p:cNvGrpSpPr>
          <p:nvPr/>
        </p:nvGrpSpPr>
        <p:grpSpPr bwMode="auto">
          <a:xfrm>
            <a:off x="3661171" y="3608830"/>
            <a:ext cx="745717" cy="361120"/>
            <a:chOff x="5857884" y="5500702"/>
            <a:chExt cx="994130" cy="481283"/>
          </a:xfrm>
        </p:grpSpPr>
        <p:grpSp>
          <p:nvGrpSpPr>
            <p:cNvPr id="38933" name="Group 17"/>
            <p:cNvGrpSpPr>
              <a:grpSpLocks/>
            </p:cNvGrpSpPr>
            <p:nvPr/>
          </p:nvGrpSpPr>
          <p:grpSpPr bwMode="auto">
            <a:xfrm>
              <a:off x="6143636" y="5500702"/>
              <a:ext cx="357190" cy="214314"/>
              <a:chOff x="6143636" y="5500702"/>
              <a:chExt cx="357190" cy="214314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22E8D9F-A600-4645-887E-ACD1DFFC9D00}"/>
                  </a:ext>
                </a:extLst>
              </p:cNvPr>
              <p:cNvCxnSpPr/>
              <p:nvPr/>
            </p:nvCxnSpPr>
            <p:spPr>
              <a:xfrm flipV="1">
                <a:off x="6143588" y="5500702"/>
                <a:ext cx="357130" cy="2142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6A100C3-CE79-4549-B331-8C2B2066751B}"/>
                  </a:ext>
                </a:extLst>
              </p:cNvPr>
              <p:cNvCxnSpPr/>
              <p:nvPr/>
            </p:nvCxnSpPr>
            <p:spPr>
              <a:xfrm>
                <a:off x="6143588" y="5500702"/>
                <a:ext cx="357130" cy="2142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6A45CEC-8AB2-4A20-AF16-04ABEBBBB67B}"/>
                  </a:ext>
                </a:extLst>
              </p:cNvPr>
              <p:cNvCxnSpPr/>
              <p:nvPr/>
            </p:nvCxnSpPr>
            <p:spPr>
              <a:xfrm rot="5400000" flipH="1" flipV="1">
                <a:off x="6393608" y="5607812"/>
                <a:ext cx="21421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3CFE467-D22A-476B-B69F-7D86ADE88ED6}"/>
                  </a:ext>
                </a:extLst>
              </p:cNvPr>
              <p:cNvCxnSpPr/>
              <p:nvPr/>
            </p:nvCxnSpPr>
            <p:spPr>
              <a:xfrm rot="5400000" flipH="1" flipV="1">
                <a:off x="6036478" y="5607812"/>
                <a:ext cx="21421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934" name="TextBox 23"/>
            <p:cNvSpPr txBox="1">
              <a:spLocks noChangeArrowheads="1"/>
            </p:cNvSpPr>
            <p:nvPr/>
          </p:nvSpPr>
          <p:spPr bwMode="auto">
            <a:xfrm>
              <a:off x="5857884" y="5643578"/>
              <a:ext cx="994130" cy="33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3399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3399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99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99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99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99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s-IS" sz="105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fnr=fnr</a:t>
              </a:r>
            </a:p>
          </p:txBody>
        </p:sp>
      </p:grpSp>
      <p:grpSp>
        <p:nvGrpSpPr>
          <p:cNvPr id="38919" name="Group 27"/>
          <p:cNvGrpSpPr>
            <a:grpSpLocks/>
          </p:cNvGrpSpPr>
          <p:nvPr/>
        </p:nvGrpSpPr>
        <p:grpSpPr bwMode="auto">
          <a:xfrm>
            <a:off x="4886325" y="3608830"/>
            <a:ext cx="1066318" cy="361120"/>
            <a:chOff x="6715140" y="5500702"/>
            <a:chExt cx="1420968" cy="481283"/>
          </a:xfrm>
        </p:grpSpPr>
        <p:grpSp>
          <p:nvGrpSpPr>
            <p:cNvPr id="38927" name="Group 18"/>
            <p:cNvGrpSpPr>
              <a:grpSpLocks/>
            </p:cNvGrpSpPr>
            <p:nvPr/>
          </p:nvGrpSpPr>
          <p:grpSpPr bwMode="auto">
            <a:xfrm>
              <a:off x="7215206" y="5500702"/>
              <a:ext cx="357190" cy="214314"/>
              <a:chOff x="6143636" y="5500702"/>
              <a:chExt cx="357190" cy="214314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FE774B7-1E25-46E9-A139-393560535CAE}"/>
                  </a:ext>
                </a:extLst>
              </p:cNvPr>
              <p:cNvCxnSpPr/>
              <p:nvPr/>
            </p:nvCxnSpPr>
            <p:spPr>
              <a:xfrm flipV="1">
                <a:off x="6143356" y="5500702"/>
                <a:ext cx="356989" cy="2142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804D1C7-981A-4283-8423-0BF3DA59C6F7}"/>
                  </a:ext>
                </a:extLst>
              </p:cNvPr>
              <p:cNvCxnSpPr/>
              <p:nvPr/>
            </p:nvCxnSpPr>
            <p:spPr>
              <a:xfrm>
                <a:off x="6143356" y="5500702"/>
                <a:ext cx="356989" cy="2142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36DD7BE-D6B3-41B2-B94D-85EE19F7AC57}"/>
                  </a:ext>
                </a:extLst>
              </p:cNvPr>
              <p:cNvCxnSpPr/>
              <p:nvPr/>
            </p:nvCxnSpPr>
            <p:spPr>
              <a:xfrm rot="5400000" flipH="1" flipV="1">
                <a:off x="6393235" y="5607812"/>
                <a:ext cx="21421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38CB82E-8B96-49E7-9F11-9DA077AACE63}"/>
                  </a:ext>
                </a:extLst>
              </p:cNvPr>
              <p:cNvCxnSpPr/>
              <p:nvPr/>
            </p:nvCxnSpPr>
            <p:spPr>
              <a:xfrm rot="5400000" flipH="1" flipV="1">
                <a:off x="6036246" y="5607812"/>
                <a:ext cx="21421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928" name="TextBox 24"/>
            <p:cNvSpPr txBox="1">
              <a:spLocks noChangeArrowheads="1"/>
            </p:cNvSpPr>
            <p:nvPr/>
          </p:nvSpPr>
          <p:spPr bwMode="auto">
            <a:xfrm>
              <a:off x="6715140" y="5643578"/>
              <a:ext cx="1420968" cy="33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3399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3399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99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99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99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99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s-IS" sz="105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husnr=husnr</a:t>
              </a:r>
            </a:p>
          </p:txBody>
        </p:sp>
      </p:grpSp>
      <p:sp>
        <p:nvSpPr>
          <p:cNvPr id="38920" name="TextBox 25"/>
          <p:cNvSpPr txBox="1">
            <a:spLocks noChangeArrowheads="1"/>
          </p:cNvSpPr>
          <p:nvPr/>
        </p:nvSpPr>
        <p:spPr bwMode="auto">
          <a:xfrm>
            <a:off x="2803923" y="3518350"/>
            <a:ext cx="112514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felagar</a:t>
            </a:r>
          </a:p>
        </p:txBody>
      </p:sp>
      <p:sp>
        <p:nvSpPr>
          <p:cNvPr id="38921" name="TextBox 28"/>
          <p:cNvSpPr txBox="1">
            <a:spLocks noChangeArrowheads="1"/>
          </p:cNvSpPr>
          <p:nvPr/>
        </p:nvSpPr>
        <p:spPr bwMode="auto">
          <a:xfrm>
            <a:off x="4250531" y="3518350"/>
            <a:ext cx="91082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leigur</a:t>
            </a:r>
          </a:p>
        </p:txBody>
      </p:sp>
      <p:sp>
        <p:nvSpPr>
          <p:cNvPr id="38922" name="TextBox 29"/>
          <p:cNvSpPr txBox="1">
            <a:spLocks noChangeArrowheads="1"/>
          </p:cNvSpPr>
          <p:nvPr/>
        </p:nvSpPr>
        <p:spPr bwMode="auto">
          <a:xfrm>
            <a:off x="5750719" y="3518350"/>
            <a:ext cx="112514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sumarhus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129C7B-C441-4BBF-912E-C63BECE676E8}"/>
              </a:ext>
            </a:extLst>
          </p:cNvPr>
          <p:cNvSpPr/>
          <p:nvPr/>
        </p:nvSpPr>
        <p:spPr>
          <a:xfrm>
            <a:off x="2750344" y="3464772"/>
            <a:ext cx="4125516" cy="4822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5D1CCB-7D2D-47E1-8802-88A06F1E9AEC}"/>
              </a:ext>
            </a:extLst>
          </p:cNvPr>
          <p:cNvSpPr txBox="1"/>
          <p:nvPr/>
        </p:nvSpPr>
        <p:spPr>
          <a:xfrm>
            <a:off x="5161360" y="4214866"/>
            <a:ext cx="1584722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Tengingaraðgerð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4BFAA2-C861-49B5-8DA5-560AEAB16A2F}"/>
              </a:ext>
            </a:extLst>
          </p:cNvPr>
          <p:cNvCxnSpPr>
            <a:stCxn id="32" idx="0"/>
          </p:cNvCxnSpPr>
          <p:nvPr/>
        </p:nvCxnSpPr>
        <p:spPr>
          <a:xfrm rot="16200000" flipV="1">
            <a:off x="5584032" y="3845772"/>
            <a:ext cx="321469" cy="41671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62EAC0-419A-4E93-B6EA-58D6A7154F04}"/>
              </a:ext>
            </a:extLst>
          </p:cNvPr>
          <p:cNvCxnSpPr/>
          <p:nvPr/>
        </p:nvCxnSpPr>
        <p:spPr>
          <a:xfrm rot="10800000">
            <a:off x="4089797" y="3893397"/>
            <a:ext cx="1071563" cy="42862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0B180F-9812-4781-99B3-44E7A8E7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3D9980-086A-495A-B40A-1742563D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18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39535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Nokkur dæmi</a:t>
            </a:r>
          </a:p>
        </p:txBody>
      </p:sp>
      <p:sp>
        <p:nvSpPr>
          <p:cNvPr id="4096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Finna nöfn sumarhúsa sem Gunnar hefur leigt</a:t>
            </a:r>
          </a:p>
        </p:txBody>
      </p:sp>
      <p:sp>
        <p:nvSpPr>
          <p:cNvPr id="40965" name="TextBox 6"/>
          <p:cNvSpPr txBox="1">
            <a:spLocks noChangeArrowheads="1"/>
          </p:cNvSpPr>
          <p:nvPr/>
        </p:nvSpPr>
        <p:spPr bwMode="auto">
          <a:xfrm>
            <a:off x="2214562" y="2008328"/>
            <a:ext cx="519707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stadur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 join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on felagar.fnr = leigur.fnr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join sumarhus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on leigur.husnr = sumarhus.husnr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= 'Gunnar';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A1ADD-A8AB-4088-9A74-F87DD9A5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6479D6-C15C-4834-B58A-2B8859ED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19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32794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Efni námskeiðs</a:t>
            </a:r>
          </a:p>
        </p:txBody>
      </p:sp>
      <p:sp>
        <p:nvSpPr>
          <p:cNvPr id="614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is-IS" sz="2400"/>
              <a:t>Upprifjun og SQLite</a:t>
            </a:r>
          </a:p>
          <a:p>
            <a:r>
              <a:rPr lang="en-US" altLang="is-IS" sz="2400"/>
              <a:t>Tengingar tafla </a:t>
            </a:r>
            <a:r>
              <a:rPr lang="en-US" altLang="is-IS" sz="1600" i="1"/>
              <a:t>(join)</a:t>
            </a:r>
            <a:endParaRPr lang="en-US" altLang="is-IS" sz="2400" i="1"/>
          </a:p>
          <a:p>
            <a:r>
              <a:rPr lang="en-US" altLang="is-IS" sz="2400"/>
              <a:t>Hreiðraðar fyrirspurnir </a:t>
            </a:r>
            <a:r>
              <a:rPr lang="en-US" altLang="is-IS" sz="1600" i="1"/>
              <a:t>(nested queries)</a:t>
            </a:r>
            <a:endParaRPr lang="en-US" altLang="is-IS" sz="2400"/>
          </a:p>
          <a:p>
            <a:r>
              <a:rPr lang="en-US" altLang="is-IS" sz="2400"/>
              <a:t>Ytri tengingar </a:t>
            </a:r>
            <a:r>
              <a:rPr lang="en-US" altLang="is-IS" sz="1600" i="1"/>
              <a:t>(outer join)</a:t>
            </a:r>
            <a:endParaRPr lang="en-US" altLang="is-IS" sz="2400" i="1"/>
          </a:p>
          <a:p>
            <a:r>
              <a:rPr lang="en-US" altLang="is-IS" sz="2400"/>
              <a:t>Notkun á mengjavirkjum </a:t>
            </a:r>
            <a:r>
              <a:rPr lang="en-US" altLang="is-IS" sz="1600" i="1"/>
              <a:t>(set operators)</a:t>
            </a:r>
            <a:endParaRPr lang="en-US" altLang="is-IS" sz="2400" i="1"/>
          </a:p>
          <a:p>
            <a:r>
              <a:rPr lang="en-US" altLang="is-IS" sz="2400"/>
              <a:t>Sýndartöflur </a:t>
            </a:r>
            <a:r>
              <a:rPr lang="en-US" altLang="is-IS" sz="1600" i="1"/>
              <a:t>(views)</a:t>
            </a:r>
            <a:endParaRPr lang="en-US" altLang="is-IS" sz="2400" i="1"/>
          </a:p>
          <a:p>
            <a:r>
              <a:rPr lang="en-US" altLang="is-IS" sz="2400"/>
              <a:t>Önnur gagnasafnskerfi (ef tími/áhugi)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9F03EB-7673-482D-A55D-83A47A45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EB272F-F709-47C6-9CA1-974A87F7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28763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Einfölduð tenging</a:t>
            </a:r>
          </a:p>
        </p:txBody>
      </p:sp>
      <p:sp>
        <p:nvSpPr>
          <p:cNvPr id="4301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Ef samanburður er = og dálkar heita sömu nöfnum þá hægt að nota </a:t>
            </a:r>
            <a:r>
              <a:rPr lang="en-US" altLang="is-IS" sz="2400" u="sng"/>
              <a:t>náttúrulega tengingu</a:t>
            </a:r>
          </a:p>
        </p:txBody>
      </p:sp>
      <p:sp>
        <p:nvSpPr>
          <p:cNvPr id="43013" name="TextBox 6"/>
          <p:cNvSpPr txBox="1">
            <a:spLocks noChangeArrowheads="1"/>
          </p:cNvSpPr>
          <p:nvPr/>
        </p:nvSpPr>
        <p:spPr bwMode="auto">
          <a:xfrm>
            <a:off x="2214562" y="2436019"/>
            <a:ext cx="476845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stadur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 natural join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natural join sumarhus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= 'Gunnar';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1345D-5E00-4C79-AEDE-03F5A43A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6E2D37-65DA-4910-810F-36329243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20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833974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Tenging með samsöfnun</a:t>
            </a:r>
          </a:p>
        </p:txBody>
      </p:sp>
      <p:sp>
        <p:nvSpPr>
          <p:cNvPr id="4505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657350" y="1274880"/>
            <a:ext cx="6333099" cy="3086100"/>
          </a:xfrm>
        </p:spPr>
        <p:txBody>
          <a:bodyPr/>
          <a:lstStyle/>
          <a:p>
            <a:r>
              <a:rPr lang="en-US" altLang="is-IS" sz="2100"/>
              <a:t>Finna heildarfjölda leigudaga hjá Önnu</a:t>
            </a:r>
          </a:p>
          <a:p>
            <a:endParaRPr lang="en-US" altLang="is-IS" sz="2100"/>
          </a:p>
          <a:p>
            <a:endParaRPr lang="en-US" altLang="is-IS" sz="2100"/>
          </a:p>
          <a:p>
            <a:endParaRPr lang="en-US" altLang="is-IS" sz="2100"/>
          </a:p>
          <a:p>
            <a:r>
              <a:rPr lang="en-US" altLang="is-IS" sz="2100"/>
              <a:t>Finna meðalfermetrafjölda eftir félagsmönnum</a:t>
            </a:r>
          </a:p>
        </p:txBody>
      </p:sp>
      <p:sp>
        <p:nvSpPr>
          <p:cNvPr id="45061" name="TextBox 6"/>
          <p:cNvSpPr txBox="1">
            <a:spLocks noChangeArrowheads="1"/>
          </p:cNvSpPr>
          <p:nvPr/>
        </p:nvSpPr>
        <p:spPr bwMode="auto">
          <a:xfrm>
            <a:off x="2214562" y="1721131"/>
            <a:ext cx="477708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sum(fj_daga)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 natural join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= 'Anna';</a:t>
            </a:r>
          </a:p>
        </p:txBody>
      </p:sp>
      <p:sp>
        <p:nvSpPr>
          <p:cNvPr id="45062" name="TextBox 8"/>
          <p:cNvSpPr txBox="1">
            <a:spLocks noChangeArrowheads="1"/>
          </p:cNvSpPr>
          <p:nvPr/>
        </p:nvSpPr>
        <p:spPr bwMode="auto">
          <a:xfrm>
            <a:off x="2214562" y="3229361"/>
            <a:ext cx="519707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avg(fermetrar)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 natural join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natural join sumarhus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group by nafn;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D732B-A203-4AA6-A78A-89A40926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155C77-603F-4D81-928A-371B969C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21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912288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Æfingar</a:t>
            </a:r>
          </a:p>
        </p:txBody>
      </p:sp>
      <p:sp>
        <p:nvSpPr>
          <p:cNvPr id="4710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350"/>
              </a:spcBef>
            </a:pPr>
            <a:r>
              <a:rPr lang="is-IS" altLang="is-IS" sz="2000"/>
              <a:t>Sýnið alla þá sem hafa fengið leigðan bústað 1001</a:t>
            </a:r>
          </a:p>
          <a:p>
            <a:pPr>
              <a:spcBef>
                <a:spcPts val="1350"/>
              </a:spcBef>
            </a:pPr>
            <a:r>
              <a:rPr lang="is-IS" altLang="is-IS" sz="2000"/>
              <a:t>Sýnið alla þá sem hafa fengið leigðan bústaðinn “Laugarvatn 2”</a:t>
            </a:r>
          </a:p>
          <a:p>
            <a:pPr>
              <a:spcBef>
                <a:spcPts val="1350"/>
              </a:spcBef>
            </a:pPr>
            <a:r>
              <a:rPr lang="is-IS" altLang="is-IS" sz="2000"/>
              <a:t>Sýnið nafn og fjölda útleiga fyrir hvern bústað</a:t>
            </a:r>
          </a:p>
          <a:p>
            <a:pPr lvl="1">
              <a:spcBef>
                <a:spcPts val="450"/>
              </a:spcBef>
            </a:pPr>
            <a:r>
              <a:rPr lang="is-IS" altLang="is-IS" sz="1600"/>
              <a:t>Viðbót:  ... á árinu 2021</a:t>
            </a:r>
          </a:p>
          <a:p>
            <a:pPr>
              <a:spcBef>
                <a:spcPts val="1350"/>
              </a:spcBef>
            </a:pPr>
            <a:r>
              <a:rPr lang="is-IS" altLang="is-IS" sz="2000"/>
              <a:t>Fyrir hvern bústað sýnið nöfn þeirra félagsmanna sem hafa fengið hann leigðan í vikuleigu</a:t>
            </a:r>
          </a:p>
          <a:p>
            <a:endParaRPr lang="is-IS" altLang="is-IS" sz="18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47558-EE88-4CCD-9514-8FE44584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D8AEC4-AADE-47B1-8894-EFDE324B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22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282200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Sjálftenging</a:t>
            </a:r>
          </a:p>
        </p:txBody>
      </p:sp>
      <p:sp>
        <p:nvSpPr>
          <p:cNvPr id="4915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Getum tengt töflu við sjálfa sig</a:t>
            </a:r>
          </a:p>
          <a:p>
            <a:pPr lvl="1"/>
            <a:r>
              <a:rPr lang="is-IS" altLang="is-IS" sz="2000"/>
              <a:t>Notum þá tvö eintök af töflunni með sitthvoru nafninu (</a:t>
            </a:r>
            <a:r>
              <a:rPr lang="is-IS" altLang="is-IS" sz="2000" i="1"/>
              <a:t>alias</a:t>
            </a:r>
            <a:r>
              <a:rPr lang="is-IS" altLang="is-IS" sz="2000"/>
              <a:t>)</a:t>
            </a:r>
          </a:p>
          <a:p>
            <a:r>
              <a:rPr lang="is-IS" altLang="is-IS" sz="2400"/>
              <a:t>Finna alla sem búa í sama póstnúmeri og Rakel</a:t>
            </a:r>
          </a:p>
        </p:txBody>
      </p:sp>
      <p:sp>
        <p:nvSpPr>
          <p:cNvPr id="49157" name="TextBox 8"/>
          <p:cNvSpPr txBox="1">
            <a:spLocks noChangeArrowheads="1"/>
          </p:cNvSpPr>
          <p:nvPr/>
        </p:nvSpPr>
        <p:spPr bwMode="auto">
          <a:xfrm>
            <a:off x="2165324" y="2796560"/>
            <a:ext cx="452386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f1.fnr, f1.nafn, f1.postnr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 f1 join felagar f2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on f1.postnr = f2.postnr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f2.nafn = ‘Rakel’;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96A300-69A3-424F-BFD3-7F4ADD0DE69A}"/>
              </a:ext>
            </a:extLst>
          </p:cNvPr>
          <p:cNvSpPr txBox="1"/>
          <p:nvPr/>
        </p:nvSpPr>
        <p:spPr>
          <a:xfrm>
            <a:off x="7054402" y="2799692"/>
            <a:ext cx="589360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Alias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22BBAC-F0BC-4B35-9054-9A3850FEE9C0}"/>
              </a:ext>
            </a:extLst>
          </p:cNvPr>
          <p:cNvSpPr/>
          <p:nvPr/>
        </p:nvSpPr>
        <p:spPr>
          <a:xfrm>
            <a:off x="6197151" y="3067583"/>
            <a:ext cx="428625" cy="267890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s-IS" sz="135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7966338-F538-4C5C-985B-21C2F2FE9F06}"/>
              </a:ext>
            </a:extLst>
          </p:cNvPr>
          <p:cNvSpPr/>
          <p:nvPr/>
        </p:nvSpPr>
        <p:spPr>
          <a:xfrm>
            <a:off x="4248883" y="3067583"/>
            <a:ext cx="428625" cy="267890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s-IS" sz="135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170A8A-7615-43F8-9C6D-23A129E9274D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6572199" y="2949710"/>
            <a:ext cx="482203" cy="17145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2964E9-FA28-450C-8D0B-BB48B11011D4}"/>
              </a:ext>
            </a:extLst>
          </p:cNvPr>
          <p:cNvCxnSpPr>
            <a:stCxn id="8" idx="1"/>
            <a:endCxn id="10" idx="7"/>
          </p:cNvCxnSpPr>
          <p:nvPr/>
        </p:nvCxnSpPr>
        <p:spPr>
          <a:xfrm flipH="1">
            <a:off x="4614737" y="2961275"/>
            <a:ext cx="2439665" cy="14554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B24016-4F15-4BE2-B3C2-C7630A14F5ED}"/>
              </a:ext>
            </a:extLst>
          </p:cNvPr>
          <p:cNvSpPr txBox="1"/>
          <p:nvPr/>
        </p:nvSpPr>
        <p:spPr>
          <a:xfrm>
            <a:off x="3504778" y="4002207"/>
            <a:ext cx="3857625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En ef við viljum ekki fá Rakel með í úttakið?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7131D3-048E-4BAB-825E-9A6306A1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534AF4-1043-43A0-851F-76D42F15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23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648493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Sjálftenging</a:t>
            </a:r>
          </a:p>
        </p:txBody>
      </p:sp>
      <p:sp>
        <p:nvSpPr>
          <p:cNvPr id="5120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Algengustu not á sjálftengingu er þegar það er innbyrðistenging á milli dálka</a:t>
            </a:r>
          </a:p>
        </p:txBody>
      </p:sp>
      <p:sp>
        <p:nvSpPr>
          <p:cNvPr id="51205" name="TextBox 8"/>
          <p:cNvSpPr txBox="1">
            <a:spLocks noChangeArrowheads="1"/>
          </p:cNvSpPr>
          <p:nvPr/>
        </p:nvSpPr>
        <p:spPr bwMode="auto">
          <a:xfrm>
            <a:off x="2536031" y="2357438"/>
            <a:ext cx="428625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stmnr       nafn        yfirmadur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  ----------  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  Palli       5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    Gunna       8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      Ari         8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         Anna        5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        Sigga       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54BDD-2F35-4704-B0CE-151C09540463}"/>
              </a:ext>
            </a:extLst>
          </p:cNvPr>
          <p:cNvSpPr txBox="1"/>
          <p:nvPr/>
        </p:nvSpPr>
        <p:spPr>
          <a:xfrm>
            <a:off x="6179344" y="2839641"/>
            <a:ext cx="1339454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Palli hefur Ara sem yfirmann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3CCF35-5045-4A8C-AFE4-2E0A79FEE325}"/>
              </a:ext>
            </a:extLst>
          </p:cNvPr>
          <p:cNvSpPr/>
          <p:nvPr/>
        </p:nvSpPr>
        <p:spPr>
          <a:xfrm>
            <a:off x="5268517" y="2839641"/>
            <a:ext cx="267890" cy="214313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s-I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221BD15-42E7-4593-B907-2288E86E8873}"/>
              </a:ext>
            </a:extLst>
          </p:cNvPr>
          <p:cNvSpPr/>
          <p:nvPr/>
        </p:nvSpPr>
        <p:spPr>
          <a:xfrm>
            <a:off x="2536031" y="3321844"/>
            <a:ext cx="267891" cy="214313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s-IS" sz="135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214517-11CF-4BA9-9979-768764612820}"/>
              </a:ext>
            </a:extLst>
          </p:cNvPr>
          <p:cNvCxnSpPr>
            <a:endCxn id="10" idx="6"/>
          </p:cNvCxnSpPr>
          <p:nvPr/>
        </p:nvCxnSpPr>
        <p:spPr>
          <a:xfrm rot="10800000">
            <a:off x="5536406" y="2946797"/>
            <a:ext cx="642938" cy="16073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E8C862-A767-4124-B17D-0197A5451540}"/>
              </a:ext>
            </a:extLst>
          </p:cNvPr>
          <p:cNvCxnSpPr>
            <a:stCxn id="9" idx="1"/>
            <a:endCxn id="11" idx="6"/>
          </p:cNvCxnSpPr>
          <p:nvPr/>
        </p:nvCxnSpPr>
        <p:spPr>
          <a:xfrm rot="10800000" flipV="1">
            <a:off x="2803922" y="3105150"/>
            <a:ext cx="3375422" cy="32385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83BABEE-DDF6-420A-B89A-2A019E618252}"/>
              </a:ext>
            </a:extLst>
          </p:cNvPr>
          <p:cNvSpPr txBox="1"/>
          <p:nvPr/>
        </p:nvSpPr>
        <p:spPr>
          <a:xfrm>
            <a:off x="6072187" y="3750469"/>
            <a:ext cx="1500188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Sigga hefur engan yfirmann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A6D7CA-EDE9-47FB-8103-7CF2F0EE104C}"/>
              </a:ext>
            </a:extLst>
          </p:cNvPr>
          <p:cNvCxnSpPr>
            <a:stCxn id="18" idx="1"/>
          </p:cNvCxnSpPr>
          <p:nvPr/>
        </p:nvCxnSpPr>
        <p:spPr>
          <a:xfrm rot="10800000">
            <a:off x="5536407" y="3911204"/>
            <a:ext cx="535781" cy="10477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70E07-67E1-432A-B70A-03A90A90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8A1C9E-6C52-4F46-9769-ACCD0D08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24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568816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Sjálftenging</a:t>
            </a:r>
          </a:p>
        </p:txBody>
      </p:sp>
      <p:sp>
        <p:nvSpPr>
          <p:cNvPr id="5325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Finna nöfn allra ásamt nöfnum yfirmanna þeirra</a:t>
            </a:r>
          </a:p>
        </p:txBody>
      </p:sp>
      <p:sp>
        <p:nvSpPr>
          <p:cNvPr id="53253" name="TextBox 8"/>
          <p:cNvSpPr txBox="1">
            <a:spLocks noChangeArrowheads="1"/>
          </p:cNvSpPr>
          <p:nvPr/>
        </p:nvSpPr>
        <p:spPr bwMode="auto">
          <a:xfrm>
            <a:off x="2160985" y="2774156"/>
            <a:ext cx="47684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s.nafn as stm, y.nafn as yfirm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starfsm s join starfsm 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on y.stmnr = s.yfirmadur;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4586B2-8381-43AD-A785-C5572FC41B47}"/>
              </a:ext>
            </a:extLst>
          </p:cNvPr>
          <p:cNvSpPr txBox="1"/>
          <p:nvPr/>
        </p:nvSpPr>
        <p:spPr>
          <a:xfrm>
            <a:off x="5483876" y="2161956"/>
            <a:ext cx="2035969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Gefum dálkunum heiti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71565C-DB71-4DCF-A96A-5C4904D475A8}"/>
              </a:ext>
            </a:extLst>
          </p:cNvPr>
          <p:cNvCxnSpPr>
            <a:stCxn id="8" idx="2"/>
            <a:endCxn id="15" idx="0"/>
          </p:cNvCxnSpPr>
          <p:nvPr/>
        </p:nvCxnSpPr>
        <p:spPr>
          <a:xfrm rot="5400000">
            <a:off x="6172058" y="2470327"/>
            <a:ext cx="338138" cy="32146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30E11D-794F-422C-81B2-CA6B64FB5018}"/>
              </a:ext>
            </a:extLst>
          </p:cNvPr>
          <p:cNvCxnSpPr>
            <a:endCxn id="17" idx="0"/>
          </p:cNvCxnSpPr>
          <p:nvPr/>
        </p:nvCxnSpPr>
        <p:spPr>
          <a:xfrm rot="10800000" flipV="1">
            <a:off x="4358736" y="2478662"/>
            <a:ext cx="2143125" cy="32146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0757FBB-39CF-4D9C-824B-B1854737441D}"/>
              </a:ext>
            </a:extLst>
          </p:cNvPr>
          <p:cNvSpPr/>
          <p:nvPr/>
        </p:nvSpPr>
        <p:spPr>
          <a:xfrm>
            <a:off x="5718516" y="2800131"/>
            <a:ext cx="1210921" cy="267891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s-IS" sz="135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DDCF6C-2FED-4705-AD55-2FA8B82F5F72}"/>
              </a:ext>
            </a:extLst>
          </p:cNvPr>
          <p:cNvSpPr/>
          <p:nvPr/>
        </p:nvSpPr>
        <p:spPr>
          <a:xfrm>
            <a:off x="3875649" y="2800131"/>
            <a:ext cx="911712" cy="267891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s-IS" sz="135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3D51B-9536-4FC8-AEAE-B73A8A7F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09D22E-857A-4E47-A58A-8247795F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25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85191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is-IS"/>
              <a:t>Hreiðraðar fyrirspurnir</a:t>
            </a:r>
            <a:br>
              <a:rPr lang="en-US" altLang="is-IS"/>
            </a:br>
            <a:r>
              <a:rPr lang="en-US" altLang="is-IS" sz="2700" i="1"/>
              <a:t>(nested queries)</a:t>
            </a:r>
            <a:endParaRPr lang="en-US" altLang="is-IS" i="1"/>
          </a:p>
        </p:txBody>
      </p:sp>
      <p:sp>
        <p:nvSpPr>
          <p:cNvPr id="5529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657349" y="1511343"/>
            <a:ext cx="5967339" cy="1085850"/>
          </a:xfrm>
        </p:spPr>
        <p:txBody>
          <a:bodyPr>
            <a:normAutofit/>
          </a:bodyPr>
          <a:lstStyle/>
          <a:p>
            <a:r>
              <a:rPr lang="en-US" altLang="is-IS" sz="2000"/>
              <a:t>Getum notað fyrirspurn inni í annari fyrirspurn</a:t>
            </a:r>
          </a:p>
          <a:p>
            <a:pPr lvl="1"/>
            <a:r>
              <a:rPr lang="en-US" altLang="is-IS" sz="1800"/>
              <a:t>Undirfyrirspurnin getur komið á nokkrum stöðum</a:t>
            </a:r>
          </a:p>
          <a:p>
            <a:pPr lvl="1"/>
            <a:r>
              <a:rPr lang="en-US" altLang="is-IS" sz="1800"/>
              <a:t>Algengast er að hún komi í </a:t>
            </a:r>
            <a:r>
              <a:rPr lang="en-U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is-IS" sz="1800"/>
              <a:t>-hluta</a:t>
            </a:r>
          </a:p>
        </p:txBody>
      </p:sp>
      <p:sp>
        <p:nvSpPr>
          <p:cNvPr id="55301" name="TextBox 6"/>
          <p:cNvSpPr txBox="1">
            <a:spLocks noChangeArrowheads="1"/>
          </p:cNvSpPr>
          <p:nvPr/>
        </p:nvSpPr>
        <p:spPr bwMode="auto">
          <a:xfrm>
            <a:off x="2214563" y="2744391"/>
            <a:ext cx="498106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count(*) from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fnr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(select fnr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where nafn=‘Gunnar’);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39817A-7A93-49B6-AA9D-E76E35480346}"/>
              </a:ext>
            </a:extLst>
          </p:cNvPr>
          <p:cNvSpPr txBox="1"/>
          <p:nvPr/>
        </p:nvSpPr>
        <p:spPr>
          <a:xfrm>
            <a:off x="2636044" y="4107657"/>
            <a:ext cx="3497624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Finna fjölda leiga sem Gunnar hefur fengið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15950-494D-45DB-AE9D-E3575676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23DF65-BFB5-4D94-A922-3935678F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26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268955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Undirfyrirspurnir </a:t>
            </a:r>
            <a:r>
              <a:rPr lang="is-IS" altLang="is-IS" sz="2700" i="1"/>
              <a:t>(subqueries)</a:t>
            </a:r>
            <a:endParaRPr lang="is-IS" altLang="is-IS" i="1"/>
          </a:p>
        </p:txBody>
      </p:sp>
      <p:sp>
        <p:nvSpPr>
          <p:cNvPr id="5734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s-IS" altLang="is-IS" sz="2100"/>
              <a:t>Fyrirspurnir skila annaðhvort einu gildi:</a:t>
            </a:r>
          </a:p>
          <a:p>
            <a:endParaRPr lang="is-IS" altLang="is-IS" sz="2100"/>
          </a:p>
          <a:p>
            <a:endParaRPr lang="is-IS" altLang="is-IS" sz="2100"/>
          </a:p>
          <a:p>
            <a:pPr>
              <a:buFontTx/>
              <a:buNone/>
            </a:pPr>
            <a:r>
              <a:rPr lang="is-IS" altLang="is-IS" sz="2100"/>
              <a:t>	eða mengi staka:</a:t>
            </a:r>
          </a:p>
        </p:txBody>
      </p:sp>
      <p:sp>
        <p:nvSpPr>
          <p:cNvPr id="57349" name="TextBox 6"/>
          <p:cNvSpPr txBox="1">
            <a:spLocks noChangeArrowheads="1"/>
          </p:cNvSpPr>
          <p:nvPr/>
        </p:nvSpPr>
        <p:spPr bwMode="auto">
          <a:xfrm>
            <a:off x="2375297" y="1682628"/>
            <a:ext cx="43398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avg(stig) from felagar; </a:t>
            </a:r>
          </a:p>
        </p:txBody>
      </p:sp>
      <p:sp>
        <p:nvSpPr>
          <p:cNvPr id="57350" name="TextBox 6"/>
          <p:cNvSpPr txBox="1">
            <a:spLocks noChangeArrowheads="1"/>
          </p:cNvSpPr>
          <p:nvPr/>
        </p:nvSpPr>
        <p:spPr bwMode="auto">
          <a:xfrm>
            <a:off x="2375297" y="2883962"/>
            <a:ext cx="38040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inng_ar &lt; 2000;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C152F2-9F84-46C1-B893-2A6BAF993C71}"/>
              </a:ext>
            </a:extLst>
          </p:cNvPr>
          <p:cNvSpPr txBox="1"/>
          <p:nvPr/>
        </p:nvSpPr>
        <p:spPr>
          <a:xfrm>
            <a:off x="2249018" y="3939778"/>
            <a:ext cx="3930326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Getum nota útkomuna í öðrum fyrirspurnum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6FA59E-A692-4504-8846-36E7A7B5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9EB1BE-2982-44D0-9B6A-8FD4BEB8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27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339961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Samsöfnun skilar einu gildi</a:t>
            </a:r>
          </a:p>
        </p:txBody>
      </p:sp>
      <p:sp>
        <p:nvSpPr>
          <p:cNvPr id="5939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is-IS" sz="2100"/>
              <a:t>Finna félagsmann með mesta fjölda stiga</a:t>
            </a:r>
          </a:p>
          <a:p>
            <a:endParaRPr lang="en-US" altLang="is-IS" sz="2100"/>
          </a:p>
          <a:p>
            <a:endParaRPr lang="en-US" altLang="is-IS" sz="2100"/>
          </a:p>
          <a:p>
            <a:endParaRPr lang="en-US" altLang="is-IS" sz="2100"/>
          </a:p>
          <a:p>
            <a:pPr lvl="1">
              <a:buFontTx/>
              <a:buNone/>
            </a:pPr>
            <a:r>
              <a:rPr lang="en-US" altLang="is-IS" sz="1800"/>
              <a:t>Af hverju ekki bara:</a:t>
            </a:r>
          </a:p>
        </p:txBody>
      </p:sp>
      <p:sp>
        <p:nvSpPr>
          <p:cNvPr id="59397" name="TextBox 6"/>
          <p:cNvSpPr txBox="1">
            <a:spLocks noChangeArrowheads="1"/>
          </p:cNvSpPr>
          <p:nvPr/>
        </p:nvSpPr>
        <p:spPr bwMode="auto">
          <a:xfrm>
            <a:off x="2268142" y="1670744"/>
            <a:ext cx="46953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stig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= (select max(stig)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from felagar); </a:t>
            </a:r>
          </a:p>
        </p:txBody>
      </p:sp>
      <p:sp>
        <p:nvSpPr>
          <p:cNvPr id="59398" name="TextBox 7"/>
          <p:cNvSpPr txBox="1">
            <a:spLocks noChangeArrowheads="1"/>
          </p:cNvSpPr>
          <p:nvPr/>
        </p:nvSpPr>
        <p:spPr bwMode="auto">
          <a:xfrm>
            <a:off x="2268142" y="3254664"/>
            <a:ext cx="47516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max(stig) from felagar;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9D6B0-53F9-4281-AEBF-31761B06B7C5}"/>
              </a:ext>
            </a:extLst>
          </p:cNvPr>
          <p:cNvSpPr txBox="1"/>
          <p:nvPr/>
        </p:nvSpPr>
        <p:spPr>
          <a:xfrm>
            <a:off x="3125392" y="3750469"/>
            <a:ext cx="2853377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Flest gagnasafnskerfi gefa villu hér, en SQLite skilar "réttu" svari!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65BEA-FA47-4638-85A9-E4C6555A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0920CA-C93B-4D32-84D4-95268852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28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791531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Útkoman er eitt gildi</a:t>
            </a:r>
          </a:p>
        </p:txBody>
      </p:sp>
      <p:sp>
        <p:nvSpPr>
          <p:cNvPr id="6144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s-IS" altLang="is-IS" sz="2100"/>
              <a:t>Finna þá sem búa í sama póstnúmeri og Helga</a:t>
            </a:r>
          </a:p>
          <a:p>
            <a:pPr lvl="1"/>
            <a:r>
              <a:rPr lang="is-IS" altLang="is-IS" sz="1800"/>
              <a:t>Hugmynd:  Finna fyrst póstnúmer Helgu og finna síðan þá sem hafa það póstnúmer</a:t>
            </a:r>
          </a:p>
        </p:txBody>
      </p:sp>
      <p:sp>
        <p:nvSpPr>
          <p:cNvPr id="61445" name="TextBox 6"/>
          <p:cNvSpPr txBox="1">
            <a:spLocks noChangeArrowheads="1"/>
          </p:cNvSpPr>
          <p:nvPr/>
        </p:nvSpPr>
        <p:spPr bwMode="auto">
          <a:xfrm>
            <a:off x="1893094" y="2450087"/>
            <a:ext cx="59285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postnr = (select postnr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where nafn = 'Helga');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C22C09-6DEF-45F8-9AB3-69FEEA102768}"/>
              </a:ext>
            </a:extLst>
          </p:cNvPr>
          <p:cNvSpPr txBox="1"/>
          <p:nvPr/>
        </p:nvSpPr>
        <p:spPr>
          <a:xfrm>
            <a:off x="3200071" y="3597370"/>
            <a:ext cx="2143125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Kemur Helga líka með?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8EA7AB-D1F1-477F-BC4B-3F5EEF48FF7D}"/>
              </a:ext>
            </a:extLst>
          </p:cNvPr>
          <p:cNvSpPr txBox="1"/>
          <p:nvPr/>
        </p:nvSpPr>
        <p:spPr>
          <a:xfrm>
            <a:off x="3039337" y="4025995"/>
            <a:ext cx="2571750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Hvað ef margar niðurstöður?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CAA7A-7CE5-48B6-8872-9F671666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D6E4E7-F548-4C39-A56F-8C906AA0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29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3107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SQLite</a:t>
            </a:r>
          </a:p>
        </p:txBody>
      </p:sp>
      <p:sp>
        <p:nvSpPr>
          <p:cNvPr id="819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800"/>
              <a:t>Frítt einfalt venslagagnasafnskerfi</a:t>
            </a:r>
          </a:p>
          <a:p>
            <a:pPr lvl="1"/>
            <a:r>
              <a:rPr lang="en-US" altLang="is-IS" sz="2400"/>
              <a:t>Hefur nær allar SQL skipanir</a:t>
            </a:r>
          </a:p>
          <a:p>
            <a:pPr lvl="1"/>
            <a:r>
              <a:rPr lang="en-US" altLang="is-IS" sz="2400"/>
              <a:t>Mjög auðvelt í uppsetningu</a:t>
            </a:r>
          </a:p>
          <a:p>
            <a:pPr lvl="1"/>
            <a:r>
              <a:rPr lang="en-US" altLang="is-IS" sz="2400"/>
              <a:t>Innan við 1MB að stærð</a:t>
            </a:r>
          </a:p>
          <a:p>
            <a:pPr>
              <a:spcBef>
                <a:spcPts val="900"/>
              </a:spcBef>
            </a:pPr>
            <a:r>
              <a:rPr lang="en-US" altLang="is-IS" sz="2800"/>
              <a:t>Notað mjög víða</a:t>
            </a:r>
          </a:p>
          <a:p>
            <a:pPr lvl="1"/>
            <a:r>
              <a:rPr lang="en-US" altLang="is-IS" sz="2400"/>
              <a:t>Innbyggt í Firefox, Chrome, iPhone, Android, Win10, Skype, Photoshop, iTunes, ...</a:t>
            </a:r>
          </a:p>
        </p:txBody>
      </p:sp>
      <p:pic>
        <p:nvPicPr>
          <p:cNvPr id="8197" name="Picture 9" descr="SQLit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62" y="273844"/>
            <a:ext cx="1571625" cy="72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29D1B-BF6B-4CB1-AF09-94D9E506E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A13BE2-75E0-4801-A3C4-D247367F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702536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Útkoman er eitt gildi</a:t>
            </a:r>
          </a:p>
        </p:txBody>
      </p:sp>
      <p:sp>
        <p:nvSpPr>
          <p:cNvPr id="6349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s-IS" altLang="is-IS" sz="2100"/>
              <a:t>Finna </a:t>
            </a:r>
            <a:r>
              <a:rPr lang="is-IS" altLang="is-IS" sz="2100" u="sng"/>
              <a:t>alla aðra</a:t>
            </a:r>
            <a:r>
              <a:rPr lang="is-IS" altLang="is-IS" sz="2100"/>
              <a:t> sem búa í sama póstnúmeri og Helga</a:t>
            </a:r>
          </a:p>
          <a:p>
            <a:pPr lvl="1"/>
            <a:r>
              <a:rPr lang="is-IS" altLang="is-IS" sz="1800"/>
              <a:t>Eins og áður, en viljum ekki fá Helgu</a:t>
            </a:r>
          </a:p>
        </p:txBody>
      </p:sp>
      <p:sp>
        <p:nvSpPr>
          <p:cNvPr id="63493" name="TextBox 6"/>
          <p:cNvSpPr txBox="1">
            <a:spLocks noChangeArrowheads="1"/>
          </p:cNvSpPr>
          <p:nvPr/>
        </p:nvSpPr>
        <p:spPr bwMode="auto">
          <a:xfrm>
            <a:off x="1826794" y="2450086"/>
            <a:ext cx="588933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&lt;&gt; 'Helga'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postnr = (select postnr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where nafn = 'Helga');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B50D7D-22E6-4C04-87E2-CCD2E762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14DF7F-4678-4709-989B-58AD4C77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30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121684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Fleiri dæmi með einni útkomu</a:t>
            </a:r>
          </a:p>
        </p:txBody>
      </p:sp>
      <p:sp>
        <p:nvSpPr>
          <p:cNvPr id="6553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is-IS" sz="2100"/>
              <a:t>Finna þá sem hafa fleiri stig en félagsmaður númer 85</a:t>
            </a:r>
          </a:p>
          <a:p>
            <a:endParaRPr lang="en-US" altLang="is-IS" sz="2100"/>
          </a:p>
          <a:p>
            <a:endParaRPr lang="en-US" altLang="is-IS" sz="2100"/>
          </a:p>
          <a:p>
            <a:pPr>
              <a:spcBef>
                <a:spcPct val="0"/>
              </a:spcBef>
            </a:pPr>
            <a:endParaRPr lang="en-US" altLang="is-IS" sz="2100"/>
          </a:p>
          <a:p>
            <a:pPr>
              <a:spcBef>
                <a:spcPct val="0"/>
              </a:spcBef>
            </a:pPr>
            <a:r>
              <a:rPr lang="en-US" altLang="is-IS" sz="2100"/>
              <a:t>Ef fleiri en eitt gildi þá samanburður við fyrsta</a:t>
            </a:r>
          </a:p>
        </p:txBody>
      </p:sp>
      <p:sp>
        <p:nvSpPr>
          <p:cNvPr id="65541" name="TextBox 6"/>
          <p:cNvSpPr txBox="1">
            <a:spLocks noChangeArrowheads="1"/>
          </p:cNvSpPr>
          <p:nvPr/>
        </p:nvSpPr>
        <p:spPr bwMode="auto">
          <a:xfrm>
            <a:off x="2053829" y="1591260"/>
            <a:ext cx="568340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stig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&gt; (select stig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where fnr = 85); </a:t>
            </a:r>
          </a:p>
        </p:txBody>
      </p:sp>
      <p:sp>
        <p:nvSpPr>
          <p:cNvPr id="65542" name="TextBox 8"/>
          <p:cNvSpPr txBox="1">
            <a:spLocks noChangeArrowheads="1"/>
          </p:cNvSpPr>
          <p:nvPr/>
        </p:nvSpPr>
        <p:spPr bwMode="auto">
          <a:xfrm>
            <a:off x="2053828" y="3118463"/>
            <a:ext cx="57959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stig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&gt; (select stig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where nafn = 'Gunnar'); </a:t>
            </a:r>
          </a:p>
        </p:txBody>
      </p:sp>
      <p:sp>
        <p:nvSpPr>
          <p:cNvPr id="65543" name="TextBox 9"/>
          <p:cNvSpPr txBox="1">
            <a:spLocks noChangeArrowheads="1"/>
          </p:cNvSpPr>
          <p:nvPr/>
        </p:nvSpPr>
        <p:spPr bwMode="auto">
          <a:xfrm>
            <a:off x="2586151" y="4012973"/>
            <a:ext cx="2879151" cy="30008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350">
                <a:solidFill>
                  <a:schemeClr val="accent1"/>
                </a:solidFill>
              </a:rPr>
              <a:t>Sum gagnasafnskerfi gefa villu hér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04130E-B39C-494C-9A02-34558C90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D24447-D4CF-4932-A064-DF6F961F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31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74904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Æfingar</a:t>
            </a:r>
          </a:p>
        </p:txBody>
      </p:sp>
      <p:sp>
        <p:nvSpPr>
          <p:cNvPr id="6758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Sýnið nafnið á sumarhúsinu með mestan fjölda rúma</a:t>
            </a:r>
          </a:p>
          <a:p>
            <a:pPr>
              <a:spcBef>
                <a:spcPts val="1350"/>
              </a:spcBef>
            </a:pPr>
            <a:r>
              <a:rPr lang="is-IS" altLang="is-IS" sz="2400"/>
              <a:t>Sýnið öll sumarhús sem eru minni en Reykir</a:t>
            </a:r>
          </a:p>
          <a:p>
            <a:pPr>
              <a:spcBef>
                <a:spcPts val="1350"/>
              </a:spcBef>
            </a:pPr>
            <a:r>
              <a:rPr lang="is-IS" altLang="is-IS" sz="2400"/>
              <a:t>Sýnið alla félagsmenn sem búa í öðru póstnúmeri en Bjarni</a:t>
            </a:r>
          </a:p>
          <a:p>
            <a:pPr>
              <a:spcBef>
                <a:spcPts val="1350"/>
              </a:spcBef>
            </a:pPr>
            <a:r>
              <a:rPr lang="is-IS" altLang="is-IS" sz="2400"/>
              <a:t>Sýnið þá félagsmenn sem hafa leigt oftar en Erla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50BA0-B52C-495A-8162-7B2F6AF3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D1556A-63CD-485C-A7A2-523C6F166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32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07964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Útkoman er mengi</a:t>
            </a:r>
          </a:p>
        </p:txBody>
      </p:sp>
      <p:sp>
        <p:nvSpPr>
          <p:cNvPr id="6963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Getum þá athugað hvort tiltekið gildi sé í menginu</a:t>
            </a:r>
          </a:p>
          <a:p>
            <a:pPr lvl="1"/>
            <a:r>
              <a:rPr lang="en-US" altLang="is-IS" sz="2000"/>
              <a:t>Finna alla félagsmenn sem hafa leigt sumarhús:</a:t>
            </a:r>
          </a:p>
          <a:p>
            <a:pPr lvl="1"/>
            <a:endParaRPr lang="en-US" altLang="is-IS" sz="2000"/>
          </a:p>
          <a:p>
            <a:pPr lvl="1"/>
            <a:endParaRPr lang="en-US" altLang="is-IS" sz="2000"/>
          </a:p>
          <a:p>
            <a:pPr lvl="1">
              <a:spcBef>
                <a:spcPts val="1350"/>
              </a:spcBef>
              <a:buNone/>
            </a:pPr>
            <a:r>
              <a:rPr lang="en-US" altLang="is-IS" sz="2000"/>
              <a:t>	eða alla sem hafa leigt á ákveðnu tímabili:</a:t>
            </a:r>
          </a:p>
        </p:txBody>
      </p:sp>
      <p:sp>
        <p:nvSpPr>
          <p:cNvPr id="69637" name="TextBox 6"/>
          <p:cNvSpPr txBox="1">
            <a:spLocks noChangeArrowheads="1"/>
          </p:cNvSpPr>
          <p:nvPr/>
        </p:nvSpPr>
        <p:spPr bwMode="auto">
          <a:xfrm>
            <a:off x="1854626" y="2071330"/>
            <a:ext cx="5572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fnr in (select fnr from leigur); </a:t>
            </a:r>
          </a:p>
        </p:txBody>
      </p:sp>
      <p:sp>
        <p:nvSpPr>
          <p:cNvPr id="69638" name="TextBox 7"/>
          <p:cNvSpPr txBox="1">
            <a:spLocks noChangeArrowheads="1"/>
          </p:cNvSpPr>
          <p:nvPr/>
        </p:nvSpPr>
        <p:spPr bwMode="auto">
          <a:xfrm>
            <a:off x="1854627" y="3291620"/>
            <a:ext cx="597404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fnr in (select fnr from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where dags between ‘2021-06-01'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and ‘2021-08-31');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650D3B-66F0-438A-BC25-5A728135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B94EA-FD03-48AD-82BC-4F59444B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33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926692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Fleiri dæmi</a:t>
            </a:r>
          </a:p>
        </p:txBody>
      </p:sp>
      <p:sp>
        <p:nvSpPr>
          <p:cNvPr id="7168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Finna nöfn þeirra sem hafa leigt bústaðinn Reykir</a:t>
            </a:r>
          </a:p>
        </p:txBody>
      </p:sp>
      <p:sp>
        <p:nvSpPr>
          <p:cNvPr id="71685" name="TextBox 6"/>
          <p:cNvSpPr txBox="1">
            <a:spLocks noChangeArrowheads="1"/>
          </p:cNvSpPr>
          <p:nvPr/>
        </p:nvSpPr>
        <p:spPr bwMode="auto">
          <a:xfrm>
            <a:off x="1976456" y="1909964"/>
            <a:ext cx="580297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where fnr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(select fnr from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where husnr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(select husnr from sumarhus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where stadur = 'Reykir'));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50D58B-1207-42E9-AD2D-19778B0ACB19}"/>
              </a:ext>
            </a:extLst>
          </p:cNvPr>
          <p:cNvSpPr txBox="1"/>
          <p:nvPr/>
        </p:nvSpPr>
        <p:spPr>
          <a:xfrm>
            <a:off x="2513117" y="3713958"/>
            <a:ext cx="2625328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Einnig hægt að gera þessa fyrirspurn með tengingu (</a:t>
            </a:r>
            <a:r>
              <a:rPr lang="en-US" sz="1500" i="1">
                <a:solidFill>
                  <a:schemeClr val="accent1"/>
                </a:solidFill>
              </a:rPr>
              <a:t>join</a:t>
            </a:r>
            <a:r>
              <a:rPr lang="en-US" sz="150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5E6B2-03DC-43E0-9F22-49471CAF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6E55C-89A2-4617-9741-EBB95B47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34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836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Útkoman er mengi</a:t>
            </a:r>
          </a:p>
        </p:txBody>
      </p:sp>
      <p:sp>
        <p:nvSpPr>
          <p:cNvPr id="7373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Getum líka athugað hvort gildi sé </a:t>
            </a:r>
            <a:r>
              <a:rPr lang="is-IS" altLang="is-IS" sz="2400" u="sng"/>
              <a:t>ekki í menginu</a:t>
            </a:r>
            <a:endParaRPr lang="is-IS" altLang="is-IS" sz="2400"/>
          </a:p>
          <a:p>
            <a:pPr lvl="1"/>
            <a:r>
              <a:rPr lang="is-IS" altLang="is-IS" sz="2000"/>
              <a:t>Finna þau sumarhús sem aldrei hafa verið leigð</a:t>
            </a:r>
          </a:p>
        </p:txBody>
      </p:sp>
      <p:sp>
        <p:nvSpPr>
          <p:cNvPr id="73733" name="TextBox 6"/>
          <p:cNvSpPr txBox="1">
            <a:spLocks noChangeArrowheads="1"/>
          </p:cNvSpPr>
          <p:nvPr/>
        </p:nvSpPr>
        <p:spPr bwMode="auto">
          <a:xfrm>
            <a:off x="2053828" y="2404055"/>
            <a:ext cx="50363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sumarhus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husnr not in (select husnr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from leigur);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4F22AE-3BCA-4B54-90EF-4E3F08A38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0F6B2-7854-4F93-BBD0-568B9AC4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35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65275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is-IS"/>
              <a:t>Gagnvísandi fyrirspurn</a:t>
            </a:r>
            <a:br>
              <a:rPr lang="en-US" altLang="is-IS"/>
            </a:br>
            <a:r>
              <a:rPr lang="en-US" altLang="is-IS" sz="2100"/>
              <a:t>(</a:t>
            </a:r>
            <a:r>
              <a:rPr lang="en-US" altLang="is-IS" sz="2100" i="1"/>
              <a:t>correlated query</a:t>
            </a:r>
            <a:r>
              <a:rPr lang="en-US" altLang="is-IS" sz="2100"/>
              <a:t>)</a:t>
            </a:r>
            <a:endParaRPr lang="en-US" altLang="is-IS"/>
          </a:p>
        </p:txBody>
      </p:sp>
      <p:sp>
        <p:nvSpPr>
          <p:cNvPr id="7577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Oft er undirfyrirspurn háð skipuninni sem inniheldur hana</a:t>
            </a:r>
          </a:p>
          <a:p>
            <a:pPr lvl="1"/>
            <a:r>
              <a:rPr lang="en-US" altLang="is-IS" sz="2000"/>
              <a:t>Finna félagsmenn sem hafa 2 leigur</a:t>
            </a:r>
          </a:p>
        </p:txBody>
      </p:sp>
      <p:sp>
        <p:nvSpPr>
          <p:cNvPr id="75781" name="TextBox 6"/>
          <p:cNvSpPr txBox="1">
            <a:spLocks noChangeArrowheads="1"/>
          </p:cNvSpPr>
          <p:nvPr/>
        </p:nvSpPr>
        <p:spPr bwMode="auto">
          <a:xfrm>
            <a:off x="2000250" y="2486299"/>
            <a:ext cx="56033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 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2 = (select count(*) from leigur 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where f.fnr = l.fnr);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73DF3F-1714-4E2B-B9E2-FD1096BE71C9}"/>
              </a:ext>
            </a:extLst>
          </p:cNvPr>
          <p:cNvSpPr txBox="1"/>
          <p:nvPr/>
        </p:nvSpPr>
        <p:spPr>
          <a:xfrm>
            <a:off x="3072860" y="3600065"/>
            <a:ext cx="2470547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Nafnið </a:t>
            </a:r>
            <a:r>
              <a:rPr lang="en-US" sz="15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500">
                <a:solidFill>
                  <a:schemeClr val="accent1"/>
                </a:solidFill>
              </a:rPr>
              <a:t> í undirfyrirspurn á við </a:t>
            </a:r>
            <a:r>
              <a:rPr lang="en-US" sz="15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f-</a:t>
            </a:r>
            <a:r>
              <a:rPr lang="en-US" sz="1500">
                <a:solidFill>
                  <a:schemeClr val="accent1"/>
                </a:solidFill>
              </a:rPr>
              <a:t>ið í aðalfyrirspurninni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B3446F-B63B-4358-A3C1-578738009BA1}"/>
              </a:ext>
            </a:extLst>
          </p:cNvPr>
          <p:cNvCxnSpPr>
            <a:stCxn id="8" idx="0"/>
          </p:cNvCxnSpPr>
          <p:nvPr/>
        </p:nvCxnSpPr>
        <p:spPr>
          <a:xfrm flipV="1">
            <a:off x="4308134" y="2743200"/>
            <a:ext cx="488949" cy="85686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38E9CC-84B1-458D-BFE6-4D699BA978B8}"/>
              </a:ext>
            </a:extLst>
          </p:cNvPr>
          <p:cNvCxnSpPr>
            <a:stCxn id="8" idx="0"/>
          </p:cNvCxnSpPr>
          <p:nvPr/>
        </p:nvCxnSpPr>
        <p:spPr>
          <a:xfrm flipV="1">
            <a:off x="4308729" y="3225019"/>
            <a:ext cx="585788" cy="37504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85D3C4-6DCB-43B2-9D1D-7FD4DF87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E114BF-BF59-45F0-931C-FDC19722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36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951861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Fleiri dæmi</a:t>
            </a:r>
          </a:p>
        </p:txBody>
      </p:sp>
      <p:sp>
        <p:nvSpPr>
          <p:cNvPr id="7782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Getum athugað hvort undirfyrirspurn skili einhverju með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</a:p>
          <a:p>
            <a:pPr lvl="1">
              <a:buFontTx/>
              <a:buNone/>
            </a:pPr>
            <a:r>
              <a:rPr lang="is-IS" altLang="is-IS" sz="2000"/>
              <a:t>	Sýna þá sem hafa fengið bústaði á leigu</a:t>
            </a:r>
          </a:p>
        </p:txBody>
      </p:sp>
      <p:sp>
        <p:nvSpPr>
          <p:cNvPr id="77829" name="TextBox 6"/>
          <p:cNvSpPr txBox="1">
            <a:spLocks noChangeArrowheads="1"/>
          </p:cNvSpPr>
          <p:nvPr/>
        </p:nvSpPr>
        <p:spPr bwMode="auto">
          <a:xfrm>
            <a:off x="2160985" y="2875296"/>
            <a:ext cx="54637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fnr, nafn from felagar 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exists (select * from leigur 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where f.fnr = l.fnr);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068ADD-CFD3-4DCC-8CC2-81387021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EF65F6-4C04-4D08-B943-A1F92626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37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755147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Flóknari dæmi</a:t>
            </a:r>
          </a:p>
        </p:txBody>
      </p:sp>
      <p:sp>
        <p:nvSpPr>
          <p:cNvPr id="7987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Finna hvort einhverjir tveir félagsmenn hafi sama nafn</a:t>
            </a:r>
          </a:p>
          <a:p>
            <a:pPr lvl="1"/>
            <a:r>
              <a:rPr lang="is-IS" altLang="is-IS" sz="2000" b="1"/>
              <a:t>Hugmynd:</a:t>
            </a:r>
            <a:r>
              <a:rPr lang="is-IS" altLang="is-IS" sz="2000"/>
              <a:t>  Fyrir alla félagsmenn:  Er til félagsmaður sem hefur sama nafn, en annað númer?  Ef svo er þá skrifum við hann út</a:t>
            </a:r>
          </a:p>
        </p:txBody>
      </p:sp>
      <p:sp>
        <p:nvSpPr>
          <p:cNvPr id="79877" name="TextBox 6"/>
          <p:cNvSpPr txBox="1">
            <a:spLocks noChangeArrowheads="1"/>
          </p:cNvSpPr>
          <p:nvPr/>
        </p:nvSpPr>
        <p:spPr bwMode="auto">
          <a:xfrm>
            <a:off x="1893094" y="2897387"/>
            <a:ext cx="607625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 from felagar f1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where exists (select fnr from felagar f2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where f1.nafn = f2.nafn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and f1.fnr &lt;&gt; f2.fnr);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0EFF0-74D7-4BB3-B11E-6E0BE64F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499BA7-9B53-439E-BA63-CE113E77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38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7699699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Fyrirspurnir í </a:t>
            </a:r>
            <a:r>
              <a:rPr lang="is-IS" altLang="is-IS" b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s-IS" altLang="is-IS"/>
              <a:t>-hluta</a:t>
            </a:r>
          </a:p>
        </p:txBody>
      </p:sp>
      <p:sp>
        <p:nvSpPr>
          <p:cNvPr id="8192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Undirfyrirspurn í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s-IS" altLang="is-IS" sz="2400"/>
              <a:t>-hluta er eins og tafla</a:t>
            </a:r>
          </a:p>
          <a:p>
            <a:pPr lvl="1"/>
            <a:r>
              <a:rPr lang="is-IS" altLang="is-IS" sz="2000"/>
              <a:t>Oftast til betri leiðir til að gera þessar fyrirspurnir</a:t>
            </a:r>
          </a:p>
        </p:txBody>
      </p:sp>
      <p:sp>
        <p:nvSpPr>
          <p:cNvPr id="81925" name="TextBox 6"/>
          <p:cNvSpPr txBox="1">
            <a:spLocks noChangeArrowheads="1"/>
          </p:cNvSpPr>
          <p:nvPr/>
        </p:nvSpPr>
        <p:spPr bwMode="auto">
          <a:xfrm>
            <a:off x="2214563" y="2258430"/>
            <a:ext cx="482203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fnr, nafn, fj.fjoldi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 natural join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(select fnr, count(*) fjoldi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from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group by fnr) fj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fj.fjoldi &gt; 1;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36D2F-3F63-4746-AB7E-5C7771236424}"/>
              </a:ext>
            </a:extLst>
          </p:cNvPr>
          <p:cNvSpPr txBox="1"/>
          <p:nvPr/>
        </p:nvSpPr>
        <p:spPr>
          <a:xfrm>
            <a:off x="4036219" y="3931257"/>
            <a:ext cx="3020616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Skilgreinir töflu með </a:t>
            </a:r>
            <a:r>
              <a:rPr lang="en-US" sz="15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fnr</a:t>
            </a:r>
            <a:r>
              <a:rPr lang="en-US" sz="1500">
                <a:solidFill>
                  <a:schemeClr val="accent1"/>
                </a:solidFill>
              </a:rPr>
              <a:t> og fjölda leiga fyrir hvern félagsmann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B0F252-E2CA-4E80-B040-CD8DE86AAE7D}"/>
              </a:ext>
            </a:extLst>
          </p:cNvPr>
          <p:cNvSpPr/>
          <p:nvPr/>
        </p:nvSpPr>
        <p:spPr>
          <a:xfrm>
            <a:off x="3163254" y="2822879"/>
            <a:ext cx="3497797" cy="696516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s-IS" sz="1350">
              <a:solidFill>
                <a:srgbClr val="FFFFFF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ACAC3C-F9F0-45B6-983D-2B6EEC2225F1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5482829" y="3502633"/>
            <a:ext cx="63103" cy="428625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CA795-C9F5-423A-8EE2-DE9F14B3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5E3AE2-27FE-4D3C-B9AE-A912E212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39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289223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SQLite</a:t>
            </a:r>
          </a:p>
        </p:txBody>
      </p:sp>
      <p:sp>
        <p:nvSpPr>
          <p:cNvPr id="1024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s-IS" altLang="is-IS"/>
              <a:t>Náið í það:</a:t>
            </a:r>
          </a:p>
          <a:p>
            <a:pPr lvl="1">
              <a:buFontTx/>
              <a:buNone/>
            </a:pPr>
            <a:r>
              <a:rPr lang="is-IS" altLang="is-IS"/>
              <a:t>	</a:t>
            </a:r>
            <a:r>
              <a:rPr lang="is-IS" altLang="is-IS">
                <a:solidFill>
                  <a:srgbClr val="7030A0"/>
                </a:solidFill>
                <a:hlinkClick r:id="rId3"/>
              </a:rPr>
              <a:t>http://www.sqlite.org</a:t>
            </a:r>
            <a:endParaRPr lang="is-IS" altLang="is-IS">
              <a:solidFill>
                <a:srgbClr val="7030A0"/>
              </a:solidFill>
            </a:endParaRPr>
          </a:p>
          <a:p>
            <a:r>
              <a:rPr lang="is-IS" altLang="is-IS"/>
              <a:t>Náið í sýnisgagnasafn:</a:t>
            </a:r>
          </a:p>
          <a:p>
            <a:pPr lvl="1">
              <a:buFontTx/>
              <a:buNone/>
            </a:pPr>
            <a:r>
              <a:rPr lang="is-IS" altLang="is-IS"/>
              <a:t>	</a:t>
            </a:r>
            <a:r>
              <a:rPr lang="is-IS" altLang="is-IS">
                <a:hlinkClick r:id="rId4"/>
              </a:rPr>
              <a:t>http://notendur.hi.is/hh/kennsla/sql2/</a:t>
            </a:r>
            <a:endParaRPr lang="is-IS" altLang="is-IS"/>
          </a:p>
          <a:p>
            <a:pPr lvl="1"/>
            <a:r>
              <a:rPr lang="is-IS" altLang="is-IS"/>
              <a:t>Upplýsingar vegna útleigu á sumarhúsum:</a:t>
            </a:r>
          </a:p>
          <a:p>
            <a:pPr lvl="2">
              <a:spcBef>
                <a:spcPts val="450"/>
              </a:spcBef>
              <a:buNone/>
            </a:pPr>
            <a:r>
              <a:rPr lang="is-IS" altLang="is-IS" b="1">
                <a:latin typeface="Courier New" panose="02070309020205020404" pitchFamily="49" charset="0"/>
                <a:cs typeface="Courier New" panose="02070309020205020404" pitchFamily="49" charset="0"/>
              </a:rPr>
              <a:t>	felagar</a:t>
            </a:r>
            <a:r>
              <a:rPr lang="is-IS" altLang="is-IS"/>
              <a:t>	upplýsingar um félagsmenn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is-IS" altLang="is-IS" b="1">
                <a:latin typeface="Courier New" panose="02070309020205020404" pitchFamily="49" charset="0"/>
                <a:cs typeface="Courier New" panose="02070309020205020404" pitchFamily="49" charset="0"/>
              </a:rPr>
              <a:t>	sumarhus</a:t>
            </a:r>
            <a:r>
              <a:rPr lang="is-IS" altLang="is-IS"/>
              <a:t>	upplýsingar um sumarhús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is-IS" altLang="is-IS" b="1">
                <a:latin typeface="Courier New" panose="02070309020205020404" pitchFamily="49" charset="0"/>
                <a:cs typeface="Courier New" panose="02070309020205020404" pitchFamily="49" charset="0"/>
              </a:rPr>
              <a:t>	leigur</a:t>
            </a:r>
            <a:r>
              <a:rPr lang="is-IS" altLang="is-IS"/>
              <a:t>	    	upplýsingar um leigur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A4A5F3-EA6A-45B4-9FF5-DD43DB84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800154-8539-4671-906A-4408D1C7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9782882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Fyrirspurnir í </a:t>
            </a:r>
            <a:r>
              <a:rPr lang="is-IS" altLang="is-IS" b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s-IS" altLang="is-IS"/>
              <a:t>-hluta</a:t>
            </a:r>
          </a:p>
        </p:txBody>
      </p:sp>
      <p:sp>
        <p:nvSpPr>
          <p:cNvPr id="8397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Finna þá sem eru með fleiri stig en meðaltalið</a:t>
            </a:r>
          </a:p>
          <a:p>
            <a:endParaRPr lang="is-IS" altLang="is-IS" sz="2400"/>
          </a:p>
          <a:p>
            <a:pPr>
              <a:spcBef>
                <a:spcPts val="0"/>
              </a:spcBef>
            </a:pPr>
            <a:endParaRPr lang="is-IS" altLang="is-IS" sz="2400"/>
          </a:p>
          <a:p>
            <a:pPr>
              <a:spcBef>
                <a:spcPts val="0"/>
              </a:spcBef>
            </a:pPr>
            <a:endParaRPr lang="is-IS" altLang="is-IS" sz="2400"/>
          </a:p>
          <a:p>
            <a:pPr lvl="1">
              <a:buFontTx/>
              <a:buNone/>
            </a:pPr>
            <a:r>
              <a:rPr lang="is-IS" altLang="is-IS" sz="2000"/>
              <a:t>	og ef við viljum fá meðalstigin með:</a:t>
            </a:r>
          </a:p>
        </p:txBody>
      </p:sp>
      <p:sp>
        <p:nvSpPr>
          <p:cNvPr id="83973" name="TextBox 6"/>
          <p:cNvSpPr txBox="1">
            <a:spLocks noChangeArrowheads="1"/>
          </p:cNvSpPr>
          <p:nvPr/>
        </p:nvSpPr>
        <p:spPr bwMode="auto">
          <a:xfrm>
            <a:off x="2107406" y="1724187"/>
            <a:ext cx="448330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stig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&gt; (select avg(stig)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from felagar); </a:t>
            </a:r>
          </a:p>
        </p:txBody>
      </p:sp>
      <p:sp>
        <p:nvSpPr>
          <p:cNvPr id="83974" name="TextBox 6"/>
          <p:cNvSpPr txBox="1">
            <a:spLocks noChangeArrowheads="1"/>
          </p:cNvSpPr>
          <p:nvPr/>
        </p:nvSpPr>
        <p:spPr bwMode="auto">
          <a:xfrm>
            <a:off x="2107406" y="3213641"/>
            <a:ext cx="52781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stig, (select avg(stig)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from felagar) medal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&gt; medal;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8AE85-D35E-47E3-824B-60F71136AC62}"/>
              </a:ext>
            </a:extLst>
          </p:cNvPr>
          <p:cNvSpPr txBox="1"/>
          <p:nvPr/>
        </p:nvSpPr>
        <p:spPr>
          <a:xfrm>
            <a:off x="5375672" y="4017312"/>
            <a:ext cx="1500188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Má aðeins skila einu gildi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4D1613-6E33-4CA0-B791-69367EBE141B}"/>
              </a:ext>
            </a:extLst>
          </p:cNvPr>
          <p:cNvCxnSpPr>
            <a:stCxn id="9" idx="0"/>
          </p:cNvCxnSpPr>
          <p:nvPr/>
        </p:nvCxnSpPr>
        <p:spPr>
          <a:xfrm rot="16200000" flipV="1">
            <a:off x="5643563" y="3535109"/>
            <a:ext cx="321469" cy="64293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F7CFA-5DE0-49DD-87B8-3709680F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BF3532-6880-4468-9BB3-61F3EDBA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40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937102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Fyrirspurnir í </a:t>
            </a:r>
            <a:r>
              <a:rPr lang="is-IS" altLang="is-IS" b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s-IS" altLang="is-IS"/>
              <a:t>-hluta</a:t>
            </a:r>
          </a:p>
        </p:txBody>
      </p:sp>
      <p:sp>
        <p:nvSpPr>
          <p:cNvPr id="8601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Sýna nafn og prósentu stiga miðað við mesta fjölda stiga</a:t>
            </a:r>
          </a:p>
        </p:txBody>
      </p:sp>
      <p:sp>
        <p:nvSpPr>
          <p:cNvPr id="86021" name="TextBox 6"/>
          <p:cNvSpPr txBox="1">
            <a:spLocks noChangeArrowheads="1"/>
          </p:cNvSpPr>
          <p:nvPr/>
        </p:nvSpPr>
        <p:spPr bwMode="auto">
          <a:xfrm>
            <a:off x="1946672" y="2250884"/>
            <a:ext cx="60156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stig,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stig*100.0/(select max(stig)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from felagar) as prosenta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ED9B2-5592-47FB-822B-924408FA8B0C}"/>
              </a:ext>
            </a:extLst>
          </p:cNvPr>
          <p:cNvSpPr txBox="1"/>
          <p:nvPr/>
        </p:nvSpPr>
        <p:spPr>
          <a:xfrm>
            <a:off x="4893469" y="3804648"/>
            <a:ext cx="2357438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Finnum mesta fjölda stiga til að reikna prósentu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93BFE3-B438-4804-AFCF-4FEC523BE8BE}"/>
              </a:ext>
            </a:extLst>
          </p:cNvPr>
          <p:cNvCxnSpPr>
            <a:stCxn id="8" idx="0"/>
          </p:cNvCxnSpPr>
          <p:nvPr/>
        </p:nvCxnSpPr>
        <p:spPr>
          <a:xfrm rot="16200000" flipV="1">
            <a:off x="5322095" y="3054555"/>
            <a:ext cx="589359" cy="9108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203178-15D6-4BD4-9BF3-EE36182A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7CA769-2374-49A5-A065-18EFCDFC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41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304620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Aðrar SQL skipanir</a:t>
            </a:r>
          </a:p>
        </p:txBody>
      </p:sp>
      <p:sp>
        <p:nvSpPr>
          <p:cNvPr id="8806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Getum notað undirfyrirspurnir í öðrum SQL skipunum</a:t>
            </a:r>
          </a:p>
          <a:p>
            <a:pPr lvl="1">
              <a:spcBef>
                <a:spcPts val="1350"/>
              </a:spcBef>
              <a:buNone/>
            </a:pPr>
            <a:r>
              <a:rPr lang="is-IS" altLang="is-IS" sz="2000"/>
              <a:t>	Hækka stigin hjá öllum þeim sem leigðu tvisvar eða oftar á árinu 2021</a:t>
            </a:r>
          </a:p>
        </p:txBody>
      </p:sp>
      <p:sp>
        <p:nvSpPr>
          <p:cNvPr id="88069" name="TextBox 6"/>
          <p:cNvSpPr txBox="1">
            <a:spLocks noChangeArrowheads="1"/>
          </p:cNvSpPr>
          <p:nvPr/>
        </p:nvSpPr>
        <p:spPr bwMode="auto">
          <a:xfrm>
            <a:off x="2160984" y="2956686"/>
            <a:ext cx="577319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felagar set stig = stig + 10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where 2 &lt;= (select count(*) from leigur 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where dags like '2021%'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l.fnr = felagar.fnr);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20693-3282-4B49-A66F-DBDDFFDE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ACDB1B-0936-4ACE-81DF-F75617CF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42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586530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Undirfyrirspurnir, samantekt</a:t>
            </a:r>
          </a:p>
        </p:txBody>
      </p:sp>
      <p:sp>
        <p:nvSpPr>
          <p:cNvPr id="9011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Geta verið á ýmsum stöðum:</a:t>
            </a:r>
          </a:p>
          <a:p>
            <a:pPr lvl="1"/>
            <a:r>
              <a:rPr lang="is-IS" altLang="is-IS" sz="2000"/>
              <a:t>Í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is-IS" altLang="is-IS" sz="2000"/>
              <a:t>-hluta</a:t>
            </a:r>
          </a:p>
          <a:p>
            <a:pPr lvl="2"/>
            <a:r>
              <a:rPr lang="is-IS" altLang="is-IS" sz="1600"/>
              <a:t>Ef útkoma mengi:  notum </a:t>
            </a:r>
            <a:r>
              <a:rPr lang="is-IS" altLang="is-IS" sz="16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is-IS" altLang="is-IS" sz="1600"/>
              <a:t> eða </a:t>
            </a:r>
            <a:r>
              <a:rPr lang="is-IS" altLang="is-IS" sz="1600" b="1"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is-IS" altLang="is-IS" sz="1600"/>
              <a:t> </a:t>
            </a:r>
          </a:p>
          <a:p>
            <a:pPr lvl="2"/>
            <a:r>
              <a:rPr lang="is-IS" altLang="is-IS" sz="1600"/>
              <a:t>Ef útkoma eitt gildi:  notum samanburði (=, &lt;, &gt;, &lt;=, ...)</a:t>
            </a:r>
          </a:p>
          <a:p>
            <a:pPr lvl="1"/>
            <a:r>
              <a:rPr lang="is-IS" altLang="is-IS" sz="2000"/>
              <a:t>Í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s-IS" altLang="is-IS" sz="2000"/>
              <a:t>-hluta</a:t>
            </a:r>
          </a:p>
          <a:p>
            <a:pPr lvl="2"/>
            <a:r>
              <a:rPr lang="is-IS" altLang="is-IS" sz="1600"/>
              <a:t>Þurfum þá að gefa aukanafn (</a:t>
            </a:r>
            <a:r>
              <a:rPr lang="is-IS" altLang="is-IS" sz="1600" i="1"/>
              <a:t>alias</a:t>
            </a:r>
            <a:r>
              <a:rPr lang="is-IS" altLang="is-IS" sz="1600"/>
              <a:t>)</a:t>
            </a:r>
          </a:p>
          <a:p>
            <a:pPr lvl="2"/>
            <a:r>
              <a:rPr lang="is-IS" altLang="is-IS" sz="1600"/>
              <a:t>Hegða sér annars eins og töflur</a:t>
            </a:r>
          </a:p>
          <a:p>
            <a:pPr lvl="1"/>
            <a:r>
              <a:rPr lang="is-IS" altLang="is-IS" sz="2000"/>
              <a:t>Í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s-IS" altLang="is-IS" sz="2000"/>
              <a:t>-hluta</a:t>
            </a:r>
          </a:p>
          <a:p>
            <a:pPr lvl="2"/>
            <a:r>
              <a:rPr lang="is-IS" altLang="is-IS" sz="1600"/>
              <a:t>Mega þá aðeins skila einu gildi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FDC1A-F7C1-4F41-B0A0-8C70A7C76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7B7DBD-E369-4933-9FAA-E02794E7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43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7534401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Æfingar</a:t>
            </a:r>
          </a:p>
        </p:txBody>
      </p:sp>
      <p:sp>
        <p:nvSpPr>
          <p:cNvPr id="9216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Sýnið þá félagsmenn sem aldrei hafa fengið sumarhús á leigu</a:t>
            </a:r>
          </a:p>
          <a:p>
            <a:pPr>
              <a:spcBef>
                <a:spcPts val="1800"/>
              </a:spcBef>
            </a:pPr>
            <a:r>
              <a:rPr lang="is-IS" altLang="is-IS" sz="2400"/>
              <a:t>Sýnið þau sumarhús sem hafa verið leigð sjaldnar en tvisvar</a:t>
            </a:r>
          </a:p>
          <a:p>
            <a:pPr>
              <a:spcBef>
                <a:spcPts val="1800"/>
              </a:spcBef>
            </a:pPr>
            <a:r>
              <a:rPr lang="is-IS" altLang="is-IS" sz="2400"/>
              <a:t>Sýnið þá félagsmenn sem aldrei hafa leigt sér sumarhús með 10 rúmum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7F424E-80F8-4882-824F-1A23C36C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615ED7-5E53-44D7-93C4-E47197021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44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8237706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Ytri tengingar</a:t>
            </a:r>
          </a:p>
        </p:txBody>
      </p:sp>
      <p:sp>
        <p:nvSpPr>
          <p:cNvPr id="9421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Í venjulegri tengingu þurfa línur í töflunum að passa saman</a:t>
            </a:r>
          </a:p>
          <a:p>
            <a:pPr>
              <a:spcBef>
                <a:spcPts val="900"/>
              </a:spcBef>
            </a:pPr>
            <a:r>
              <a:rPr lang="is-IS" altLang="is-IS" sz="2400"/>
              <a:t>Viljum stundum líka fá línur sem ekki passa við neina línu í hinni töflunni</a:t>
            </a:r>
          </a:p>
          <a:p>
            <a:pPr lvl="1"/>
            <a:r>
              <a:rPr lang="is-IS" altLang="is-IS" sz="2000"/>
              <a:t>Fá lista yfir </a:t>
            </a:r>
            <a:r>
              <a:rPr lang="is-IS" altLang="is-IS" sz="2000" u="sng"/>
              <a:t>alla félagsmenn</a:t>
            </a:r>
            <a:r>
              <a:rPr lang="is-IS" altLang="is-IS" sz="2000"/>
              <a:t> og bústaði sem þeir hafa leigt</a:t>
            </a:r>
          </a:p>
          <a:p>
            <a:r>
              <a:rPr lang="is-IS" altLang="is-IS" sz="2400"/>
              <a:t>Notum þá ytri tengingu (</a:t>
            </a:r>
            <a:r>
              <a:rPr lang="is-IS" altLang="is-IS" sz="2400" i="1"/>
              <a:t>outer join</a:t>
            </a:r>
            <a:r>
              <a:rPr lang="is-IS" altLang="is-IS" sz="2400"/>
              <a:t>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BDC50-D12A-4FE5-BED2-0712BC83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835518-402D-4872-B5DE-5C032FF0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45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043957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Vinstri ytri tenging</a:t>
            </a:r>
          </a:p>
        </p:txBody>
      </p:sp>
      <p:sp>
        <p:nvSpPr>
          <p:cNvPr id="9625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Tengjum saman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felagar</a:t>
            </a:r>
            <a:r>
              <a:rPr lang="is-IS" altLang="is-IS" sz="2400"/>
              <a:t> og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leigur</a:t>
            </a:r>
          </a:p>
        </p:txBody>
      </p:sp>
      <p:sp>
        <p:nvSpPr>
          <p:cNvPr id="96261" name="TextBox 6"/>
          <p:cNvSpPr txBox="1">
            <a:spLocks noChangeArrowheads="1"/>
          </p:cNvSpPr>
          <p:nvPr/>
        </p:nvSpPr>
        <p:spPr bwMode="auto">
          <a:xfrm>
            <a:off x="2375298" y="1872540"/>
            <a:ext cx="46796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husnr, dags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from felagar f left join leigur 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on f.fnr = l.fnr;</a:t>
            </a:r>
          </a:p>
        </p:txBody>
      </p:sp>
      <p:sp>
        <p:nvSpPr>
          <p:cNvPr id="96262" name="TextBox 7"/>
          <p:cNvSpPr txBox="1">
            <a:spLocks noChangeArrowheads="1"/>
          </p:cNvSpPr>
          <p:nvPr/>
        </p:nvSpPr>
        <p:spPr bwMode="auto">
          <a:xfrm>
            <a:off x="4196953" y="2836947"/>
            <a:ext cx="2946797" cy="170816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nafn        husnr       dags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  ----------  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Gunnar      1001        2021-07-08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Gunnar      1005        2020-07-16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Erla        1005        2021-02-13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Rakel       NULL        NULL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Alexander   1004        2019-06-20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Alexander   1004        2021-08-05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Bjarni      NULL        NULL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96263" name="TextBox 9"/>
          <p:cNvSpPr txBox="1">
            <a:spLocks noChangeArrowheads="1"/>
          </p:cNvSpPr>
          <p:nvPr/>
        </p:nvSpPr>
        <p:spPr bwMode="auto">
          <a:xfrm>
            <a:off x="1625204" y="3158416"/>
            <a:ext cx="1875234" cy="92333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350">
                <a:solidFill>
                  <a:schemeClr val="accent1"/>
                </a:solidFill>
              </a:rPr>
              <a:t>Þeir félagsmenn sem ekki hafa neinar leigur hafa </a:t>
            </a:r>
            <a:r>
              <a:rPr lang="en-US" altLang="is-IS" sz="1350" b="1">
                <a:solidFill>
                  <a:schemeClr val="accent1"/>
                </a:solidFill>
              </a:rPr>
              <a:t>NULL</a:t>
            </a:r>
            <a:r>
              <a:rPr lang="en-US" altLang="is-IS" sz="1350">
                <a:solidFill>
                  <a:schemeClr val="accent1"/>
                </a:solidFill>
              </a:rPr>
              <a:t> í dálkum úr </a:t>
            </a:r>
            <a:r>
              <a:rPr lang="en-US" altLang="is-IS" sz="135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leigur</a:t>
            </a:r>
            <a:r>
              <a:rPr lang="en-US" altLang="is-IS" sz="1350">
                <a:solidFill>
                  <a:schemeClr val="accent1"/>
                </a:solidFill>
              </a:rPr>
              <a:t>-töflunni</a:t>
            </a:r>
            <a:endParaRPr lang="en-US" altLang="is-IS" sz="1350" b="1">
              <a:solidFill>
                <a:schemeClr val="accent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DFA6BF-E89E-4BC8-BEDF-6FF909D4565B}"/>
              </a:ext>
            </a:extLst>
          </p:cNvPr>
          <p:cNvCxnSpPr>
            <a:stCxn id="96263" idx="3"/>
          </p:cNvCxnSpPr>
          <p:nvPr/>
        </p:nvCxnSpPr>
        <p:spPr>
          <a:xfrm>
            <a:off x="3500437" y="3608472"/>
            <a:ext cx="642938" cy="13930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23614-E248-4CBF-9590-7F39959E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BCAB21-B492-44CF-BFD7-0ACB57A54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46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1794443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Hægri ytri tenging</a:t>
            </a:r>
          </a:p>
        </p:txBody>
      </p:sp>
      <p:sp>
        <p:nvSpPr>
          <p:cNvPr id="9830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186083"/>
            <a:ext cx="8229600" cy="3394472"/>
          </a:xfrm>
        </p:spPr>
        <p:txBody>
          <a:bodyPr>
            <a:normAutofit/>
          </a:bodyPr>
          <a:lstStyle/>
          <a:p>
            <a:r>
              <a:rPr lang="is-IS" altLang="is-IS" sz="2400"/>
              <a:t>Þá eru notuð öll stökin úr hægri töflunni</a:t>
            </a:r>
          </a:p>
          <a:p>
            <a:pPr lvl="1"/>
            <a:r>
              <a:rPr lang="is-IS" altLang="is-IS" sz="2000"/>
              <a:t>Sýna öll sumarhús og leigur þeirra</a:t>
            </a:r>
          </a:p>
          <a:p>
            <a:pPr lvl="1"/>
            <a:endParaRPr lang="is-IS" altLang="is-IS" sz="2000"/>
          </a:p>
          <a:p>
            <a:pPr lvl="1"/>
            <a:endParaRPr lang="is-IS" altLang="is-IS" sz="2000"/>
          </a:p>
          <a:p>
            <a:pPr lvl="1"/>
            <a:endParaRPr lang="is-IS" altLang="is-IS" sz="2000"/>
          </a:p>
          <a:p>
            <a:pPr lvl="1">
              <a:spcBef>
                <a:spcPct val="0"/>
              </a:spcBef>
              <a:buFontTx/>
              <a:buNone/>
            </a:pPr>
            <a:r>
              <a:rPr lang="is-IS" altLang="is-IS" sz="2000"/>
              <a:t>	Vandamál!  SQLite styður ekki hægri tengingu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is-IS" altLang="is-IS" sz="2000"/>
              <a:t>	Lausn:  Snúum þá röð taflanna við!</a:t>
            </a:r>
          </a:p>
        </p:txBody>
      </p:sp>
      <p:sp>
        <p:nvSpPr>
          <p:cNvPr id="98309" name="TextBox 6"/>
          <p:cNvSpPr txBox="1">
            <a:spLocks noChangeArrowheads="1"/>
          </p:cNvSpPr>
          <p:nvPr/>
        </p:nvSpPr>
        <p:spPr bwMode="auto">
          <a:xfrm>
            <a:off x="2268141" y="1982995"/>
            <a:ext cx="503299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stadur, fnr, dags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from leigur l right join sumarhus 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on l.husnr = s.husnr;</a:t>
            </a:r>
          </a:p>
        </p:txBody>
      </p:sp>
      <p:sp>
        <p:nvSpPr>
          <p:cNvPr id="98310" name="TextBox 7"/>
          <p:cNvSpPr txBox="1">
            <a:spLocks noChangeArrowheads="1"/>
          </p:cNvSpPr>
          <p:nvPr/>
        </p:nvSpPr>
        <p:spPr bwMode="auto">
          <a:xfrm>
            <a:off x="2324411" y="3725386"/>
            <a:ext cx="47797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stadur, fnr, dags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from sumarhus s left join leigur 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on l.husnr = s.husnr;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95FE1-25C2-47C3-B65E-03FE8F5CA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C5AA7F-5264-4A40-BB77-51C3BB3A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47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4779408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Full ytri tenging</a:t>
            </a:r>
          </a:p>
        </p:txBody>
      </p:sp>
      <p:sp>
        <p:nvSpPr>
          <p:cNvPr id="10035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Notar öll stök úr báðum töflum, fyllir upp í svið með </a:t>
            </a:r>
            <a:r>
              <a:rPr lang="is-IS" altLang="is-IS" sz="2400" b="1"/>
              <a:t>NULL</a:t>
            </a:r>
            <a:r>
              <a:rPr lang="is-IS" altLang="is-IS" sz="2400"/>
              <a:t> ef samsvarandi gildi vantar</a:t>
            </a:r>
          </a:p>
          <a:p>
            <a:pPr>
              <a:spcBef>
                <a:spcPts val="1350"/>
              </a:spcBef>
            </a:pPr>
            <a:r>
              <a:rPr lang="is-IS" altLang="is-IS" sz="2400"/>
              <a:t>Ekki eins nytsöm aðgerð og vinstri (eða hægri) tenging</a:t>
            </a:r>
          </a:p>
          <a:p>
            <a:pPr>
              <a:spcBef>
                <a:spcPts val="1350"/>
              </a:spcBef>
            </a:pPr>
            <a:r>
              <a:rPr lang="is-IS" altLang="is-IS" sz="2400"/>
              <a:t>Mörg gagnasafnskerfi styðja ekki þessa aðgerð beint, t.d. SQLite</a:t>
            </a:r>
          </a:p>
          <a:p>
            <a:pPr lvl="1"/>
            <a:r>
              <a:rPr lang="is-IS" altLang="is-IS" sz="2000"/>
              <a:t>Hægt að útfæra hana með öðrum aðgerðum (sjá síðar)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1DE590-CB12-4247-A4A8-0997DF04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FEF631-4D0B-40F9-ADC3-FB8D7DBE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48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991187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Náttúruleg ytri tenging</a:t>
            </a:r>
          </a:p>
        </p:txBody>
      </p:sp>
      <p:sp>
        <p:nvSpPr>
          <p:cNvPr id="10240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Getum líka sleppt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is-IS" altLang="is-IS" sz="2400"/>
              <a:t>-hlutanum ef dálkarnir heita sama nafni og samanburður er =</a:t>
            </a:r>
          </a:p>
        </p:txBody>
      </p:sp>
      <p:sp>
        <p:nvSpPr>
          <p:cNvPr id="102405" name="TextBox 6"/>
          <p:cNvSpPr txBox="1">
            <a:spLocks noChangeArrowheads="1"/>
          </p:cNvSpPr>
          <p:nvPr/>
        </p:nvSpPr>
        <p:spPr bwMode="auto">
          <a:xfrm>
            <a:off x="2210221" y="2456168"/>
            <a:ext cx="55059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husnr, dags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from felagar natural left join leigur;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12C887-3372-46C5-9D5D-2F35EECD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DDF705-6DE2-44FD-B3E9-EC44DD11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49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35953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SQLite viðmót</a:t>
            </a:r>
          </a:p>
        </p:txBody>
      </p:sp>
      <p:sp>
        <p:nvSpPr>
          <p:cNvPr id="1229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s-IS" altLang="is-IS" sz="2100"/>
              <a:t>Getum notað SQLite í gegnum skipanaskel</a:t>
            </a:r>
          </a:p>
          <a:p>
            <a:pPr lvl="1"/>
            <a:r>
              <a:rPr lang="is-IS" altLang="is-IS" sz="1800"/>
              <a:t>Einfalt í notkun</a:t>
            </a:r>
          </a:p>
          <a:p>
            <a:endParaRPr lang="is-IS" altLang="is-IS" sz="2100"/>
          </a:p>
          <a:p>
            <a:r>
              <a:rPr lang="is-IS" altLang="is-IS" sz="2100"/>
              <a:t>Til nokkur grafísk viðmót </a:t>
            </a:r>
            <a:r>
              <a:rPr lang="is-IS" altLang="is-IS" sz="2100" i="1"/>
              <a:t>(GUI) </a:t>
            </a:r>
            <a:r>
              <a:rPr lang="is-IS" altLang="is-IS" sz="2100"/>
              <a:t>fyrir SQLite:</a:t>
            </a:r>
          </a:p>
          <a:p>
            <a:pPr lvl="1"/>
            <a:r>
              <a:rPr lang="is-IS" altLang="is-IS" sz="2000">
                <a:hlinkClick r:id="rId3"/>
              </a:rPr>
              <a:t>DB Browser</a:t>
            </a:r>
            <a:endParaRPr lang="is-IS" altLang="is-IS" sz="2000"/>
          </a:p>
          <a:p>
            <a:pPr lvl="2"/>
            <a:r>
              <a:rPr lang="is-IS" altLang="is-IS" sz="1500"/>
              <a:t>Bæði Windows og Mac</a:t>
            </a:r>
          </a:p>
          <a:p>
            <a:pPr lvl="2"/>
            <a:r>
              <a:rPr lang="is-IS" altLang="is-IS" sz="1500"/>
              <a:t>Frír og opinn hugbúnaður</a:t>
            </a:r>
          </a:p>
          <a:p>
            <a:pPr lvl="1"/>
            <a:r>
              <a:rPr lang="is-IS" altLang="is-IS" sz="2000">
                <a:hlinkClick r:id="rId4"/>
              </a:rPr>
              <a:t>sqliteoneline.com</a:t>
            </a:r>
            <a:endParaRPr lang="is-IS" altLang="is-IS" sz="2000"/>
          </a:p>
          <a:p>
            <a:pPr lvl="2"/>
            <a:r>
              <a:rPr lang="is-IS" altLang="is-IS" sz="1500"/>
              <a:t>Viðmót sem keyrir í vafra</a:t>
            </a:r>
          </a:p>
        </p:txBody>
      </p:sp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550" y="1365647"/>
            <a:ext cx="1766340" cy="89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517" y="2748036"/>
            <a:ext cx="1678781" cy="117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019" y="3290961"/>
            <a:ext cx="1672829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07A76-72C3-4ED0-AECD-4BAA91F1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A3126D-9593-4BB7-A089-9C4AEC43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5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8574375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Finna það sem vantar</a:t>
            </a:r>
          </a:p>
        </p:txBody>
      </p:sp>
      <p:sp>
        <p:nvSpPr>
          <p:cNvPr id="10445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Hægt að nota ytri tengingu til að finna gildi sem vantar</a:t>
            </a:r>
          </a:p>
          <a:p>
            <a:pPr lvl="1"/>
            <a:r>
              <a:rPr lang="is-IS" altLang="is-IS" sz="2000"/>
              <a:t>Hvaða félagsmenn hafa aldrei pantað sumarhús?</a:t>
            </a:r>
          </a:p>
        </p:txBody>
      </p:sp>
      <p:sp>
        <p:nvSpPr>
          <p:cNvPr id="104453" name="TextBox 6"/>
          <p:cNvSpPr txBox="1">
            <a:spLocks noChangeArrowheads="1"/>
          </p:cNvSpPr>
          <p:nvPr/>
        </p:nvSpPr>
        <p:spPr bwMode="auto">
          <a:xfrm>
            <a:off x="2124772" y="2481888"/>
            <a:ext cx="52255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from felagar natural left join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where husnr is NULL;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9AF02-2E72-4DBC-9AE4-C04927A9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8A56FC-7EFA-4EEF-9EDF-3281034F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50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9752289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Margar tengingar</a:t>
            </a:r>
          </a:p>
        </p:txBody>
      </p:sp>
      <p:sp>
        <p:nvSpPr>
          <p:cNvPr id="10649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Röð tenginga getur skipt máli</a:t>
            </a:r>
          </a:p>
          <a:p>
            <a:r>
              <a:rPr lang="is-IS" altLang="is-IS" sz="2400"/>
              <a:t>Berið saman niðurstöður þessara skipana:</a:t>
            </a:r>
          </a:p>
        </p:txBody>
      </p:sp>
      <p:sp>
        <p:nvSpPr>
          <p:cNvPr id="106501" name="TextBox 6"/>
          <p:cNvSpPr txBox="1">
            <a:spLocks noChangeArrowheads="1"/>
          </p:cNvSpPr>
          <p:nvPr/>
        </p:nvSpPr>
        <p:spPr bwMode="auto">
          <a:xfrm>
            <a:off x="2000250" y="2272600"/>
            <a:ext cx="598316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stadur, fj_ruma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from felagar natural left outer join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natural join sumarhus;</a:t>
            </a:r>
          </a:p>
        </p:txBody>
      </p:sp>
      <p:sp>
        <p:nvSpPr>
          <p:cNvPr id="106502" name="TextBox 7"/>
          <p:cNvSpPr txBox="1">
            <a:spLocks noChangeArrowheads="1"/>
          </p:cNvSpPr>
          <p:nvPr/>
        </p:nvSpPr>
        <p:spPr bwMode="auto">
          <a:xfrm>
            <a:off x="2000251" y="3497754"/>
            <a:ext cx="615901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stadur, fj_ruma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from felagar natural left outer join (leigur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natural join sumarhus);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E50717-BA50-4DFC-AC53-F031C477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BF1E11-5436-4C8D-B576-8E490C57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51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2684935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Æfingar</a:t>
            </a:r>
          </a:p>
        </p:txBody>
      </p:sp>
      <p:sp>
        <p:nvSpPr>
          <p:cNvPr id="10854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Sýnið </a:t>
            </a:r>
            <a:r>
              <a:rPr lang="is-IS" altLang="is-IS" sz="2400" u="sng"/>
              <a:t>alla félagsmenn</a:t>
            </a:r>
            <a:r>
              <a:rPr lang="is-IS" altLang="is-IS" sz="2400"/>
              <a:t> sem búa í Reykjavík og þær leigur sem þeir eiga</a:t>
            </a:r>
          </a:p>
          <a:p>
            <a:pPr>
              <a:spcBef>
                <a:spcPts val="1350"/>
              </a:spcBef>
            </a:pPr>
            <a:r>
              <a:rPr lang="is-IS" altLang="is-IS" sz="2400"/>
              <a:t>Sýnið </a:t>
            </a:r>
            <a:r>
              <a:rPr lang="is-IS" altLang="is-IS" sz="2400" u="sng"/>
              <a:t>alla félagsmenn</a:t>
            </a:r>
            <a:r>
              <a:rPr lang="is-IS" altLang="is-IS" sz="2400"/>
              <a:t> og fjölda daga sem þeir hafa leigt sumarhús</a:t>
            </a:r>
          </a:p>
          <a:p>
            <a:pPr>
              <a:spcBef>
                <a:spcPts val="1350"/>
              </a:spcBef>
            </a:pPr>
            <a:r>
              <a:rPr lang="is-IS" altLang="is-IS" sz="2400"/>
              <a:t>Sýnið þau sumarhús sem aldrei hafa verið leigð </a:t>
            </a:r>
            <a:r>
              <a:rPr lang="is-IS" altLang="is-IS" sz="2000"/>
              <a:t>(notið ytri tengingu)</a:t>
            </a:r>
            <a:endParaRPr lang="is-IS" altLang="is-IS" sz="2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6CC47-A45A-4DC3-93AC-D16A72F3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800F6D-03D9-45EB-8262-586C5049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52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5076235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Mengjaaðgerðir</a:t>
            </a:r>
          </a:p>
        </p:txBody>
      </p:sp>
      <p:sp>
        <p:nvSpPr>
          <p:cNvPr id="11059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Töflur eru </a:t>
            </a:r>
            <a:r>
              <a:rPr lang="is-IS" altLang="is-IS" sz="2400" u="sng"/>
              <a:t>mengi</a:t>
            </a:r>
            <a:r>
              <a:rPr lang="is-IS" altLang="is-IS" sz="2400"/>
              <a:t> af línum</a:t>
            </a:r>
          </a:p>
          <a:p>
            <a:pPr lvl="1"/>
            <a:r>
              <a:rPr lang="is-IS" altLang="is-IS" sz="2000"/>
              <a:t>Getum því notað mengjaaðgerðir á þær</a:t>
            </a:r>
          </a:p>
          <a:p>
            <a:r>
              <a:rPr lang="is-IS" altLang="is-IS" sz="2400"/>
              <a:t>SQL hefur þrjár mengjaaðgerðir:</a:t>
            </a:r>
          </a:p>
          <a:p>
            <a:pPr lvl="1"/>
            <a:r>
              <a:rPr lang="is-IS" altLang="is-IS" sz="2000" b="1"/>
              <a:t>Sammengi</a:t>
            </a:r>
            <a:r>
              <a:rPr lang="is-IS" altLang="is-IS" sz="2000"/>
              <a:t> (</a:t>
            </a:r>
            <a:r>
              <a:rPr lang="is-IS" altLang="is-IS" sz="2000" i="1"/>
              <a:t>union</a:t>
            </a:r>
            <a:r>
              <a:rPr lang="is-IS" altLang="is-IS" sz="2000"/>
              <a:t>)</a:t>
            </a:r>
            <a:endParaRPr lang="is-IS" altLang="is-IS" sz="2000" b="1">
              <a:latin typeface="Symbol" panose="05050102010706020507" pitchFamily="18" charset="2"/>
            </a:endParaRPr>
          </a:p>
          <a:p>
            <a:pPr lvl="1"/>
            <a:r>
              <a:rPr lang="is-IS" altLang="is-IS" sz="2000" b="1"/>
              <a:t>Sniðmengi</a:t>
            </a:r>
            <a:r>
              <a:rPr lang="is-IS" altLang="is-IS" sz="2000"/>
              <a:t> (</a:t>
            </a:r>
            <a:r>
              <a:rPr lang="is-IS" altLang="is-IS" sz="2000" i="1"/>
              <a:t>intersection</a:t>
            </a:r>
            <a:r>
              <a:rPr lang="is-IS" altLang="is-IS" sz="2000"/>
              <a:t>)</a:t>
            </a:r>
            <a:endParaRPr lang="is-IS" altLang="is-IS" sz="2000" b="1">
              <a:latin typeface="Symbol" panose="05050102010706020507" pitchFamily="18" charset="2"/>
            </a:endParaRPr>
          </a:p>
          <a:p>
            <a:pPr lvl="1"/>
            <a:r>
              <a:rPr lang="is-IS" altLang="is-IS" sz="2000" b="1"/>
              <a:t>Mengjamunur</a:t>
            </a:r>
            <a:r>
              <a:rPr lang="is-IS" altLang="is-IS" sz="2000"/>
              <a:t> (</a:t>
            </a:r>
            <a:r>
              <a:rPr lang="is-IS" altLang="is-IS" sz="2000" i="1"/>
              <a:t>except</a:t>
            </a:r>
            <a:r>
              <a:rPr lang="is-IS" altLang="is-IS" sz="2000"/>
              <a:t>)</a:t>
            </a:r>
          </a:p>
          <a:p>
            <a:r>
              <a:rPr lang="is-IS" altLang="is-IS" sz="2400"/>
              <a:t>Í mengjaaðgerðunum er tvítekningum sjálfkrafa eytt</a:t>
            </a:r>
          </a:p>
          <a:p>
            <a:pPr lvl="1"/>
            <a:r>
              <a:rPr lang="is-IS" altLang="is-IS" sz="2000"/>
              <a:t>Ekki gert í öðrum SQL skipunum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2FFD4-B1F4-4814-AA72-0FFC40F8E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38240A-1870-4FDE-B8AF-638EE7AC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53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152360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Sammengi</a:t>
            </a:r>
          </a:p>
        </p:txBody>
      </p:sp>
      <p:sp>
        <p:nvSpPr>
          <p:cNvPr id="11264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Sameinum útkomur tveggja fyrirspurna</a:t>
            </a:r>
          </a:p>
        </p:txBody>
      </p:sp>
      <p:sp>
        <p:nvSpPr>
          <p:cNvPr id="112645" name="TextBox 6"/>
          <p:cNvSpPr txBox="1">
            <a:spLocks noChangeArrowheads="1"/>
          </p:cNvSpPr>
          <p:nvPr/>
        </p:nvSpPr>
        <p:spPr bwMode="auto">
          <a:xfrm>
            <a:off x="2482454" y="1985871"/>
            <a:ext cx="455414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fnr, nafn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&gt; 400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fnr, nafn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postnr &lt; '112';</a:t>
            </a:r>
          </a:p>
        </p:txBody>
      </p:sp>
      <p:sp>
        <p:nvSpPr>
          <p:cNvPr id="112646" name="TextBox 7"/>
          <p:cNvSpPr txBox="1">
            <a:spLocks noChangeArrowheads="1"/>
          </p:cNvSpPr>
          <p:nvPr/>
        </p:nvSpPr>
        <p:spPr bwMode="auto">
          <a:xfrm>
            <a:off x="2590799" y="3698051"/>
            <a:ext cx="3753729" cy="5078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350">
                <a:solidFill>
                  <a:schemeClr val="accent1"/>
                </a:solidFill>
              </a:rPr>
              <a:t>Útkomur fyrirspurnanna þurfa að hafa sama fjölda dálka og þeir þurfa að vera af sömu gerð</a:t>
            </a:r>
            <a:endParaRPr lang="en-US" altLang="is-IS" sz="1350" b="1">
              <a:solidFill>
                <a:schemeClr val="accent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84A2E-A705-4DFD-A0A1-B3E46FD4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9F03A1-E2D8-4E53-A21F-540BD335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54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9268980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Sniðmengi</a:t>
            </a:r>
          </a:p>
        </p:txBody>
      </p:sp>
      <p:sp>
        <p:nvSpPr>
          <p:cNvPr id="11469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Sýna þær línur sem eru í báðum útkomum</a:t>
            </a:r>
          </a:p>
        </p:txBody>
      </p:sp>
      <p:sp>
        <p:nvSpPr>
          <p:cNvPr id="114693" name="TextBox 6"/>
          <p:cNvSpPr txBox="1">
            <a:spLocks noChangeArrowheads="1"/>
          </p:cNvSpPr>
          <p:nvPr/>
        </p:nvSpPr>
        <p:spPr bwMode="auto">
          <a:xfrm>
            <a:off x="2482454" y="2056210"/>
            <a:ext cx="455414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fnr, nafn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&gt; 400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fnr, nafn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postnr &lt; '112';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F55A4-6C0C-4295-8A77-1D1D46277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E3F0E-2AF1-4A01-B040-47650655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55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0237695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Aðrar útfærslur</a:t>
            </a:r>
          </a:p>
        </p:txBody>
      </p:sp>
      <p:sp>
        <p:nvSpPr>
          <p:cNvPr id="11673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Oftast hægt að nota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is-IS" altLang="is-IS" sz="2400"/>
              <a:t> í stað sammengis og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is-IS" altLang="is-IS" sz="2400"/>
              <a:t> í stað sniðmengis</a:t>
            </a:r>
          </a:p>
          <a:p>
            <a:endParaRPr lang="is-IS" altLang="is-IS"/>
          </a:p>
          <a:p>
            <a:endParaRPr lang="is-IS" altLang="is-IS"/>
          </a:p>
          <a:p>
            <a:endParaRPr lang="is-IS" altLang="is-IS"/>
          </a:p>
          <a:p>
            <a:r>
              <a:rPr lang="is-IS" altLang="is-IS" sz="2400"/>
              <a:t>Þetta gengur þó ekki alltaf</a:t>
            </a:r>
          </a:p>
        </p:txBody>
      </p:sp>
      <p:sp>
        <p:nvSpPr>
          <p:cNvPr id="116741" name="TextBox 6"/>
          <p:cNvSpPr txBox="1">
            <a:spLocks noChangeArrowheads="1"/>
          </p:cNvSpPr>
          <p:nvPr/>
        </p:nvSpPr>
        <p:spPr bwMode="auto">
          <a:xfrm>
            <a:off x="2294929" y="2187581"/>
            <a:ext cx="455414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fnr, nafn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&gt; 400 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postnr &lt; '112';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E91262-250C-4045-B20B-76636313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3368B3-F554-4012-A5A2-AFFD5F14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56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224933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Dæmi um sammengi</a:t>
            </a:r>
          </a:p>
        </p:txBody>
      </p:sp>
      <p:sp>
        <p:nvSpPr>
          <p:cNvPr id="118788" name="TextBox 6"/>
          <p:cNvSpPr txBox="1">
            <a:spLocks noChangeArrowheads="1"/>
          </p:cNvSpPr>
          <p:nvPr/>
        </p:nvSpPr>
        <p:spPr bwMode="auto">
          <a:xfrm>
            <a:off x="2857501" y="1488281"/>
            <a:ext cx="3796517" cy="8309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 from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where dags like ‘2020%' 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dags like ‘2021%';</a:t>
            </a:r>
          </a:p>
        </p:txBody>
      </p:sp>
      <p:sp>
        <p:nvSpPr>
          <p:cNvPr id="118789" name="TextBox 7"/>
          <p:cNvSpPr txBox="1">
            <a:spLocks noChangeArrowheads="1"/>
          </p:cNvSpPr>
          <p:nvPr/>
        </p:nvSpPr>
        <p:spPr bwMode="auto">
          <a:xfrm>
            <a:off x="3001694" y="3062288"/>
            <a:ext cx="3508130" cy="132343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 from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where dags like ‘2020%'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 from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where dags like ‘2021%';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3FD94-F25C-4B20-A191-01625B1C8984}"/>
              </a:ext>
            </a:extLst>
          </p:cNvPr>
          <p:cNvSpPr txBox="1"/>
          <p:nvPr/>
        </p:nvSpPr>
        <p:spPr>
          <a:xfrm>
            <a:off x="2107407" y="2518172"/>
            <a:ext cx="10725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s-IS" sz="2400"/>
              <a:t>Jafngilt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0D4F1-87D8-4AE5-8841-7AFF844A1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AE021D-6ABF-4F75-AE76-5F846EFC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57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5166846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Dæmi um sniðmengi</a:t>
            </a:r>
          </a:p>
        </p:txBody>
      </p:sp>
      <p:sp>
        <p:nvSpPr>
          <p:cNvPr id="12083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Hvað ef við viljum fá þá sem hafa leigt bæði á árinu 2020 og 2021?</a:t>
            </a:r>
          </a:p>
          <a:p>
            <a:pPr lvl="1"/>
            <a:r>
              <a:rPr lang="is-IS" altLang="is-IS" sz="2000"/>
              <a:t>Setjum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  <a:r>
              <a:rPr lang="is-IS" altLang="is-IS" sz="2000"/>
              <a:t> í stað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is-IS" altLang="is-IS" sz="2000"/>
              <a:t> eða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is-IS" altLang="is-IS" sz="2000"/>
              <a:t> í stað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is-IS" altLang="is-IS" sz="2000"/>
              <a:t>:</a:t>
            </a:r>
          </a:p>
        </p:txBody>
      </p:sp>
      <p:sp>
        <p:nvSpPr>
          <p:cNvPr id="120837" name="TextBox 6"/>
          <p:cNvSpPr txBox="1">
            <a:spLocks noChangeArrowheads="1"/>
          </p:cNvSpPr>
          <p:nvPr/>
        </p:nvSpPr>
        <p:spPr bwMode="auto">
          <a:xfrm>
            <a:off x="2678962" y="2590592"/>
            <a:ext cx="4232672" cy="8309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 from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where dags like ‘2020%'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dags like ‘2021%';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8CD9E1-301D-4B6D-AEDB-E10B5858A7DC}"/>
              </a:ext>
            </a:extLst>
          </p:cNvPr>
          <p:cNvSpPr txBox="1"/>
          <p:nvPr/>
        </p:nvSpPr>
        <p:spPr>
          <a:xfrm>
            <a:off x="6072187" y="3616963"/>
            <a:ext cx="1500188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35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1350">
                <a:solidFill>
                  <a:schemeClr val="accent1"/>
                </a:solidFill>
              </a:rPr>
              <a:t> hér í stað </a:t>
            </a:r>
            <a:r>
              <a:rPr lang="en-US" sz="135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D5D0FC-CDE1-46EB-A7AF-9E01AF9FD5A5}"/>
              </a:ext>
            </a:extLst>
          </p:cNvPr>
          <p:cNvCxnSpPr>
            <a:stCxn id="8" idx="0"/>
          </p:cNvCxnSpPr>
          <p:nvPr/>
        </p:nvCxnSpPr>
        <p:spPr>
          <a:xfrm rot="16200000" flipV="1">
            <a:off x="6286500" y="3081183"/>
            <a:ext cx="482203" cy="58935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CF42EF-FC15-434F-81A5-B4419475B1AD}"/>
              </a:ext>
            </a:extLst>
          </p:cNvPr>
          <p:cNvSpPr txBox="1"/>
          <p:nvPr/>
        </p:nvSpPr>
        <p:spPr>
          <a:xfrm>
            <a:off x="2735068" y="3861313"/>
            <a:ext cx="2462944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  <a:cs typeface="Courier New" pitchFamily="49" charset="0"/>
              </a:rPr>
              <a:t>en, hvaða dagsetningar eru bæði á árinu 2020 og 2021?!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FB9EA2-8ACE-4821-98F5-3ECC1E3A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A941E5-F549-4B8C-BE18-DD95C971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58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0225888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Dæmi um sniðmengi</a:t>
            </a:r>
          </a:p>
        </p:txBody>
      </p:sp>
      <p:sp>
        <p:nvSpPr>
          <p:cNvPr id="12288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Getum leyst þetta með því að tvítaka töfluna</a:t>
            </a:r>
          </a:p>
        </p:txBody>
      </p:sp>
      <p:sp>
        <p:nvSpPr>
          <p:cNvPr id="122885" name="TextBox 6"/>
          <p:cNvSpPr txBox="1">
            <a:spLocks noChangeArrowheads="1"/>
          </p:cNvSpPr>
          <p:nvPr/>
        </p:nvSpPr>
        <p:spPr bwMode="auto">
          <a:xfrm>
            <a:off x="2391014" y="1820169"/>
            <a:ext cx="4987491" cy="107721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l1.fnr from leigur l1, leigur l2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where l1.fnr = l2.fnr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l1.dags like ‘2020%'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l2.dags like ‘2021%';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DF09C4-BDF3-46A3-9B6D-0D159C3259E8}"/>
              </a:ext>
            </a:extLst>
          </p:cNvPr>
          <p:cNvSpPr txBox="1"/>
          <p:nvPr/>
        </p:nvSpPr>
        <p:spPr>
          <a:xfrm>
            <a:off x="873623" y="3594074"/>
            <a:ext cx="1553766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500">
                <a:solidFill>
                  <a:schemeClr val="accent1"/>
                </a:solidFill>
                <a:cs typeface="Courier New" pitchFamily="49" charset="0"/>
              </a:rPr>
              <a:t>Skýrara að nota </a:t>
            </a:r>
            <a:r>
              <a:rPr lang="en-US" sz="15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intersect</a:t>
            </a:r>
          </a:p>
        </p:txBody>
      </p:sp>
      <p:sp>
        <p:nvSpPr>
          <p:cNvPr id="122887" name="TextBox 7"/>
          <p:cNvSpPr txBox="1">
            <a:spLocks noChangeArrowheads="1"/>
          </p:cNvSpPr>
          <p:nvPr/>
        </p:nvSpPr>
        <p:spPr bwMode="auto">
          <a:xfrm>
            <a:off x="3070989" y="3189502"/>
            <a:ext cx="3627540" cy="132343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 from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where dags like ‘2020%'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 from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where dags like ‘2021%';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2D00EE-290C-4519-A112-2233FB0CA59A}"/>
              </a:ext>
            </a:extLst>
          </p:cNvPr>
          <p:cNvCxnSpPr>
            <a:stCxn id="8" idx="3"/>
          </p:cNvCxnSpPr>
          <p:nvPr/>
        </p:nvCxnSpPr>
        <p:spPr>
          <a:xfrm>
            <a:off x="2427389" y="3859584"/>
            <a:ext cx="321469" cy="357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7ED3FE-BD42-4955-BB9C-C079C80C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27BCC9-7AB9-4040-9A49-F4D4F749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59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98102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Sýnisgagnasafn</a:t>
            </a:r>
          </a:p>
        </p:txBody>
      </p:sp>
      <p:sp>
        <p:nvSpPr>
          <p:cNvPr id="1433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is-IS" sz="2100"/>
              <a:t>Þrjár töflur með upplýsingum leigu á sumarhúsum</a:t>
            </a:r>
            <a:endParaRPr lang="en-US" altLang="is-I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306EEC-2357-46EB-8A4A-E35AC34977EC}"/>
              </a:ext>
            </a:extLst>
          </p:cNvPr>
          <p:cNvSpPr txBox="1"/>
          <p:nvPr/>
        </p:nvSpPr>
        <p:spPr>
          <a:xfrm>
            <a:off x="6036908" y="2799962"/>
            <a:ext cx="1274708" cy="4154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100"/>
              <a:t>Sumarhús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1F829B-4714-43BA-9CDE-82BF375224CB}"/>
              </a:ext>
            </a:extLst>
          </p:cNvPr>
          <p:cNvSpPr txBox="1"/>
          <p:nvPr/>
        </p:nvSpPr>
        <p:spPr>
          <a:xfrm>
            <a:off x="1804236" y="2799962"/>
            <a:ext cx="1493550" cy="4154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100"/>
              <a:t>Félagsmenn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3CA920-571A-499B-8266-54FF2B2FF668}"/>
              </a:ext>
            </a:extLst>
          </p:cNvPr>
          <p:cNvSpPr txBox="1"/>
          <p:nvPr/>
        </p:nvSpPr>
        <p:spPr>
          <a:xfrm>
            <a:off x="4215252" y="3014275"/>
            <a:ext cx="745525" cy="4154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100"/>
              <a:t>Leiga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8DE65-A24C-4799-ACD5-EDF7FF49E278}"/>
              </a:ext>
            </a:extLst>
          </p:cNvPr>
          <p:cNvSpPr txBox="1"/>
          <p:nvPr/>
        </p:nvSpPr>
        <p:spPr>
          <a:xfrm>
            <a:off x="1375612" y="2249894"/>
            <a:ext cx="696515" cy="32316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Hlutur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39677-1546-4AB8-A488-451064A01A35}"/>
              </a:ext>
            </a:extLst>
          </p:cNvPr>
          <p:cNvSpPr txBox="1"/>
          <p:nvPr/>
        </p:nvSpPr>
        <p:spPr>
          <a:xfrm>
            <a:off x="6626268" y="2249894"/>
            <a:ext cx="696515" cy="32316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Hlutur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9AC1FB-A539-4BCF-96D1-0916CEF1605A}"/>
              </a:ext>
            </a:extLst>
          </p:cNvPr>
          <p:cNvSpPr txBox="1"/>
          <p:nvPr/>
        </p:nvSpPr>
        <p:spPr>
          <a:xfrm>
            <a:off x="4215252" y="2067727"/>
            <a:ext cx="1017985" cy="55399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Tenging milli hluta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52C52E-B6C6-45BD-A680-6600485E4E98}"/>
              </a:ext>
            </a:extLst>
          </p:cNvPr>
          <p:cNvCxnSpPr>
            <a:stCxn id="12" idx="2"/>
          </p:cNvCxnSpPr>
          <p:nvPr/>
        </p:nvCxnSpPr>
        <p:spPr>
          <a:xfrm rot="16200000" flipH="1">
            <a:off x="1710177" y="2563028"/>
            <a:ext cx="214313" cy="18811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33BE1C-2A0F-480A-BD78-5592751E5D0D}"/>
              </a:ext>
            </a:extLst>
          </p:cNvPr>
          <p:cNvCxnSpPr>
            <a:stCxn id="13" idx="2"/>
          </p:cNvCxnSpPr>
          <p:nvPr/>
        </p:nvCxnSpPr>
        <p:spPr>
          <a:xfrm rot="5400000">
            <a:off x="6789979" y="2600533"/>
            <a:ext cx="235744" cy="13454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3264FC-C561-46DD-9B3A-9F021D626F2B}"/>
              </a:ext>
            </a:extLst>
          </p:cNvPr>
          <p:cNvCxnSpPr>
            <a:stCxn id="14" idx="2"/>
          </p:cNvCxnSpPr>
          <p:nvPr/>
        </p:nvCxnSpPr>
        <p:spPr>
          <a:xfrm rot="5400000">
            <a:off x="4494453" y="2748170"/>
            <a:ext cx="379810" cy="8096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BB1C3C56-2524-49E9-AE6F-61403F48782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428249" y="2996415"/>
            <a:ext cx="787003" cy="214313"/>
          </a:xfrm>
          <a:prstGeom prst="curvedConnector3">
            <a:avLst>
              <a:gd name="adj1" fmla="val 50000"/>
            </a:avLst>
          </a:prstGeom>
          <a:ln w="1905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275ADE46-3FFC-4A91-9451-60B7B87592A6}"/>
              </a:ext>
            </a:extLst>
          </p:cNvPr>
          <p:cNvCxnSpPr>
            <a:stCxn id="11" idx="3"/>
            <a:endCxn id="8" idx="1"/>
          </p:cNvCxnSpPr>
          <p:nvPr/>
        </p:nvCxnSpPr>
        <p:spPr>
          <a:xfrm flipV="1">
            <a:off x="5015352" y="2996415"/>
            <a:ext cx="1021556" cy="214313"/>
          </a:xfrm>
          <a:prstGeom prst="curvedConnector3">
            <a:avLst>
              <a:gd name="adj1" fmla="val 50000"/>
            </a:avLst>
          </a:prstGeom>
          <a:ln w="1905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A08523D-B922-40B2-8FE1-CD6D7933EAC4}"/>
              </a:ext>
            </a:extLst>
          </p:cNvPr>
          <p:cNvSpPr txBox="1"/>
          <p:nvPr/>
        </p:nvSpPr>
        <p:spPr>
          <a:xfrm>
            <a:off x="1804237" y="3192868"/>
            <a:ext cx="1607344" cy="507831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350">
                <a:solidFill>
                  <a:schemeClr val="accent1"/>
                </a:solidFill>
              </a:rPr>
              <a:t>Kennitala, nafn, sími, stig, ...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FE2666-9A0E-45A0-B807-105C33878F8A}"/>
              </a:ext>
            </a:extLst>
          </p:cNvPr>
          <p:cNvSpPr txBox="1"/>
          <p:nvPr/>
        </p:nvSpPr>
        <p:spPr>
          <a:xfrm>
            <a:off x="6036908" y="3192869"/>
            <a:ext cx="1500188" cy="507831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350">
                <a:solidFill>
                  <a:schemeClr val="accent1"/>
                </a:solidFill>
              </a:rPr>
              <a:t>Auðkenni, staður, stærð, lýsing, ...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9B36D3-A531-4F43-BEB6-1ED66CFD24B4}"/>
              </a:ext>
            </a:extLst>
          </p:cNvPr>
          <p:cNvSpPr txBox="1"/>
          <p:nvPr/>
        </p:nvSpPr>
        <p:spPr>
          <a:xfrm>
            <a:off x="4054518" y="3407181"/>
            <a:ext cx="1285875" cy="715581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350">
                <a:solidFill>
                  <a:schemeClr val="accent1"/>
                </a:solidFill>
              </a:rPr>
              <a:t>Félagsmaður, sumarhús, dagsetning, ...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F7DB7-80FB-4585-B639-B8228DE1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3BD6EA-6F04-4FD0-B4F2-F46420D2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2019515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Útfærsla á fullri ytri tengingu</a:t>
            </a:r>
          </a:p>
        </p:txBody>
      </p:sp>
      <p:sp>
        <p:nvSpPr>
          <p:cNvPr id="12493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Sammengi vinstri og hægri tengingar er full tenging</a:t>
            </a:r>
          </a:p>
        </p:txBody>
      </p:sp>
      <p:sp>
        <p:nvSpPr>
          <p:cNvPr id="124933" name="TextBox 6"/>
          <p:cNvSpPr txBox="1">
            <a:spLocks noChangeArrowheads="1"/>
          </p:cNvSpPr>
          <p:nvPr/>
        </p:nvSpPr>
        <p:spPr bwMode="auto">
          <a:xfrm>
            <a:off x="2214561" y="1918585"/>
            <a:ext cx="531868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husnr, dags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from felagar natural left join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husnr, dags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from leigur natural left join felagar;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CF1C52-C0AD-4140-858E-A6AE8BBBA368}"/>
              </a:ext>
            </a:extLst>
          </p:cNvPr>
          <p:cNvSpPr txBox="1"/>
          <p:nvPr/>
        </p:nvSpPr>
        <p:spPr>
          <a:xfrm>
            <a:off x="3002280" y="3716945"/>
            <a:ext cx="4207431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  <a:cs typeface="Courier New" pitchFamily="49" charset="0"/>
              </a:rPr>
              <a:t>SQLite styður ekki hægri tengingu, svo við útfærum hana með vinstri tengingu og viðsnúning á töflum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D9C156-109C-44E0-B51C-960E22A23CB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105996" y="3242024"/>
            <a:ext cx="205144" cy="4749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B4E705-3A30-4BAE-B9D3-FC76AFCA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A0152A-1C09-45E0-A73C-64C0C0D2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60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802094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Mengjamunur</a:t>
            </a:r>
          </a:p>
        </p:txBody>
      </p:sp>
      <p:sp>
        <p:nvSpPr>
          <p:cNvPr id="12697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556169" y="1125632"/>
            <a:ext cx="7764870" cy="675427"/>
          </a:xfrm>
        </p:spPr>
        <p:txBody>
          <a:bodyPr>
            <a:normAutofit/>
          </a:bodyPr>
          <a:lstStyle/>
          <a:p>
            <a:r>
              <a:rPr lang="is-IS" altLang="is-IS" sz="2400"/>
              <a:t>Þær línur sem eru í fyrri útkomu en ekki í þeirri seinni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4B23B45-5B16-40EB-9EA5-DF670D6286A9}"/>
              </a:ext>
            </a:extLst>
          </p:cNvPr>
          <p:cNvSpPr/>
          <p:nvPr/>
        </p:nvSpPr>
        <p:spPr>
          <a:xfrm>
            <a:off x="3951811" y="1913697"/>
            <a:ext cx="1071563" cy="8572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s-IS" sz="1350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A04560-E2B9-48E8-8FA9-3941A38B1B5C}"/>
              </a:ext>
            </a:extLst>
          </p:cNvPr>
          <p:cNvSpPr/>
          <p:nvPr/>
        </p:nvSpPr>
        <p:spPr>
          <a:xfrm>
            <a:off x="4594748" y="1913697"/>
            <a:ext cx="1071563" cy="85725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s-IS" sz="1350">
              <a:solidFill>
                <a:srgbClr val="FFFFFF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F56F0C-8FBC-4562-B414-3415B95FAA4C}"/>
              </a:ext>
            </a:extLst>
          </p:cNvPr>
          <p:cNvSpPr/>
          <p:nvPr/>
        </p:nvSpPr>
        <p:spPr>
          <a:xfrm>
            <a:off x="3951811" y="1913697"/>
            <a:ext cx="1071563" cy="85725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s-IS" sz="1350">
              <a:solidFill>
                <a:srgbClr val="FFFFFF"/>
              </a:solidFill>
            </a:endParaRPr>
          </a:p>
        </p:txBody>
      </p:sp>
      <p:sp>
        <p:nvSpPr>
          <p:cNvPr id="126984" name="TextBox 9"/>
          <p:cNvSpPr txBox="1">
            <a:spLocks noChangeArrowheads="1"/>
          </p:cNvSpPr>
          <p:nvPr/>
        </p:nvSpPr>
        <p:spPr bwMode="auto">
          <a:xfrm>
            <a:off x="4112545" y="2181588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s-IS" altLang="is-IS" sz="18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6985" name="TextBox 10"/>
          <p:cNvSpPr txBox="1">
            <a:spLocks noChangeArrowheads="1"/>
          </p:cNvSpPr>
          <p:nvPr/>
        </p:nvSpPr>
        <p:spPr bwMode="auto">
          <a:xfrm>
            <a:off x="5159104" y="2181588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s-IS" altLang="is-IS" sz="18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D30BA6-C17D-4912-82E1-BAF84DD71ADE}"/>
              </a:ext>
            </a:extLst>
          </p:cNvPr>
          <p:cNvSpPr txBox="1"/>
          <p:nvPr/>
        </p:nvSpPr>
        <p:spPr>
          <a:xfrm>
            <a:off x="4569746" y="2799522"/>
            <a:ext cx="508473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s-IS" sz="1350"/>
              <a:t>A - B</a:t>
            </a:r>
          </a:p>
        </p:txBody>
      </p:sp>
      <p:sp>
        <p:nvSpPr>
          <p:cNvPr id="126987" name="TextBox 7"/>
          <p:cNvSpPr txBox="1">
            <a:spLocks noChangeArrowheads="1"/>
          </p:cNvSpPr>
          <p:nvPr/>
        </p:nvSpPr>
        <p:spPr bwMode="auto">
          <a:xfrm>
            <a:off x="3550881" y="3549177"/>
            <a:ext cx="3651775" cy="8309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husnr from sumarhus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husnr from leigur;</a:t>
            </a:r>
          </a:p>
        </p:txBody>
      </p:sp>
      <p:sp>
        <p:nvSpPr>
          <p:cNvPr id="126988" name="TextBox 13"/>
          <p:cNvSpPr txBox="1">
            <a:spLocks noChangeArrowheads="1"/>
          </p:cNvSpPr>
          <p:nvPr/>
        </p:nvSpPr>
        <p:spPr bwMode="auto">
          <a:xfrm>
            <a:off x="1568492" y="3388443"/>
            <a:ext cx="1393031" cy="3231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s-IS" sz="1500">
                <a:solidFill>
                  <a:schemeClr val="accent1"/>
                </a:solidFill>
                <a:cs typeface="Courier New" panose="02070309020205020404" pitchFamily="49" charset="0"/>
              </a:rPr>
              <a:t>Öll sumarhús</a:t>
            </a:r>
            <a:endParaRPr lang="en-US" altLang="is-IS" sz="150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989" name="TextBox 15"/>
          <p:cNvSpPr txBox="1">
            <a:spLocks noChangeArrowheads="1"/>
          </p:cNvSpPr>
          <p:nvPr/>
        </p:nvSpPr>
        <p:spPr bwMode="auto">
          <a:xfrm>
            <a:off x="1568492" y="3936130"/>
            <a:ext cx="1393031" cy="55399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s-IS" sz="1500">
                <a:solidFill>
                  <a:schemeClr val="accent1"/>
                </a:solidFill>
                <a:cs typeface="Courier New" panose="02070309020205020404" pitchFamily="49" charset="0"/>
              </a:rPr>
              <a:t>Hús sem hafa verið leigð</a:t>
            </a:r>
            <a:endParaRPr lang="en-US" altLang="is-IS" sz="150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8F48B5-E275-4E58-A0DF-E679CFF6C13E}"/>
              </a:ext>
            </a:extLst>
          </p:cNvPr>
          <p:cNvCxnSpPr>
            <a:stCxn id="126988" idx="3"/>
          </p:cNvCxnSpPr>
          <p:nvPr/>
        </p:nvCxnSpPr>
        <p:spPr>
          <a:xfrm>
            <a:off x="2961523" y="3550026"/>
            <a:ext cx="639365" cy="16158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41EBE6-7A57-45CE-B002-2B4D8953E54A}"/>
              </a:ext>
            </a:extLst>
          </p:cNvPr>
          <p:cNvCxnSpPr>
            <a:stCxn id="126989" idx="3"/>
          </p:cNvCxnSpPr>
          <p:nvPr/>
        </p:nvCxnSpPr>
        <p:spPr>
          <a:xfrm flipV="1">
            <a:off x="2961523" y="4201640"/>
            <a:ext cx="639365" cy="1148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21E30-C211-445E-BF6B-EB44AE41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75CC07-0BBC-477D-9A0C-CF875921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61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8648838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 b="1">
                <a:latin typeface="Courier New" panose="02070309020205020404" pitchFamily="49" charset="0"/>
                <a:cs typeface="Courier New" panose="02070309020205020404" pitchFamily="49" charset="0"/>
              </a:rPr>
              <a:t>not in </a:t>
            </a:r>
            <a:r>
              <a:rPr lang="is-IS" altLang="is-IS"/>
              <a:t>í stað mengjamunar</a:t>
            </a:r>
          </a:p>
        </p:txBody>
      </p:sp>
      <p:sp>
        <p:nvSpPr>
          <p:cNvPr id="12902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4389" y="1260813"/>
            <a:ext cx="5807869" cy="3086100"/>
          </a:xfrm>
        </p:spPr>
        <p:txBody>
          <a:bodyPr>
            <a:normAutofit/>
          </a:bodyPr>
          <a:lstStyle/>
          <a:p>
            <a:r>
              <a:rPr lang="is-IS" altLang="is-IS" sz="2400"/>
              <a:t>Finna alla sem ekki hafa leigt í júlí</a:t>
            </a:r>
          </a:p>
        </p:txBody>
      </p:sp>
      <p:sp>
        <p:nvSpPr>
          <p:cNvPr id="129029" name="TextBox 7"/>
          <p:cNvSpPr txBox="1">
            <a:spLocks noChangeArrowheads="1"/>
          </p:cNvSpPr>
          <p:nvPr/>
        </p:nvSpPr>
        <p:spPr bwMode="auto">
          <a:xfrm>
            <a:off x="2195273" y="1792426"/>
            <a:ext cx="4446985" cy="107721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 from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dags like '%-07-%';</a:t>
            </a:r>
          </a:p>
        </p:txBody>
      </p:sp>
      <p:sp>
        <p:nvSpPr>
          <p:cNvPr id="129030" name="TextBox 7"/>
          <p:cNvSpPr txBox="1">
            <a:spLocks noChangeArrowheads="1"/>
          </p:cNvSpPr>
          <p:nvPr/>
        </p:nvSpPr>
        <p:spPr bwMode="auto">
          <a:xfrm>
            <a:off x="2195273" y="3467279"/>
            <a:ext cx="5239666" cy="107721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where fnr not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(select fnr from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where dags like '%-07-%');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507E38-40E6-4627-A4CB-6AC427000008}"/>
              </a:ext>
            </a:extLst>
          </p:cNvPr>
          <p:cNvSpPr txBox="1"/>
          <p:nvPr/>
        </p:nvSpPr>
        <p:spPr>
          <a:xfrm>
            <a:off x="1448239" y="2983795"/>
            <a:ext cx="8517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s-IS"/>
              <a:t>Jafngilt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63D2E-0F0B-4860-987A-E603A4FD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232881-84AE-4AA8-8003-B43A7CA61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62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861429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Æfingar</a:t>
            </a:r>
          </a:p>
        </p:txBody>
      </p:sp>
      <p:sp>
        <p:nvSpPr>
          <p:cNvPr id="13107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350"/>
              </a:spcBef>
            </a:pPr>
            <a:r>
              <a:rPr lang="is-IS" altLang="is-IS" sz="2400"/>
              <a:t>Sýnið félagsnúmer þeirra sem búa í Grafarvogi eða hafa leigt oftar en einu sinni</a:t>
            </a:r>
          </a:p>
          <a:p>
            <a:pPr>
              <a:spcBef>
                <a:spcPts val="1350"/>
              </a:spcBef>
            </a:pPr>
            <a:r>
              <a:rPr lang="is-IS" altLang="is-IS" sz="2400"/>
              <a:t>Sýnið þá félagsmenn sem hafa leigt bæði hús númer 1001 og 1002</a:t>
            </a:r>
          </a:p>
          <a:p>
            <a:pPr>
              <a:spcBef>
                <a:spcPts val="1350"/>
              </a:spcBef>
            </a:pPr>
            <a:r>
              <a:rPr lang="is-IS" altLang="is-IS" sz="2400"/>
              <a:t>Sýnið öll sumarhús sem ekkert voru leigð árið 2020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CAC52-EA75-4A15-88F7-DD515AF3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B4606C-ED64-4D44-A3C6-188B6764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63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1781440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Vísar</a:t>
            </a:r>
          </a:p>
        </p:txBody>
      </p:sp>
      <p:sp>
        <p:nvSpPr>
          <p:cNvPr id="13312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s-IS" altLang="is-IS" sz="2400"/>
              <a:t>Getum skilgreint vísa (</a:t>
            </a:r>
            <a:r>
              <a:rPr lang="is-IS" altLang="is-IS" sz="2400" i="1"/>
              <a:t>indices</a:t>
            </a:r>
            <a:r>
              <a:rPr lang="is-IS" altLang="is-IS" sz="2400"/>
              <a:t>) á dálka til að auka leitarhraða</a:t>
            </a:r>
          </a:p>
          <a:p>
            <a:pPr lvl="1"/>
            <a:r>
              <a:rPr lang="is-IS" altLang="is-IS" sz="2000"/>
              <a:t>Segjum að eftirfarandi fyrirspurn sé algeng:</a:t>
            </a:r>
          </a:p>
          <a:p>
            <a:pPr lvl="1"/>
            <a:endParaRPr lang="is-IS" altLang="is-IS" sz="2000"/>
          </a:p>
          <a:p>
            <a:pPr lvl="1"/>
            <a:endParaRPr lang="is-IS" altLang="is-IS" sz="2000"/>
          </a:p>
          <a:p>
            <a:pPr lvl="1">
              <a:spcBef>
                <a:spcPts val="1350"/>
              </a:spcBef>
            </a:pPr>
            <a:r>
              <a:rPr lang="is-IS" altLang="is-IS" sz="2000"/>
              <a:t>Kerfið leitar að þessu með því að fara línu fyrir línu í gegnum alla töfluna</a:t>
            </a:r>
          </a:p>
          <a:p>
            <a:pPr lvl="1">
              <a:spcBef>
                <a:spcPts val="1350"/>
              </a:spcBef>
            </a:pPr>
            <a:r>
              <a:rPr lang="is-IS" altLang="is-IS" sz="2000"/>
              <a:t>Getum búið til leitartré, </a:t>
            </a:r>
            <a:r>
              <a:rPr lang="is-IS" altLang="is-IS" sz="2000" b="1"/>
              <a:t>B-tré</a:t>
            </a:r>
            <a:r>
              <a:rPr lang="is-IS" altLang="is-IS" sz="2000"/>
              <a:t>, sem leyfir okkur mun hraðari leit að nafninu</a:t>
            </a:r>
          </a:p>
        </p:txBody>
      </p:sp>
      <p:sp>
        <p:nvSpPr>
          <p:cNvPr id="133125" name="TextBox 6"/>
          <p:cNvSpPr txBox="1">
            <a:spLocks noChangeArrowheads="1"/>
          </p:cNvSpPr>
          <p:nvPr/>
        </p:nvSpPr>
        <p:spPr bwMode="auto">
          <a:xfrm>
            <a:off x="2748697" y="2380977"/>
            <a:ext cx="33918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= 'Helga';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4EA05-FD73-43AC-AC9E-D4A83AAB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F2A456-89FE-49F5-8C14-4579BF25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64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3184212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B-tré</a:t>
            </a:r>
          </a:p>
        </p:txBody>
      </p:sp>
      <p:pic>
        <p:nvPicPr>
          <p:cNvPr id="1351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670" y="1126535"/>
            <a:ext cx="6786050" cy="334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DDA007-FC2C-438E-A4CF-1319722E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BE6911-DBE1-49C3-B000-B88EA891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65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811139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Dæmi um vísi</a:t>
            </a:r>
          </a:p>
        </p:txBody>
      </p:sp>
      <p:sp>
        <p:nvSpPr>
          <p:cNvPr id="13721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Búum til vísi á dálkinn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nafn</a:t>
            </a:r>
            <a:r>
              <a:rPr lang="is-IS" altLang="is-IS" sz="2400"/>
              <a:t> í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felagar</a:t>
            </a:r>
            <a:endParaRPr lang="is-IS" altLang="is-I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s-IS" altLang="is-IS" sz="2400"/>
          </a:p>
          <a:p>
            <a:endParaRPr lang="is-IS" altLang="is-IS" sz="2400"/>
          </a:p>
          <a:p>
            <a:endParaRPr lang="is-IS" altLang="is-IS" sz="2400"/>
          </a:p>
          <a:p>
            <a:pPr>
              <a:spcBef>
                <a:spcPts val="0"/>
              </a:spcBef>
            </a:pPr>
            <a:endParaRPr lang="is-IS" altLang="is-IS" sz="2400"/>
          </a:p>
          <a:p>
            <a:pPr>
              <a:spcBef>
                <a:spcPts val="0"/>
              </a:spcBef>
            </a:pPr>
            <a:r>
              <a:rPr lang="is-IS" altLang="is-IS" sz="2400"/>
              <a:t>Líka til einkvæmir vísar:</a:t>
            </a:r>
          </a:p>
        </p:txBody>
      </p:sp>
      <p:sp>
        <p:nvSpPr>
          <p:cNvPr id="137221" name="TextBox 6"/>
          <p:cNvSpPr txBox="1">
            <a:spLocks noChangeArrowheads="1"/>
          </p:cNvSpPr>
          <p:nvPr/>
        </p:nvSpPr>
        <p:spPr bwMode="auto">
          <a:xfrm>
            <a:off x="2053829" y="1785439"/>
            <a:ext cx="51435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index nafn_idx on felagar(nafn);</a:t>
            </a:r>
          </a:p>
        </p:txBody>
      </p:sp>
      <p:sp>
        <p:nvSpPr>
          <p:cNvPr id="137222" name="TextBox 7"/>
          <p:cNvSpPr txBox="1">
            <a:spLocks noChangeArrowheads="1"/>
          </p:cNvSpPr>
          <p:nvPr/>
        </p:nvSpPr>
        <p:spPr bwMode="auto">
          <a:xfrm>
            <a:off x="3206281" y="2528877"/>
            <a:ext cx="893629" cy="5078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350">
                <a:solidFill>
                  <a:schemeClr val="accent1"/>
                </a:solidFill>
                <a:cs typeface="Courier New" panose="02070309020205020404" pitchFamily="49" charset="0"/>
              </a:rPr>
              <a:t>Nafnið á vísinum</a:t>
            </a:r>
            <a:endParaRPr lang="en-US" altLang="is-IS" sz="135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F9E8E3-1EC1-458F-9EFE-54EBD1812FB8}"/>
              </a:ext>
            </a:extLst>
          </p:cNvPr>
          <p:cNvCxnSpPr/>
          <p:nvPr/>
        </p:nvCxnSpPr>
        <p:spPr>
          <a:xfrm rot="5400000" flipH="1" flipV="1">
            <a:off x="3648986" y="2108527"/>
            <a:ext cx="428625" cy="40124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224" name="TextBox 10"/>
          <p:cNvSpPr txBox="1">
            <a:spLocks noChangeArrowheads="1"/>
          </p:cNvSpPr>
          <p:nvPr/>
        </p:nvSpPr>
        <p:spPr bwMode="auto">
          <a:xfrm>
            <a:off x="5536407" y="2530087"/>
            <a:ext cx="1567778" cy="5078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350">
                <a:solidFill>
                  <a:schemeClr val="accent1"/>
                </a:solidFill>
                <a:cs typeface="Courier New" panose="02070309020205020404" pitchFamily="49" charset="0"/>
              </a:rPr>
              <a:t>Mega vera margir dálkar hér</a:t>
            </a:r>
            <a:endParaRPr lang="en-US" altLang="is-IS" sz="135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6BD30E-D5F5-4924-8350-7F1A095C797F}"/>
              </a:ext>
            </a:extLst>
          </p:cNvPr>
          <p:cNvCxnSpPr>
            <a:stCxn id="137224" idx="0"/>
          </p:cNvCxnSpPr>
          <p:nvPr/>
        </p:nvCxnSpPr>
        <p:spPr>
          <a:xfrm flipV="1">
            <a:off x="6320296" y="2109925"/>
            <a:ext cx="31270" cy="42016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226" name="TextBox 17"/>
          <p:cNvSpPr txBox="1">
            <a:spLocks noChangeArrowheads="1"/>
          </p:cNvSpPr>
          <p:nvPr/>
        </p:nvSpPr>
        <p:spPr bwMode="auto">
          <a:xfrm>
            <a:off x="2007394" y="3801353"/>
            <a:ext cx="5680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unique index fnr_idx on felagar(fnr);</a:t>
            </a:r>
          </a:p>
        </p:txBody>
      </p:sp>
      <p:sp>
        <p:nvSpPr>
          <p:cNvPr id="137227" name="TextBox 19"/>
          <p:cNvSpPr txBox="1">
            <a:spLocks noChangeArrowheads="1"/>
          </p:cNvSpPr>
          <p:nvPr/>
        </p:nvSpPr>
        <p:spPr bwMode="auto">
          <a:xfrm>
            <a:off x="3018234" y="4248589"/>
            <a:ext cx="3649851" cy="30008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350">
                <a:solidFill>
                  <a:schemeClr val="accent1"/>
                </a:solidFill>
                <a:cs typeface="Courier New" panose="02070309020205020404" pitchFamily="49" charset="0"/>
              </a:rPr>
              <a:t>Þá má ekki setja tvítekin gildi í þennan dálk</a:t>
            </a:r>
            <a:endParaRPr lang="en-US" altLang="is-IS" sz="135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24CA2-84F0-4130-8450-A9574AB1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C84FB5-BF77-46D0-84D5-3CF0CCD9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66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616917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Notkun á vísum</a:t>
            </a:r>
          </a:p>
        </p:txBody>
      </p:sp>
      <p:sp>
        <p:nvSpPr>
          <p:cNvPr id="13926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13287" y="1338186"/>
            <a:ext cx="7163093" cy="3086100"/>
          </a:xfrm>
        </p:spPr>
        <p:txBody>
          <a:bodyPr>
            <a:noAutofit/>
          </a:bodyPr>
          <a:lstStyle/>
          <a:p>
            <a:r>
              <a:rPr lang="is-IS" altLang="is-IS" sz="2400"/>
              <a:t>Vísar eru </a:t>
            </a:r>
            <a:r>
              <a:rPr lang="is-IS" altLang="is-IS" sz="2400" u="sng"/>
              <a:t>ekki ókeypis</a:t>
            </a:r>
          </a:p>
          <a:p>
            <a:pPr lvl="1"/>
            <a:r>
              <a:rPr lang="is-IS" altLang="is-IS" sz="2000"/>
              <a:t>Við hverja innsetningu, eyðingu eða breytingu á vísagildi þarf að uppfæra vísinn</a:t>
            </a:r>
          </a:p>
          <a:p>
            <a:r>
              <a:rPr lang="is-IS" altLang="is-IS" sz="2400"/>
              <a:t>Vísar borga sig aðeins ef</a:t>
            </a:r>
          </a:p>
          <a:p>
            <a:pPr lvl="1"/>
            <a:r>
              <a:rPr lang="is-IS" altLang="is-IS" sz="2000"/>
              <a:t>mikið magn gagna</a:t>
            </a:r>
          </a:p>
          <a:p>
            <a:pPr lvl="1"/>
            <a:r>
              <a:rPr lang="is-IS" altLang="is-IS" sz="2000"/>
              <a:t>oft leitað að dálknum sem vísirinn er á</a:t>
            </a:r>
          </a:p>
          <a:p>
            <a:r>
              <a:rPr lang="is-IS" altLang="is-IS" sz="2400"/>
              <a:t>Ekki alltaf ljóst hvaða vísa ætti að búa til</a:t>
            </a:r>
          </a:p>
          <a:p>
            <a:pPr lvl="1"/>
            <a:r>
              <a:rPr lang="is-IS" altLang="is-IS" sz="2000"/>
              <a:t>Prófa sig áfram og tímamæla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C7F02A-B761-499C-9787-49C070D86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7966C9-B605-4A59-B0A2-D33A1820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67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7782361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Sýndartöflur (</a:t>
            </a:r>
            <a:r>
              <a:rPr lang="is-IS" altLang="is-IS" i="1"/>
              <a:t>views</a:t>
            </a:r>
            <a:r>
              <a:rPr lang="is-IS" altLang="is-IS"/>
              <a:t>)</a:t>
            </a:r>
          </a:p>
        </p:txBody>
      </p:sp>
      <p:sp>
        <p:nvSpPr>
          <p:cNvPr id="14131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Sýndartöflur eru niðurstöður úr fyrirspurn</a:t>
            </a:r>
          </a:p>
          <a:p>
            <a:pPr lvl="1"/>
            <a:r>
              <a:rPr lang="is-IS" altLang="is-IS" sz="2000"/>
              <a:t>Innihalda engin gögn</a:t>
            </a:r>
          </a:p>
          <a:p>
            <a:pPr lvl="1"/>
            <a:r>
              <a:rPr lang="is-IS" altLang="is-IS" sz="2000"/>
              <a:t>Eru búnar til þegar þörf er á þeim</a:t>
            </a:r>
          </a:p>
          <a:p>
            <a:r>
              <a:rPr lang="is-IS" altLang="is-IS" sz="2400"/>
              <a:t>Oft notaðar til að gefa aðra sýn á gagnasafnið</a:t>
            </a:r>
          </a:p>
          <a:p>
            <a:pPr lvl="1"/>
            <a:r>
              <a:rPr lang="is-IS" altLang="is-IS" sz="2000"/>
              <a:t>Fela tilteknar línur</a:t>
            </a:r>
          </a:p>
          <a:p>
            <a:pPr lvl="2"/>
            <a:r>
              <a:rPr lang="is-IS" altLang="is-IS" sz="1600"/>
              <a:t>Til dæmis starfsmannatafla án yfirmanna</a:t>
            </a:r>
          </a:p>
          <a:p>
            <a:pPr lvl="2"/>
            <a:r>
              <a:rPr lang="is-IS" altLang="is-IS" sz="1600"/>
              <a:t>Einkunnatafla með eingöngu þínum einkunnum</a:t>
            </a:r>
          </a:p>
          <a:p>
            <a:pPr lvl="1"/>
            <a:r>
              <a:rPr lang="is-IS" altLang="is-IS" sz="2000"/>
              <a:t>Einfalda fyrirspurnir</a:t>
            </a:r>
          </a:p>
          <a:p>
            <a:pPr lvl="2"/>
            <a:r>
              <a:rPr lang="is-IS" altLang="is-IS" sz="1600"/>
              <a:t>Búa til sýndartöflu sem tengir allar töflur saman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4AF54-0CBF-466F-BF7D-7A02B644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77A23D-AACA-48FA-8EB0-9A8542F2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68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149918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Dæmi um sýndartöflur</a:t>
            </a:r>
          </a:p>
        </p:txBody>
      </p:sp>
      <p:sp>
        <p:nvSpPr>
          <p:cNvPr id="14336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Búa til sýndartöflu með úrvalsfélögum:</a:t>
            </a:r>
          </a:p>
          <a:p>
            <a:endParaRPr lang="is-IS" altLang="is-IS" sz="2400"/>
          </a:p>
          <a:p>
            <a:endParaRPr lang="is-IS" altLang="is-IS" sz="2400"/>
          </a:p>
          <a:p>
            <a:endParaRPr lang="is-IS" altLang="is-IS" sz="2400"/>
          </a:p>
          <a:p>
            <a:endParaRPr lang="is-IS" altLang="is-IS" sz="2400"/>
          </a:p>
          <a:p>
            <a:pPr lvl="1"/>
            <a:r>
              <a:rPr lang="is-IS" altLang="is-IS" sz="2000"/>
              <a:t>Getum svo unnið með þessa töflu eins og hverja aðra töflu</a:t>
            </a:r>
          </a:p>
          <a:p>
            <a:pPr lvl="2"/>
            <a:r>
              <a:rPr lang="is-IS" altLang="is-IS" sz="1600"/>
              <a:t>Inniheldur sömu dálka og </a:t>
            </a:r>
            <a:r>
              <a:rPr lang="is-IS" altLang="is-IS" sz="1600" b="1">
                <a:latin typeface="Courier New" panose="02070309020205020404" pitchFamily="49" charset="0"/>
                <a:cs typeface="Courier New" panose="02070309020205020404" pitchFamily="49" charset="0"/>
              </a:rPr>
              <a:t>felagar</a:t>
            </a:r>
            <a:r>
              <a:rPr lang="is-IS" altLang="is-IS" sz="1600"/>
              <a:t>, en færri línur</a:t>
            </a:r>
          </a:p>
        </p:txBody>
      </p:sp>
      <p:sp>
        <p:nvSpPr>
          <p:cNvPr id="143365" name="TextBox 6"/>
          <p:cNvSpPr txBox="1">
            <a:spLocks noChangeArrowheads="1"/>
          </p:cNvSpPr>
          <p:nvPr/>
        </p:nvSpPr>
        <p:spPr bwMode="auto">
          <a:xfrm>
            <a:off x="2482454" y="1810881"/>
            <a:ext cx="375046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view vip 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&gt; 400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inng_ar &lt;= 2000;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A7AF8-BC83-44C6-8802-B5C49460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DDA0AD-F471-4642-B5F7-08005D45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69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19752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is-IS" sz="3000"/>
              <a:t>SQL upprifjun</a:t>
            </a:r>
            <a:br>
              <a:rPr lang="en-US" altLang="is-IS" sz="3000"/>
            </a:br>
            <a:r>
              <a:rPr lang="en-US" altLang="is-IS" sz="2700"/>
              <a:t>Velja línur (</a:t>
            </a:r>
            <a:r>
              <a:rPr lang="en-US" altLang="is-IS" sz="2700" b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is-IS" sz="2700"/>
              <a:t>)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657350" y="1653778"/>
            <a:ext cx="5829300" cy="2918222"/>
          </a:xfrm>
        </p:spPr>
        <p:txBody>
          <a:bodyPr/>
          <a:lstStyle/>
          <a:p>
            <a:r>
              <a:rPr lang="is-IS" altLang="is-IS" sz="2100"/>
              <a:t>Sýnið þá félagsmenn sem hafa minna en 100 stig, í röð eftir stigafjölda?</a:t>
            </a:r>
          </a:p>
          <a:p>
            <a:endParaRPr lang="is-IS" altLang="is-IS" sz="2100"/>
          </a:p>
          <a:p>
            <a:endParaRPr lang="is-IS" altLang="is-IS" sz="2100"/>
          </a:p>
          <a:p>
            <a:pPr>
              <a:spcBef>
                <a:spcPts val="1800"/>
              </a:spcBef>
            </a:pPr>
            <a:r>
              <a:rPr lang="is-IS" altLang="is-IS" sz="2100"/>
              <a:t>Sýnið allar helgarleigur á árinu 2021</a:t>
            </a:r>
          </a:p>
          <a:p>
            <a:endParaRPr lang="en-US" altLang="is-IS" sz="210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681288" y="2350294"/>
            <a:ext cx="33849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where stig &lt; 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order by stig;</a:t>
            </a: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736057" y="3651647"/>
            <a:ext cx="354568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where dags like '2021%'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 fj_daga = 3;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5584A0-00E3-4C17-AE1F-A02282EC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8CC2C-C429-415A-A281-8C82CD7E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7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3646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Dæmi um sýndartöflur</a:t>
            </a:r>
          </a:p>
        </p:txBody>
      </p:sp>
      <p:sp>
        <p:nvSpPr>
          <p:cNvPr id="14541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Fela ýmsar upplýsingar um félaga</a:t>
            </a:r>
          </a:p>
        </p:txBody>
      </p:sp>
      <p:sp>
        <p:nvSpPr>
          <p:cNvPr id="145413" name="TextBox 6"/>
          <p:cNvSpPr txBox="1">
            <a:spLocks noChangeArrowheads="1"/>
          </p:cNvSpPr>
          <p:nvPr/>
        </p:nvSpPr>
        <p:spPr bwMode="auto">
          <a:xfrm>
            <a:off x="2482454" y="1941176"/>
            <a:ext cx="42489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view fel_post 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select fnr, nafn, postnr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from felagar;</a:t>
            </a:r>
          </a:p>
        </p:txBody>
      </p:sp>
      <p:sp>
        <p:nvSpPr>
          <p:cNvPr id="145414" name="TextBox 7"/>
          <p:cNvSpPr txBox="1">
            <a:spLocks noChangeArrowheads="1"/>
          </p:cNvSpPr>
          <p:nvPr/>
        </p:nvSpPr>
        <p:spPr bwMode="auto">
          <a:xfrm>
            <a:off x="2750344" y="3290159"/>
            <a:ext cx="3161110" cy="78483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>
                <a:solidFill>
                  <a:schemeClr val="accent1"/>
                </a:solidFill>
                <a:cs typeface="Courier New" panose="02070309020205020404" pitchFamily="49" charset="0"/>
              </a:rPr>
              <a:t>Leyfum sumum notendum aðeins að sjá póstnúmer félagsmanna, en ekki aðrar upplýsingar</a:t>
            </a:r>
            <a:endParaRPr lang="en-US" altLang="is-IS" sz="150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3E0EE-AA96-435C-8108-5827B229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42764-B9C4-4A94-88BE-50698E84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70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512054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Dæmi um sýndartöflur</a:t>
            </a:r>
          </a:p>
        </p:txBody>
      </p:sp>
      <p:sp>
        <p:nvSpPr>
          <p:cNvPr id="14745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Getum notað til að einfalda fyrirspurnir:</a:t>
            </a:r>
          </a:p>
          <a:p>
            <a:endParaRPr lang="is-IS" altLang="is-IS" sz="2400"/>
          </a:p>
          <a:p>
            <a:pPr>
              <a:spcBef>
                <a:spcPts val="0"/>
              </a:spcBef>
            </a:pPr>
            <a:endParaRPr lang="is-IS" altLang="is-IS" sz="2400"/>
          </a:p>
          <a:p>
            <a:endParaRPr lang="is-IS" altLang="is-IS" sz="2400"/>
          </a:p>
          <a:p>
            <a:pPr lvl="1">
              <a:spcBef>
                <a:spcPts val="0"/>
              </a:spcBef>
            </a:pPr>
            <a:endParaRPr lang="is-IS" altLang="is-IS" sz="2000"/>
          </a:p>
          <a:p>
            <a:pPr lvl="1">
              <a:buFontTx/>
              <a:buNone/>
            </a:pPr>
            <a:r>
              <a:rPr lang="is-IS" altLang="is-IS" sz="2000"/>
              <a:t>	Getum nú gert:</a:t>
            </a:r>
          </a:p>
        </p:txBody>
      </p:sp>
      <p:sp>
        <p:nvSpPr>
          <p:cNvPr id="147461" name="TextBox 6"/>
          <p:cNvSpPr txBox="1">
            <a:spLocks noChangeArrowheads="1"/>
          </p:cNvSpPr>
          <p:nvPr/>
        </p:nvSpPr>
        <p:spPr bwMode="auto">
          <a:xfrm>
            <a:off x="2053829" y="1803849"/>
            <a:ext cx="525065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view allt 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select * from felagar natural join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leigur natural join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sumarhus;</a:t>
            </a:r>
          </a:p>
        </p:txBody>
      </p:sp>
      <p:sp>
        <p:nvSpPr>
          <p:cNvPr id="147462" name="TextBox 7"/>
          <p:cNvSpPr txBox="1">
            <a:spLocks noChangeArrowheads="1"/>
          </p:cNvSpPr>
          <p:nvPr/>
        </p:nvSpPr>
        <p:spPr bwMode="auto">
          <a:xfrm>
            <a:off x="2053829" y="3717132"/>
            <a:ext cx="44469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stadur from allt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dags &gt;= ‘2021-01-01';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C4639-C190-447D-BF24-4D1F7A4F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5BF57A-7B14-472A-B614-16665A10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71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8565428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Dæmi um sýndartöflur</a:t>
            </a:r>
          </a:p>
        </p:txBody>
      </p:sp>
      <p:sp>
        <p:nvSpPr>
          <p:cNvPr id="14950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Getum notað til að setja gögn betur fram</a:t>
            </a:r>
          </a:p>
        </p:txBody>
      </p:sp>
      <p:sp>
        <p:nvSpPr>
          <p:cNvPr id="149509" name="TextBox 6"/>
          <p:cNvSpPr txBox="1">
            <a:spLocks noChangeArrowheads="1"/>
          </p:cNvSpPr>
          <p:nvPr/>
        </p:nvSpPr>
        <p:spPr bwMode="auto">
          <a:xfrm>
            <a:off x="1518047" y="2167412"/>
            <a:ext cx="668341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view movieform 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select m.id,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title || ' (' || year || ')' as title,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score,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name as director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from movie m join actor on director = actor.id;</a:t>
            </a:r>
          </a:p>
        </p:txBody>
      </p:sp>
      <p:sp>
        <p:nvSpPr>
          <p:cNvPr id="149510" name="TextBox 7"/>
          <p:cNvSpPr txBox="1">
            <a:spLocks noChangeArrowheads="1"/>
          </p:cNvSpPr>
          <p:nvPr/>
        </p:nvSpPr>
        <p:spPr bwMode="auto">
          <a:xfrm>
            <a:off x="5536406" y="1799509"/>
            <a:ext cx="1768079" cy="5232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400">
                <a:solidFill>
                  <a:schemeClr val="accent1"/>
                </a:solidFill>
                <a:cs typeface="Courier New" panose="02070309020205020404" pitchFamily="49" charset="0"/>
              </a:rPr>
              <a:t>Búum til nýjan titill með ártalinu aftast</a:t>
            </a:r>
            <a:endParaRPr lang="en-US" altLang="is-IS" sz="140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9511" name="TextBox 8"/>
          <p:cNvSpPr txBox="1">
            <a:spLocks noChangeArrowheads="1"/>
          </p:cNvSpPr>
          <p:nvPr/>
        </p:nvSpPr>
        <p:spPr bwMode="auto">
          <a:xfrm>
            <a:off x="5322094" y="3781899"/>
            <a:ext cx="1553766" cy="5232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400">
                <a:solidFill>
                  <a:schemeClr val="accent1"/>
                </a:solidFill>
                <a:cs typeface="Courier New" panose="02070309020205020404" pitchFamily="49" charset="0"/>
              </a:rPr>
              <a:t>Fáum nú </a:t>
            </a:r>
            <a:r>
              <a:rPr lang="en-US" altLang="is-IS" sz="1400" u="sng">
                <a:solidFill>
                  <a:schemeClr val="accent1"/>
                </a:solidFill>
                <a:cs typeface="Courier New" panose="02070309020205020404" pitchFamily="49" charset="0"/>
              </a:rPr>
              <a:t>nafn</a:t>
            </a:r>
            <a:r>
              <a:rPr lang="en-US" altLang="is-IS" sz="1400">
                <a:solidFill>
                  <a:schemeClr val="accent1"/>
                </a:solidFill>
                <a:cs typeface="Courier New" panose="02070309020205020404" pitchFamily="49" charset="0"/>
              </a:rPr>
              <a:t> leikstjórans með</a:t>
            </a:r>
            <a:endParaRPr lang="en-US" altLang="is-IS" sz="140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275DB5-BC99-4C2D-A90E-5D846BF6ED1A}"/>
              </a:ext>
            </a:extLst>
          </p:cNvPr>
          <p:cNvCxnSpPr>
            <a:stCxn id="149511" idx="0"/>
          </p:cNvCxnSpPr>
          <p:nvPr/>
        </p:nvCxnSpPr>
        <p:spPr>
          <a:xfrm rot="16200000" flipV="1">
            <a:off x="5201841" y="2884168"/>
            <a:ext cx="428625" cy="136683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301CE8-1748-4FF4-8F3C-2E9E9E393B82}"/>
              </a:ext>
            </a:extLst>
          </p:cNvPr>
          <p:cNvCxnSpPr>
            <a:stCxn id="149510" idx="2"/>
          </p:cNvCxnSpPr>
          <p:nvPr/>
        </p:nvCxnSpPr>
        <p:spPr>
          <a:xfrm flipH="1">
            <a:off x="5176911" y="2322729"/>
            <a:ext cx="1243535" cy="3853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AED66-681B-4A18-AB9C-F64F0066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7EB4B2-0328-4886-AB63-156AE738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72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1482851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Kostir sýndartafla</a:t>
            </a:r>
          </a:p>
        </p:txBody>
      </p:sp>
      <p:sp>
        <p:nvSpPr>
          <p:cNvPr id="15155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Það verður engin umfremd þó við búum til sýndartöfluna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allt</a:t>
            </a:r>
          </a:p>
          <a:p>
            <a:pPr lvl="1"/>
            <a:r>
              <a:rPr lang="is-IS" altLang="is-IS" sz="2000"/>
              <a:t>Það eru engin gögn í henni!</a:t>
            </a:r>
          </a:p>
          <a:p>
            <a:pPr>
              <a:spcBef>
                <a:spcPts val="1350"/>
              </a:spcBef>
            </a:pPr>
            <a:r>
              <a:rPr lang="is-IS" altLang="is-IS" sz="2400"/>
              <a:t>Hægt að gefa mismunandi notendum aðgang að mismunandi sýndartöflum</a:t>
            </a:r>
          </a:p>
          <a:p>
            <a:pPr lvl="1"/>
            <a:r>
              <a:rPr lang="is-IS" altLang="is-IS" sz="2000"/>
              <a:t>Sjá bara það sem þeir mega sjá</a:t>
            </a:r>
          </a:p>
          <a:p>
            <a:pPr lvl="1"/>
            <a:r>
              <a:rPr lang="is-IS" altLang="is-IS" sz="2000"/>
              <a:t>SQLite hefur ekki skilgreinda notendur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A86F2-C0F3-477F-A51C-2CE1A421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A03E42-E09A-4F70-AA28-25DA4447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73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1932526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Breytingar á sýndartöflum</a:t>
            </a:r>
          </a:p>
        </p:txBody>
      </p:sp>
      <p:sp>
        <p:nvSpPr>
          <p:cNvPr id="15360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SQL staðallinn segir að það eigi að vera hægt að breyta gildum í sýndartöflum</a:t>
            </a:r>
          </a:p>
          <a:p>
            <a:pPr lvl="1"/>
            <a:r>
              <a:rPr lang="is-IS" altLang="is-IS" sz="2000"/>
              <a:t>Hægt að nota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is-IS" altLang="is-IS" sz="2000"/>
              <a:t>,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is-IS" altLang="is-IS" sz="2000"/>
              <a:t> og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pPr>
              <a:spcBef>
                <a:spcPts val="900"/>
              </a:spcBef>
            </a:pPr>
            <a:r>
              <a:rPr lang="is-IS" altLang="is-IS" sz="2400"/>
              <a:t>Alls ekki auðvelt, þarf að snúa við fyrirspurninni sem skilgreinir sýndartöfluna</a:t>
            </a:r>
          </a:p>
          <a:p>
            <a:pPr>
              <a:spcBef>
                <a:spcPts val="900"/>
              </a:spcBef>
            </a:pPr>
            <a:r>
              <a:rPr lang="is-IS" altLang="is-IS" sz="2400"/>
              <a:t>Flest "stóru" gagnasafnskerfið ráða við að breyta sýndartöflum</a:t>
            </a:r>
          </a:p>
          <a:p>
            <a:pPr lvl="1"/>
            <a:r>
              <a:rPr lang="is-IS" altLang="is-IS" sz="2000"/>
              <a:t>SQLite leyfir það ekki!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03AF9B-B0FA-4F6F-BB09-5B745F993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BFCE51-FF58-468C-A31F-14A7123C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74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8807446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Æfingar</a:t>
            </a:r>
          </a:p>
        </p:txBody>
      </p:sp>
      <p:sp>
        <p:nvSpPr>
          <p:cNvPr id="15565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350"/>
              </a:spcBef>
            </a:pPr>
            <a:r>
              <a:rPr lang="is-IS" altLang="is-IS" sz="2400"/>
              <a:t>Búið til sýndartöfluna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allt</a:t>
            </a:r>
            <a:r>
              <a:rPr lang="is-IS" altLang="is-IS" sz="2400"/>
              <a:t> og sýnið nöfn þeirra félagsmanna sem hafa leigt bústaðinn "Laugarvatn 1"</a:t>
            </a:r>
          </a:p>
          <a:p>
            <a:pPr>
              <a:spcBef>
                <a:spcPts val="1350"/>
              </a:spcBef>
            </a:pPr>
            <a:r>
              <a:rPr lang="is-IS" altLang="is-IS" sz="2400"/>
              <a:t>Búið til sýndartöflu sem hefur aðeins dálkana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fnr</a:t>
            </a:r>
            <a:r>
              <a:rPr lang="is-IS" altLang="is-IS" sz="2400"/>
              <a:t>,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nafn</a:t>
            </a:r>
            <a:r>
              <a:rPr lang="is-IS" altLang="is-IS" sz="2400"/>
              <a:t> og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inng_ar</a:t>
            </a:r>
            <a:r>
              <a:rPr lang="is-IS" altLang="is-IS" sz="2400"/>
              <a:t> og inniheldur aðeins þá sem búa utan Reykjavíkur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586C4-C74C-4AF1-8787-4EABB8180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4CD2FF-D1AF-410B-B0FE-2ABDE5A3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75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3419837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Önnur gagnasafnskerfi</a:t>
            </a:r>
          </a:p>
        </p:txBody>
      </p:sp>
      <p:sp>
        <p:nvSpPr>
          <p:cNvPr id="15769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Margar gerðir gagnasafnskerfa:</a:t>
            </a:r>
          </a:p>
          <a:p>
            <a:pPr lvl="1">
              <a:spcBef>
                <a:spcPts val="900"/>
              </a:spcBef>
            </a:pPr>
            <a:r>
              <a:rPr lang="is-IS" altLang="is-IS" sz="2000"/>
              <a:t>Stór biðlara-miðlara kerfi (</a:t>
            </a:r>
            <a:r>
              <a:rPr lang="is-IS" altLang="is-IS" sz="2000" i="1"/>
              <a:t>client-server</a:t>
            </a:r>
            <a:r>
              <a:rPr lang="is-IS" altLang="is-IS" sz="2000"/>
              <a:t>)</a:t>
            </a:r>
          </a:p>
          <a:p>
            <a:pPr lvl="2"/>
            <a:r>
              <a:rPr lang="is-IS" altLang="is-IS" sz="1600"/>
              <a:t>Oracle, DB2, SQL Server, Informix, ...</a:t>
            </a:r>
          </a:p>
          <a:p>
            <a:pPr lvl="1">
              <a:spcBef>
                <a:spcPts val="900"/>
              </a:spcBef>
            </a:pPr>
            <a:r>
              <a:rPr lang="is-IS" altLang="is-IS" sz="2000"/>
              <a:t>Frí millistór biðlara-miðlara kerfi</a:t>
            </a:r>
          </a:p>
          <a:p>
            <a:pPr lvl="2"/>
            <a:r>
              <a:rPr lang="is-IS" altLang="is-IS" sz="1600"/>
              <a:t>MySQL, PostgreSQL, Firebird ...</a:t>
            </a:r>
          </a:p>
          <a:p>
            <a:pPr lvl="1">
              <a:spcBef>
                <a:spcPts val="900"/>
              </a:spcBef>
            </a:pPr>
            <a:r>
              <a:rPr lang="is-IS" altLang="is-IS" sz="2000"/>
              <a:t>Lítil einstaklingskerfi</a:t>
            </a:r>
          </a:p>
          <a:p>
            <a:pPr lvl="2"/>
            <a:r>
              <a:rPr lang="is-IS" altLang="is-IS" sz="1600"/>
              <a:t>SQLite, MS Access, InterBase, Apache Derby ...</a:t>
            </a:r>
          </a:p>
          <a:p>
            <a:pPr lvl="1">
              <a:spcBef>
                <a:spcPts val="900"/>
              </a:spcBef>
            </a:pPr>
            <a:r>
              <a:rPr lang="is-IS" altLang="is-IS" sz="2000"/>
              <a:t>Stór, sérhæfð gagnasafnskerfi</a:t>
            </a:r>
          </a:p>
          <a:p>
            <a:pPr lvl="2">
              <a:spcBef>
                <a:spcPts val="450"/>
              </a:spcBef>
            </a:pPr>
            <a:r>
              <a:rPr lang="is-IS" altLang="is-IS" sz="1600"/>
              <a:t>MongoDB, Redis, ...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05566-08B1-4A73-B539-C8ED3015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E0FBAD-9A35-4992-BC27-A89572C46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76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599429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Miðlara-biðlara kerfi</a:t>
            </a:r>
          </a:p>
        </p:txBody>
      </p:sp>
      <p:sp>
        <p:nvSpPr>
          <p:cNvPr id="15974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657350" y="1162338"/>
            <a:ext cx="5829300" cy="1246585"/>
          </a:xfrm>
        </p:spPr>
        <p:txBody>
          <a:bodyPr/>
          <a:lstStyle/>
          <a:p>
            <a:r>
              <a:rPr lang="is-IS" altLang="is-IS" sz="2100"/>
              <a:t>Gagnasafnsmiðlari keyrir á sérstakri tölvu</a:t>
            </a:r>
          </a:p>
          <a:p>
            <a:pPr lvl="1"/>
            <a:r>
              <a:rPr lang="is-IS" altLang="is-IS" sz="1800"/>
              <a:t>Margir biðlarar með aðgang á sama tíma</a:t>
            </a:r>
          </a:p>
          <a:p>
            <a:pPr lvl="1"/>
            <a:r>
              <a:rPr lang="is-IS" altLang="is-IS" sz="1800"/>
              <a:t>Sumir biðlarar á nærneti, aðrir yfir Internet</a:t>
            </a:r>
          </a:p>
          <a:p>
            <a:endParaRPr lang="is-IS" altLang="is-I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B5DCA9-A30A-4A51-B2CA-5E545A967FFA}"/>
              </a:ext>
            </a:extLst>
          </p:cNvPr>
          <p:cNvSpPr/>
          <p:nvPr/>
        </p:nvSpPr>
        <p:spPr>
          <a:xfrm>
            <a:off x="2643188" y="2799083"/>
            <a:ext cx="696516" cy="375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s-IS" sz="1050" b="1">
                <a:solidFill>
                  <a:schemeClr val="tx1"/>
                </a:solidFill>
              </a:rPr>
              <a:t>Biðlari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CC3DFA-6302-4DE0-BBF0-999AF486A1E2}"/>
              </a:ext>
            </a:extLst>
          </p:cNvPr>
          <p:cNvSpPr/>
          <p:nvPr/>
        </p:nvSpPr>
        <p:spPr>
          <a:xfrm>
            <a:off x="3500438" y="2799083"/>
            <a:ext cx="696516" cy="375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s-IS" sz="1050" b="1">
                <a:solidFill>
                  <a:schemeClr val="tx1"/>
                </a:solidFill>
              </a:rPr>
              <a:t>Biðlari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A0B1CE-D02C-4045-B409-8F05101EA82D}"/>
              </a:ext>
            </a:extLst>
          </p:cNvPr>
          <p:cNvSpPr/>
          <p:nvPr/>
        </p:nvSpPr>
        <p:spPr>
          <a:xfrm>
            <a:off x="5322094" y="2799083"/>
            <a:ext cx="696516" cy="375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s-IS" sz="1050" b="1">
                <a:solidFill>
                  <a:schemeClr val="tx1"/>
                </a:solidFill>
              </a:rPr>
              <a:t>Biðlari </a:t>
            </a:r>
            <a:r>
              <a:rPr lang="is-IS" sz="1050" b="1" i="1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321C98-E8E7-4516-B709-AE94748F85A3}"/>
              </a:ext>
            </a:extLst>
          </p:cNvPr>
          <p:cNvSpPr/>
          <p:nvPr/>
        </p:nvSpPr>
        <p:spPr>
          <a:xfrm>
            <a:off x="3339704" y="3602755"/>
            <a:ext cx="2143125" cy="696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s-IS" sz="1050" b="1">
                <a:solidFill>
                  <a:schemeClr val="tx1"/>
                </a:solidFill>
              </a:rPr>
              <a:t>Gagnasafnsmiðlari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071890A5-E936-4562-8DAC-98B738969AB2}"/>
              </a:ext>
            </a:extLst>
          </p:cNvPr>
          <p:cNvSpPr/>
          <p:nvPr/>
        </p:nvSpPr>
        <p:spPr>
          <a:xfrm>
            <a:off x="5589985" y="3763490"/>
            <a:ext cx="321469" cy="321469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s-IS" sz="1350">
              <a:solidFill>
                <a:srgbClr val="FFFFFF"/>
              </a:solidFill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527BAD2-D7F1-449E-AFCC-DC760AA7C89F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3486746" y="2678234"/>
            <a:ext cx="428625" cy="1420416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D10ECE4E-5E7E-4826-9D3B-98B24C9FCF1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4826795" y="2758602"/>
            <a:ext cx="428625" cy="1259681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1DD1B5D-FA12-4198-8706-E803999E5552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16200000" flipH="1">
            <a:off x="3915371" y="3106859"/>
            <a:ext cx="428625" cy="563166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D8E0657-B8EE-4091-B9F9-95B9F4224040}"/>
              </a:ext>
            </a:extLst>
          </p:cNvPr>
          <p:cNvSpPr txBox="1"/>
          <p:nvPr/>
        </p:nvSpPr>
        <p:spPr>
          <a:xfrm>
            <a:off x="4572000" y="2799083"/>
            <a:ext cx="401072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s-IS" sz="1350" b="1"/>
              <a:t>. . .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5E48D347-44CD-43E4-9858-7734D5554049}"/>
              </a:ext>
            </a:extLst>
          </p:cNvPr>
          <p:cNvSpPr/>
          <p:nvPr/>
        </p:nvSpPr>
        <p:spPr>
          <a:xfrm>
            <a:off x="5704285" y="3877790"/>
            <a:ext cx="321469" cy="321469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s-IS" sz="1350">
              <a:solidFill>
                <a:srgbClr val="FFFFFF"/>
              </a:solidFill>
            </a:endParaRPr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895F7892-BDF3-4133-B978-91E584727FCD}"/>
              </a:ext>
            </a:extLst>
          </p:cNvPr>
          <p:cNvSpPr/>
          <p:nvPr/>
        </p:nvSpPr>
        <p:spPr>
          <a:xfrm>
            <a:off x="5818585" y="3992090"/>
            <a:ext cx="321469" cy="321469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s-IS" sz="1350">
              <a:solidFill>
                <a:srgbClr val="FFFFFF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E8C53-A43C-476E-916A-3213780A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6AB670-FFF6-48F4-9533-6D0BAA8B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77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8935287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Aðrir eiginleikar</a:t>
            </a:r>
          </a:p>
        </p:txBody>
      </p:sp>
      <p:sp>
        <p:nvSpPr>
          <p:cNvPr id="16179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800"/>
              <a:t>Stór gagnasafnskerfi hafa ýmsa aðra eiginleika</a:t>
            </a:r>
          </a:p>
          <a:p>
            <a:pPr lvl="1"/>
            <a:r>
              <a:rPr lang="is-IS" altLang="is-IS" sz="2400"/>
              <a:t>Innbyggð vefþjónusta </a:t>
            </a:r>
            <a:r>
              <a:rPr lang="is-IS" altLang="is-IS" sz="1600" i="1"/>
              <a:t>(web services)</a:t>
            </a:r>
            <a:endParaRPr lang="is-IS" altLang="is-IS" sz="2400" i="1"/>
          </a:p>
          <a:p>
            <a:pPr lvl="1"/>
            <a:r>
              <a:rPr lang="is-IS" altLang="is-IS" sz="2400"/>
              <a:t>Vöruhús gagna </a:t>
            </a:r>
            <a:r>
              <a:rPr lang="is-IS" altLang="is-IS" sz="1600" i="1"/>
              <a:t>(data warehousing)</a:t>
            </a:r>
            <a:endParaRPr lang="is-IS" altLang="is-IS" sz="2400" i="1"/>
          </a:p>
          <a:p>
            <a:pPr lvl="1"/>
            <a:r>
              <a:rPr lang="is-IS" altLang="is-IS" sz="2400"/>
              <a:t>Dreifð gagnasöfn </a:t>
            </a:r>
            <a:r>
              <a:rPr lang="is-IS" altLang="is-IS" sz="1600" i="1"/>
              <a:t>(distributed databases)</a:t>
            </a:r>
            <a:endParaRPr lang="is-IS" altLang="is-IS" sz="2400" i="1"/>
          </a:p>
          <a:p>
            <a:pPr lvl="1"/>
            <a:r>
              <a:rPr lang="is-IS" altLang="is-IS" sz="2400"/>
              <a:t>Öflug bestun fyrirspurna </a:t>
            </a:r>
            <a:r>
              <a:rPr lang="is-IS" altLang="is-IS" sz="1600" i="1"/>
              <a:t>(query optimization)</a:t>
            </a:r>
            <a:endParaRPr lang="is-IS" altLang="is-IS" sz="2400" i="1"/>
          </a:p>
          <a:p>
            <a:pPr lvl="1"/>
            <a:r>
              <a:rPr lang="is-IS" altLang="is-IS" sz="2400"/>
              <a:t>Gagnaöryggi </a:t>
            </a:r>
            <a:r>
              <a:rPr lang="is-IS" altLang="is-IS" sz="1600" i="1"/>
              <a:t>(data security)</a:t>
            </a:r>
            <a:endParaRPr lang="is-IS" altLang="is-IS" sz="2400" i="1"/>
          </a:p>
          <a:p>
            <a:pPr lvl="1"/>
            <a:r>
              <a:rPr lang="is-IS" altLang="is-IS" sz="2400"/>
              <a:t>og margt fleira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FCBB3C-857B-4AE5-855A-AD9CB139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926795-D9FE-4C41-9ED3-113CC01D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78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5051222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MS Access</a:t>
            </a:r>
          </a:p>
        </p:txBody>
      </p:sp>
      <p:sp>
        <p:nvSpPr>
          <p:cNvPr id="16384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446335" y="1372196"/>
            <a:ext cx="6375302" cy="3086100"/>
          </a:xfrm>
        </p:spPr>
        <p:txBody>
          <a:bodyPr>
            <a:normAutofit/>
          </a:bodyPr>
          <a:lstStyle/>
          <a:p>
            <a:r>
              <a:rPr lang="is-IS" altLang="is-IS"/>
              <a:t>Getum notað SQL í MS Access</a:t>
            </a:r>
          </a:p>
          <a:p>
            <a:pPr lvl="1">
              <a:spcBef>
                <a:spcPts val="1350"/>
              </a:spcBef>
            </a:pPr>
            <a:r>
              <a:rPr lang="is-IS" altLang="is-IS" sz="1900"/>
              <a:t>Fara í </a:t>
            </a:r>
            <a:r>
              <a:rPr lang="is-IS" altLang="is-IS" sz="1900" b="1"/>
              <a:t>Create</a:t>
            </a:r>
            <a:r>
              <a:rPr lang="is-IS" altLang="is-IS" sz="1900"/>
              <a:t> valmynd</a:t>
            </a:r>
          </a:p>
          <a:p>
            <a:pPr lvl="1">
              <a:spcBef>
                <a:spcPts val="1350"/>
              </a:spcBef>
            </a:pPr>
            <a:r>
              <a:rPr lang="is-IS" altLang="is-IS" sz="1900"/>
              <a:t>Smella á </a:t>
            </a:r>
            <a:r>
              <a:rPr lang="is-IS" altLang="is-IS" sz="1900" b="1"/>
              <a:t>Query Design </a:t>
            </a:r>
            <a:r>
              <a:rPr lang="is-IS" altLang="is-IS" sz="1900"/>
              <a:t>hnapp</a:t>
            </a:r>
          </a:p>
          <a:p>
            <a:pPr lvl="1">
              <a:spcBef>
                <a:spcPts val="1350"/>
              </a:spcBef>
            </a:pPr>
            <a:r>
              <a:rPr lang="is-IS" altLang="is-IS" sz="1900"/>
              <a:t>Loka strax glugganum sem kemur upp</a:t>
            </a:r>
          </a:p>
          <a:p>
            <a:pPr lvl="1">
              <a:spcBef>
                <a:spcPts val="1350"/>
              </a:spcBef>
            </a:pPr>
            <a:r>
              <a:rPr lang="is-IS" altLang="is-IS" sz="1900"/>
              <a:t>Smella á niðurör á </a:t>
            </a:r>
            <a:r>
              <a:rPr lang="is-IS" altLang="is-IS" sz="1900" b="1"/>
              <a:t>View</a:t>
            </a:r>
            <a:r>
              <a:rPr lang="is-IS" altLang="is-IS" sz="1900"/>
              <a:t> hnappi og velja </a:t>
            </a:r>
            <a:r>
              <a:rPr lang="is-IS" altLang="is-IS" sz="1900" b="1"/>
              <a:t>SQL View</a:t>
            </a:r>
          </a:p>
          <a:p>
            <a:pPr lvl="1">
              <a:spcBef>
                <a:spcPts val="1350"/>
              </a:spcBef>
            </a:pPr>
            <a:r>
              <a:rPr lang="is-IS" altLang="is-IS" sz="1900"/>
              <a:t>Slá inn SQL skipun og smella á </a:t>
            </a:r>
            <a:r>
              <a:rPr lang="is-IS" altLang="is-IS" sz="1900" b="1"/>
              <a:t>Run</a:t>
            </a:r>
            <a:r>
              <a:rPr lang="is-IS" altLang="is-IS" sz="1900"/>
              <a:t> hnapp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905E7-5C52-401A-8B1F-750863EAC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91D923-D0FA-4176-B25B-B4275C84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79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7722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is-IS" sz="3000"/>
              <a:t>SQL upprifjun</a:t>
            </a:r>
            <a:br>
              <a:rPr lang="en-US" altLang="is-IS" sz="3000"/>
            </a:br>
            <a:r>
              <a:rPr lang="en-US" altLang="is-IS" sz="2700"/>
              <a:t>Samsöfnun (</a:t>
            </a:r>
            <a:r>
              <a:rPr lang="en-US" altLang="is-IS" sz="2700" b="1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altLang="is-IS" sz="2700"/>
              <a:t>)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657350" y="1653778"/>
            <a:ext cx="5829300" cy="2918222"/>
          </a:xfrm>
        </p:spPr>
        <p:txBody>
          <a:bodyPr/>
          <a:lstStyle/>
          <a:p>
            <a:r>
              <a:rPr lang="is-IS" altLang="is-IS" sz="2100"/>
              <a:t>Hver er meðalfjöldi stiga félagsmanna sem búa í Reykjavík?</a:t>
            </a:r>
          </a:p>
          <a:p>
            <a:endParaRPr lang="is-IS" altLang="is-IS" sz="2100"/>
          </a:p>
          <a:p>
            <a:endParaRPr lang="is-IS" altLang="is-IS" sz="2100"/>
          </a:p>
          <a:p>
            <a:pPr>
              <a:spcBef>
                <a:spcPts val="1800"/>
              </a:spcBef>
            </a:pPr>
            <a:r>
              <a:rPr lang="is-IS" altLang="is-IS" sz="2100"/>
              <a:t>Sýnið fjölda leiga á hvert sumarhús</a:t>
            </a:r>
          </a:p>
          <a:p>
            <a:endParaRPr lang="en-US" altLang="is-IS" sz="210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681287" y="2419350"/>
            <a:ext cx="41588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avg(stig)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where postnr &lt; '170';</a:t>
            </a: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736056" y="3706416"/>
            <a:ext cx="45932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husnr, count(*) from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group by husnr;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3F6A4-B446-4397-B0D4-B4D0B5B8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A38C7-2EE3-4946-B8EC-2530662C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8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0998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SQL í MS Access</a:t>
            </a:r>
          </a:p>
        </p:txBody>
      </p:sp>
      <p:pic>
        <p:nvPicPr>
          <p:cNvPr id="1658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184" y="1173286"/>
            <a:ext cx="5338744" cy="348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A1335-4F5B-4EE4-A0D2-DDFFE2360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A3D73E-2EC5-4A24-89FF-3FE5F2F2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80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273646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SQL í MS Access</a:t>
            </a:r>
          </a:p>
        </p:txBody>
      </p:sp>
      <p:sp>
        <p:nvSpPr>
          <p:cNvPr id="16793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s-IS" altLang="is-IS" sz="2400"/>
              <a:t>Útfærir ekki allan SQL staðal</a:t>
            </a:r>
          </a:p>
          <a:p>
            <a:pPr lvl="1"/>
            <a:r>
              <a:rPr lang="is-IS" altLang="is-IS" sz="2000"/>
              <a:t>Engin náttúruleg tenging (</a:t>
            </a:r>
            <a:r>
              <a:rPr lang="is-IS" altLang="is-IS" sz="2000" i="1"/>
              <a:t>natural join</a:t>
            </a:r>
            <a:r>
              <a:rPr lang="is-IS" altLang="is-IS" sz="2000"/>
              <a:t>)</a:t>
            </a:r>
          </a:p>
          <a:p>
            <a:pPr lvl="1"/>
            <a:r>
              <a:rPr lang="is-IS" altLang="is-IS" sz="2000"/>
              <a:t>Verður að skrifa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inner join</a:t>
            </a:r>
            <a:r>
              <a:rPr lang="is-IS" altLang="is-IS" sz="2000"/>
              <a:t>, ekki nóg að skrifa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</a:p>
          <a:p>
            <a:pPr lvl="1"/>
            <a:r>
              <a:rPr lang="is-IS" altLang="is-IS" sz="2000"/>
              <a:t>Útfærir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is-IS" altLang="is-IS" sz="2000"/>
              <a:t>, en ekki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  <a:r>
              <a:rPr lang="is-IS" altLang="is-IS" sz="2000"/>
              <a:t> eða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</a:p>
          <a:p>
            <a:r>
              <a:rPr lang="is-IS" altLang="is-IS" sz="2400"/>
              <a:t>Hefur ýmsar viðbætur</a:t>
            </a:r>
          </a:p>
          <a:p>
            <a:pPr lvl="1"/>
            <a:r>
              <a:rPr lang="is-IS" altLang="is-IS" sz="2000"/>
              <a:t>Öflugri reglulegar segðir (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is-IS" altLang="is-IS" sz="2000"/>
              <a:t>-samanburður)</a:t>
            </a:r>
          </a:p>
          <a:p>
            <a:r>
              <a:rPr lang="is-IS" altLang="is-IS" sz="2400"/>
              <a:t>Ætlast til að fyrirspurnir séu búnar til sjónrænt (í </a:t>
            </a:r>
            <a:r>
              <a:rPr lang="is-IS" altLang="is-IS" sz="2400" i="1"/>
              <a:t>Query Design</a:t>
            </a:r>
            <a:r>
              <a:rPr lang="is-IS" altLang="is-IS" sz="2400"/>
              <a:t>)</a:t>
            </a:r>
          </a:p>
          <a:p>
            <a:pPr lvl="1"/>
            <a:endParaRPr lang="is-IS" altLang="is-IS" sz="18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821308-30C7-49ED-9556-2D95461E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5EA59B-089E-4FD5-8B98-EDF237F2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81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8148012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Hvað næst?</a:t>
            </a:r>
          </a:p>
        </p:txBody>
      </p:sp>
      <p:sp>
        <p:nvSpPr>
          <p:cNvPr id="16998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640080" y="1200151"/>
            <a:ext cx="8046720" cy="3394472"/>
          </a:xfrm>
        </p:spPr>
        <p:txBody>
          <a:bodyPr>
            <a:normAutofit fontScale="92500" lnSpcReduction="10000"/>
          </a:bodyPr>
          <a:lstStyle/>
          <a:p>
            <a:r>
              <a:rPr lang="is-IS" altLang="is-IS"/>
              <a:t>Meira um SQL:</a:t>
            </a:r>
            <a:endParaRPr lang="is-IS" altLang="is-IS" sz="1800"/>
          </a:p>
          <a:p>
            <a:pPr lvl="1">
              <a:spcBef>
                <a:spcPts val="225"/>
              </a:spcBef>
            </a:pPr>
            <a:r>
              <a:rPr lang="is-IS" altLang="is-IS" sz="2400"/>
              <a:t>Ytri lyklar (</a:t>
            </a:r>
            <a:r>
              <a:rPr lang="is-IS" altLang="is-IS" sz="2400" i="1"/>
              <a:t>foreign keys</a:t>
            </a:r>
            <a:r>
              <a:rPr lang="is-IS" altLang="is-IS" sz="2400"/>
              <a:t>)</a:t>
            </a:r>
          </a:p>
          <a:p>
            <a:pPr lvl="1">
              <a:spcBef>
                <a:spcPts val="225"/>
              </a:spcBef>
            </a:pPr>
            <a:r>
              <a:rPr lang="is-IS" altLang="is-IS" sz="2400"/>
              <a:t>Innri föll (</a:t>
            </a:r>
            <a:r>
              <a:rPr lang="is-IS" altLang="is-IS" sz="2400" i="1"/>
              <a:t>stored procedures</a:t>
            </a:r>
            <a:r>
              <a:rPr lang="is-IS" altLang="is-IS" sz="2400"/>
              <a:t>), kveikjur (</a:t>
            </a:r>
            <a:r>
              <a:rPr lang="is-IS" altLang="is-IS" sz="2400" i="1"/>
              <a:t>triggers</a:t>
            </a:r>
            <a:r>
              <a:rPr lang="is-IS" altLang="is-IS" sz="2400"/>
              <a:t>)</a:t>
            </a:r>
          </a:p>
          <a:p>
            <a:pPr>
              <a:spcBef>
                <a:spcPts val="1200"/>
              </a:spcBef>
            </a:pPr>
            <a:r>
              <a:rPr lang="is-IS" altLang="is-IS"/>
              <a:t>Meira um gagnasöfn:</a:t>
            </a:r>
          </a:p>
          <a:p>
            <a:pPr lvl="1">
              <a:spcBef>
                <a:spcPts val="225"/>
              </a:spcBef>
            </a:pPr>
            <a:r>
              <a:rPr lang="is-IS" altLang="is-IS" sz="2400"/>
              <a:t>Hönnun gagnasafna (</a:t>
            </a:r>
            <a:r>
              <a:rPr lang="is-IS" altLang="is-IS" sz="2400" i="1"/>
              <a:t>database design</a:t>
            </a:r>
            <a:r>
              <a:rPr lang="is-IS" altLang="is-IS" sz="2400"/>
              <a:t>)</a:t>
            </a:r>
          </a:p>
          <a:p>
            <a:pPr lvl="1">
              <a:spcBef>
                <a:spcPts val="225"/>
              </a:spcBef>
            </a:pPr>
            <a:r>
              <a:rPr lang="is-IS" altLang="is-IS" sz="2400"/>
              <a:t>Notendur og réttindi (</a:t>
            </a:r>
            <a:r>
              <a:rPr lang="is-IS" altLang="is-IS" sz="2400" i="1"/>
              <a:t>privileges</a:t>
            </a:r>
            <a:r>
              <a:rPr lang="is-IS" altLang="is-IS" sz="2400"/>
              <a:t>)</a:t>
            </a:r>
          </a:p>
          <a:p>
            <a:pPr lvl="1">
              <a:spcBef>
                <a:spcPts val="225"/>
              </a:spcBef>
            </a:pPr>
            <a:r>
              <a:rPr lang="is-IS" altLang="is-IS" sz="2400"/>
              <a:t>Hreyfingar (</a:t>
            </a:r>
            <a:r>
              <a:rPr lang="is-IS" altLang="is-IS" sz="2400" i="1"/>
              <a:t>transactions</a:t>
            </a:r>
            <a:r>
              <a:rPr lang="is-IS" altLang="is-IS" sz="2400"/>
              <a:t>) og samskeiða vinnsla (</a:t>
            </a:r>
            <a:r>
              <a:rPr lang="is-IS" altLang="is-IS" sz="2400" i="1"/>
              <a:t>concurrency control</a:t>
            </a:r>
            <a:r>
              <a:rPr lang="is-IS" altLang="is-IS" sz="2400"/>
              <a:t>)</a:t>
            </a:r>
          </a:p>
          <a:p>
            <a:pPr lvl="1">
              <a:spcBef>
                <a:spcPts val="225"/>
              </a:spcBef>
            </a:pPr>
            <a:r>
              <a:rPr lang="is-IS" altLang="is-IS" sz="2400"/>
              <a:t>Aðrar gerðir gagnasafnskerfa (</a:t>
            </a:r>
            <a:r>
              <a:rPr lang="is-IS" altLang="is-IS" sz="2400" i="1"/>
              <a:t>NoSQL</a:t>
            </a:r>
            <a:r>
              <a:rPr lang="is-IS" altLang="is-IS" sz="2400"/>
              <a:t>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927DF-6AFA-4B55-AB02-80CBA638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A3596D-5A19-4189-AABF-F97581E5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82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50479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Æfingar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35FE7F41-63E5-49D0-965F-D3761C0A9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350"/>
              </a:spcBef>
              <a:defRPr/>
            </a:pPr>
            <a:r>
              <a:rPr lang="is-IS" sz="2100"/>
              <a:t>Sýnið félagsmenn í röð eftir póstnúmeri</a:t>
            </a:r>
            <a:br>
              <a:rPr lang="is-IS" sz="2100"/>
            </a:br>
            <a:r>
              <a:rPr lang="is-I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(...order by...)</a:t>
            </a:r>
          </a:p>
          <a:p>
            <a:pPr>
              <a:spcBef>
                <a:spcPts val="1350"/>
              </a:spcBef>
              <a:defRPr/>
            </a:pPr>
            <a:r>
              <a:rPr lang="is-IS" sz="2100"/>
              <a:t>Sýnið þá bústaði sem eru stærri en 60m</a:t>
            </a:r>
            <a:r>
              <a:rPr lang="is-IS" sz="2100" baseline="30000"/>
              <a:t>2</a:t>
            </a:r>
            <a:r>
              <a:rPr lang="is-IS" sz="2100"/>
              <a:t> eða hafa 6 rúm eða fleiri</a:t>
            </a:r>
            <a:br>
              <a:rPr lang="is-IS" sz="2100"/>
            </a:br>
            <a:r>
              <a:rPr lang="is-I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(...where...)</a:t>
            </a:r>
          </a:p>
          <a:p>
            <a:pPr>
              <a:spcBef>
                <a:spcPts val="1350"/>
              </a:spcBef>
              <a:defRPr/>
            </a:pPr>
            <a:r>
              <a:rPr lang="is-IS" sz="2100"/>
              <a:t>Sýnið meðalfjölda stiga eftir inngönguári félaga</a:t>
            </a:r>
            <a:br>
              <a:rPr lang="is-IS" sz="2100"/>
            </a:br>
            <a:r>
              <a:rPr lang="is-I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(...group by...)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2F256-2D73-4B61-8745-48871AE5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14.2.2022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0A6879-C594-4299-8836-D9E9FAD2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pPr/>
              <a:t>9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77187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4534</Words>
  <Application>Microsoft Office PowerPoint</Application>
  <PresentationFormat>On-screen Show (16:9)</PresentationFormat>
  <Paragraphs>1215</Paragraphs>
  <Slides>82</Slides>
  <Notes>82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0" baseType="lpstr">
      <vt:lpstr>Arial</vt:lpstr>
      <vt:lpstr>Calibri</vt:lpstr>
      <vt:lpstr>Cooper Hewitt</vt:lpstr>
      <vt:lpstr>CooperHewitt-Book</vt:lpstr>
      <vt:lpstr>Courier New</vt:lpstr>
      <vt:lpstr>Helvetica</vt:lpstr>
      <vt:lpstr>Symbol</vt:lpstr>
      <vt:lpstr>Office Theme</vt:lpstr>
      <vt:lpstr>SQL fyrirspurnarmálið framhald af Gagnasöfn og SQL</vt:lpstr>
      <vt:lpstr>Efni námskeiðs</vt:lpstr>
      <vt:lpstr>SQLite</vt:lpstr>
      <vt:lpstr>SQLite</vt:lpstr>
      <vt:lpstr>SQLite viðmót</vt:lpstr>
      <vt:lpstr>Sýnisgagnasafn</vt:lpstr>
      <vt:lpstr>SQL upprifjun Velja línur (where)</vt:lpstr>
      <vt:lpstr>SQL upprifjun Samsöfnun (group by)</vt:lpstr>
      <vt:lpstr>Æfingar</vt:lpstr>
      <vt:lpstr>Tengingar (join)</vt:lpstr>
      <vt:lpstr>Vandamál við eina töflu</vt:lpstr>
      <vt:lpstr>Vandamál við eina töflu</vt:lpstr>
      <vt:lpstr>Vandamál við eina töflu</vt:lpstr>
      <vt:lpstr>Lausn á vandræðum</vt:lpstr>
      <vt:lpstr>Tengingar</vt:lpstr>
      <vt:lpstr>Merking tengingar</vt:lpstr>
      <vt:lpstr>Nokkur dæmi</vt:lpstr>
      <vt:lpstr>Tenging fleiri tafla</vt:lpstr>
      <vt:lpstr>Nokkur dæmi</vt:lpstr>
      <vt:lpstr>Einfölduð tenging</vt:lpstr>
      <vt:lpstr>Tenging með samsöfnun</vt:lpstr>
      <vt:lpstr>Æfingar</vt:lpstr>
      <vt:lpstr>Sjálftenging</vt:lpstr>
      <vt:lpstr>Sjálftenging</vt:lpstr>
      <vt:lpstr>Sjálftenging</vt:lpstr>
      <vt:lpstr>Hreiðraðar fyrirspurnir (nested queries)</vt:lpstr>
      <vt:lpstr>Undirfyrirspurnir (subqueries)</vt:lpstr>
      <vt:lpstr>Samsöfnun skilar einu gildi</vt:lpstr>
      <vt:lpstr>Útkoman er eitt gildi</vt:lpstr>
      <vt:lpstr>Útkoman er eitt gildi</vt:lpstr>
      <vt:lpstr>Fleiri dæmi með einni útkomu</vt:lpstr>
      <vt:lpstr>Æfingar</vt:lpstr>
      <vt:lpstr>Útkoman er mengi</vt:lpstr>
      <vt:lpstr>Fleiri dæmi</vt:lpstr>
      <vt:lpstr>Útkoman er mengi</vt:lpstr>
      <vt:lpstr>Gagnvísandi fyrirspurn (correlated query)</vt:lpstr>
      <vt:lpstr>Fleiri dæmi</vt:lpstr>
      <vt:lpstr>Flóknari dæmi</vt:lpstr>
      <vt:lpstr>Fyrirspurnir í from-hluta</vt:lpstr>
      <vt:lpstr>Fyrirspurnir í select-hluta</vt:lpstr>
      <vt:lpstr>Fyrirspurnir í select-hluta</vt:lpstr>
      <vt:lpstr>Aðrar SQL skipanir</vt:lpstr>
      <vt:lpstr>Undirfyrirspurnir, samantekt</vt:lpstr>
      <vt:lpstr>Æfingar</vt:lpstr>
      <vt:lpstr>Ytri tengingar</vt:lpstr>
      <vt:lpstr>Vinstri ytri tenging</vt:lpstr>
      <vt:lpstr>Hægri ytri tenging</vt:lpstr>
      <vt:lpstr>Full ytri tenging</vt:lpstr>
      <vt:lpstr>Náttúruleg ytri tenging</vt:lpstr>
      <vt:lpstr>Finna það sem vantar</vt:lpstr>
      <vt:lpstr>Margar tengingar</vt:lpstr>
      <vt:lpstr>Æfingar</vt:lpstr>
      <vt:lpstr>Mengjaaðgerðir</vt:lpstr>
      <vt:lpstr>Sammengi</vt:lpstr>
      <vt:lpstr>Sniðmengi</vt:lpstr>
      <vt:lpstr>Aðrar útfærslur</vt:lpstr>
      <vt:lpstr>Dæmi um sammengi</vt:lpstr>
      <vt:lpstr>Dæmi um sniðmengi</vt:lpstr>
      <vt:lpstr>Dæmi um sniðmengi</vt:lpstr>
      <vt:lpstr>Útfærsla á fullri ytri tengingu</vt:lpstr>
      <vt:lpstr>Mengjamunur</vt:lpstr>
      <vt:lpstr>not in í stað mengjamunar</vt:lpstr>
      <vt:lpstr>Æfingar</vt:lpstr>
      <vt:lpstr>Vísar</vt:lpstr>
      <vt:lpstr>B-tré</vt:lpstr>
      <vt:lpstr>Dæmi um vísi</vt:lpstr>
      <vt:lpstr>Notkun á vísum</vt:lpstr>
      <vt:lpstr>Sýndartöflur (views)</vt:lpstr>
      <vt:lpstr>Dæmi um sýndartöflur</vt:lpstr>
      <vt:lpstr>Dæmi um sýndartöflur</vt:lpstr>
      <vt:lpstr>Dæmi um sýndartöflur</vt:lpstr>
      <vt:lpstr>Dæmi um sýndartöflur</vt:lpstr>
      <vt:lpstr>Kostir sýndartafla</vt:lpstr>
      <vt:lpstr>Breytingar á sýndartöflum</vt:lpstr>
      <vt:lpstr>Æfingar</vt:lpstr>
      <vt:lpstr>Önnur gagnasafnskerfi</vt:lpstr>
      <vt:lpstr>Miðlara-biðlara kerfi</vt:lpstr>
      <vt:lpstr>Aðrir eiginleikar</vt:lpstr>
      <vt:lpstr>MS Access</vt:lpstr>
      <vt:lpstr>SQL í MS Access</vt:lpstr>
      <vt:lpstr>SQL í MS Access</vt:lpstr>
      <vt:lpstr>Hvað næst?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fyrirspurnamálið</dc:title>
  <dc:creator>hh@hi.is</dc:creator>
  <cp:lastModifiedBy>Hjalmtyr Hafsteinsson</cp:lastModifiedBy>
  <cp:revision>74</cp:revision>
  <dcterms:created xsi:type="dcterms:W3CDTF">2018-09-28T11:57:27Z</dcterms:created>
  <dcterms:modified xsi:type="dcterms:W3CDTF">2022-02-07T13:38:21Z</dcterms:modified>
</cp:coreProperties>
</file>