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f20e9c6e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9f20e9c6ee_0_2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050884a9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a050884a96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050884a9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a050884a96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050884a9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a050884a96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050884a9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a050884a96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050884a9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a050884a96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050884a9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a050884a96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f20e9c6e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9f20e9c6ee_0_3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050884a9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a050884a96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050884a9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a050884a96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050884a9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a050884a9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050884a9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a050884a96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050884a9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a050884a96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050884a9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a050884a96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050884a9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a050884a96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287678" y="841772"/>
            <a:ext cx="5486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287678" y="2701529"/>
            <a:ext cx="5486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lvl="3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lvl="4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628650" y="482120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028950" y="482120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457950" y="482120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&#10;&#10;Description automatically generated" id="64" name="Google Shape;64;p14"/>
          <p:cNvPicPr preferRelativeResize="0"/>
          <p:nvPr/>
        </p:nvPicPr>
        <p:blipFill rotWithShape="1">
          <a:blip r:embed="rId2">
            <a:alphaModFix/>
          </a:blip>
          <a:srcRect b="18381" l="0" r="41427" t="7291"/>
          <a:stretch/>
        </p:blipFill>
        <p:spPr>
          <a:xfrm>
            <a:off x="6204309" y="-1"/>
            <a:ext cx="2939691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28650" cy="85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28650" y="2738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628650" y="482120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028950" y="482120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457950" y="482120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28650" cy="85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287678" y="841772"/>
            <a:ext cx="5486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287678" y="2701529"/>
            <a:ext cx="5486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lvl="3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lvl="4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628650" y="482120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3028950" y="482120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6457950" y="482120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&#10;&#10;Description automatically generated" id="79" name="Google Shape;79;p16"/>
          <p:cNvPicPr preferRelativeResize="0"/>
          <p:nvPr/>
        </p:nvPicPr>
        <p:blipFill rotWithShape="1">
          <a:blip r:embed="rId2">
            <a:alphaModFix/>
          </a:blip>
          <a:srcRect b="18381" l="0" r="41427" t="7291"/>
          <a:stretch/>
        </p:blipFill>
        <p:spPr>
          <a:xfrm>
            <a:off x="6204309" y="-1"/>
            <a:ext cx="293969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23888" y="1282307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23888" y="3442100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628650" y="482120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3028950" y="482120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6457950" y="482120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&#10;&#10;Description automatically generated" id="86" name="Google Shape;86;p17"/>
          <p:cNvPicPr preferRelativeResize="0"/>
          <p:nvPr/>
        </p:nvPicPr>
        <p:blipFill rotWithShape="1">
          <a:blip r:embed="rId2">
            <a:alphaModFix/>
          </a:blip>
          <a:srcRect b="18381" l="0" r="41427" t="7291"/>
          <a:stretch/>
        </p:blipFill>
        <p:spPr>
          <a:xfrm>
            <a:off x="6204309" y="-1"/>
            <a:ext cx="2939691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28650" cy="85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628650" y="2738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628650" y="482120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3028950" y="482120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6457950" y="482120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28650" cy="85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629841" y="2738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9pPr>
          </a:lstStyle>
          <a:p/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3" type="body"/>
          </p:nvPr>
        </p:nvSpPr>
        <p:spPr>
          <a:xfrm>
            <a:off x="4629152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9pPr>
          </a:lstStyle>
          <a:p/>
        </p:txBody>
      </p:sp>
      <p:sp>
        <p:nvSpPr>
          <p:cNvPr id="101" name="Google Shape;101;p19"/>
          <p:cNvSpPr txBox="1"/>
          <p:nvPr>
            <p:ph idx="4" type="body"/>
          </p:nvPr>
        </p:nvSpPr>
        <p:spPr>
          <a:xfrm>
            <a:off x="4629152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0" type="dt"/>
          </p:nvPr>
        </p:nvSpPr>
        <p:spPr>
          <a:xfrm>
            <a:off x="628650" y="482120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1" type="ftr"/>
          </p:nvPr>
        </p:nvSpPr>
        <p:spPr>
          <a:xfrm>
            <a:off x="3028950" y="482120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6457950" y="482120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28650" cy="85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628650" y="2738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628650" y="482120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3028950" y="482120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6457950" y="482120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28650" cy="85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0" type="dt"/>
          </p:nvPr>
        </p:nvSpPr>
        <p:spPr>
          <a:xfrm>
            <a:off x="628650" y="482120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1" type="ftr"/>
          </p:nvPr>
        </p:nvSpPr>
        <p:spPr>
          <a:xfrm>
            <a:off x="3028950" y="482120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6457950" y="482120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28650" cy="85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887391" y="740572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302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29845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indent="-29845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29845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6pPr>
            <a:lvl7pPr indent="-29845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indent="-29845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8pPr>
            <a:lvl9pPr indent="-298450" lvl="8" marL="411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121" name="Google Shape;121;p22"/>
          <p:cNvSpPr txBox="1"/>
          <p:nvPr>
            <p:ph idx="10" type="dt"/>
          </p:nvPr>
        </p:nvSpPr>
        <p:spPr>
          <a:xfrm>
            <a:off x="628650" y="482120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1" type="ftr"/>
          </p:nvPr>
        </p:nvSpPr>
        <p:spPr>
          <a:xfrm>
            <a:off x="3028950" y="482120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6457950" y="482120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28650" cy="85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3"/>
          <p:cNvSpPr/>
          <p:nvPr>
            <p:ph idx="2" type="pic"/>
          </p:nvPr>
        </p:nvSpPr>
        <p:spPr>
          <a:xfrm>
            <a:off x="3887391" y="740572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129" name="Google Shape;129;p23"/>
          <p:cNvSpPr txBox="1"/>
          <p:nvPr>
            <p:ph idx="10" type="dt"/>
          </p:nvPr>
        </p:nvSpPr>
        <p:spPr>
          <a:xfrm>
            <a:off x="628650" y="482120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1" type="ftr"/>
          </p:nvPr>
        </p:nvSpPr>
        <p:spPr>
          <a:xfrm>
            <a:off x="3028950" y="482120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6457950" y="482120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28650" cy="85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628650" y="2738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0" type="dt"/>
          </p:nvPr>
        </p:nvSpPr>
        <p:spPr>
          <a:xfrm>
            <a:off x="628650" y="482120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1" type="ftr"/>
          </p:nvPr>
        </p:nvSpPr>
        <p:spPr>
          <a:xfrm>
            <a:off x="3028950" y="482120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6457950" y="482120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 rot="5400000">
            <a:off x="5350052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 rot="5400000">
            <a:off x="1349477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0" type="dt"/>
          </p:nvPr>
        </p:nvSpPr>
        <p:spPr>
          <a:xfrm>
            <a:off x="628650" y="482120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1" type="ftr"/>
          </p:nvPr>
        </p:nvSpPr>
        <p:spPr>
          <a:xfrm>
            <a:off x="3028950" y="482120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6457950" y="482120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767263"/>
            <a:ext cx="9144000" cy="3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628650" y="2738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28650" y="482120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028950" y="482120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457950" y="482120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&#10;&#10;Description automatically generated"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92110" y="139306"/>
            <a:ext cx="721048" cy="99417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ctrTitle"/>
          </p:nvPr>
        </p:nvSpPr>
        <p:spPr>
          <a:xfrm>
            <a:off x="287678" y="841772"/>
            <a:ext cx="5486400" cy="1790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 Presentation Regarding the Usefulness of Functions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50" name="Google Shape;150;p26"/>
          <p:cNvSpPr txBox="1"/>
          <p:nvPr>
            <p:ph idx="1" type="subTitle"/>
          </p:nvPr>
        </p:nvSpPr>
        <p:spPr>
          <a:xfrm>
            <a:off x="287678" y="2701529"/>
            <a:ext cx="5486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Harrison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0" y="-24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Arial"/>
              <a:buNone/>
            </a:pPr>
            <a:r>
              <a:rPr b="1" lang="en" sz="5700"/>
              <a:t>How Functions are Used</a:t>
            </a:r>
            <a:endParaRPr b="1" sz="5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0" y="-24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Arial"/>
              <a:buNone/>
            </a:pPr>
            <a:r>
              <a:rPr b="1" lang="en" sz="5700"/>
              <a:t>Benefits</a:t>
            </a:r>
            <a:r>
              <a:rPr b="1" lang="en" sz="5700"/>
              <a:t> and Advantages</a:t>
            </a:r>
            <a:endParaRPr b="1" sz="5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50" y="1518625"/>
            <a:ext cx="8906151" cy="2824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" y="883625"/>
            <a:ext cx="912495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8600"/>
            <a:ext cx="710565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ctrTitle"/>
          </p:nvPr>
        </p:nvSpPr>
        <p:spPr>
          <a:xfrm>
            <a:off x="287678" y="841772"/>
            <a:ext cx="5486400" cy="1790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Conclusion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29" name="Google Shape;229;p40"/>
          <p:cNvSpPr txBox="1"/>
          <p:nvPr>
            <p:ph idx="1" type="subTitle"/>
          </p:nvPr>
        </p:nvSpPr>
        <p:spPr>
          <a:xfrm>
            <a:off x="287678" y="2701529"/>
            <a:ext cx="5486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0" y="-24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Arial"/>
              <a:buNone/>
            </a:pPr>
            <a:r>
              <a:rPr b="1" i="1" lang="en" sz="10000"/>
              <a:t>PYTHON</a:t>
            </a:r>
            <a:endParaRPr b="1" i="1" sz="10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0" y="-24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Arial"/>
              <a:buNone/>
            </a:pPr>
            <a:r>
              <a:rPr b="1" i="1" lang="en" sz="10000"/>
              <a:t>IS</a:t>
            </a:r>
            <a:endParaRPr b="1" i="1" sz="10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0" y="-24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Arial"/>
              <a:buNone/>
            </a:pPr>
            <a:r>
              <a:rPr b="1" i="1" lang="en" sz="10000"/>
              <a:t>VERSATILE</a:t>
            </a:r>
            <a:endParaRPr b="1" i="1" sz="10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628650" y="2738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Arial"/>
              <a:buNone/>
            </a:pPr>
            <a:r>
              <a:rPr lang="en"/>
              <a:t>Why is it </a:t>
            </a:r>
            <a:r>
              <a:rPr lang="en"/>
              <a:t>versatile</a:t>
            </a:r>
            <a:r>
              <a:rPr lang="en"/>
              <a:t>?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685800" y="1268050"/>
            <a:ext cx="61611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Used in many different ways 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Well supported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Simple syntax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628650" y="2738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Arial"/>
              <a:buNone/>
            </a:pPr>
            <a:r>
              <a:rPr lang="en"/>
              <a:t>What is a function?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685800" y="1268050"/>
            <a:ext cx="61611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Code that only runs when it is called. </a:t>
            </a:r>
            <a:endParaRPr sz="21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You can pass data into the code through parameters</a:t>
            </a:r>
            <a:endParaRPr sz="21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628650" y="2738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Arial"/>
              <a:buNone/>
            </a:pPr>
            <a:r>
              <a:rPr lang="en"/>
              <a:t>Parts of a Function: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2677700" y="1268050"/>
            <a:ext cx="41691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def </a:t>
            </a:r>
            <a:r>
              <a:rPr b="1" lang="en" sz="2600"/>
              <a:t>function</a:t>
            </a:r>
            <a:r>
              <a:rPr lang="en" sz="2600"/>
              <a:t>(parameters):</a:t>
            </a:r>
            <a:endParaRPr sz="26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# code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2"/>
          <p:cNvSpPr/>
          <p:nvPr/>
        </p:nvSpPr>
        <p:spPr>
          <a:xfrm rot="1062626">
            <a:off x="1257328" y="1538857"/>
            <a:ext cx="2160704" cy="41821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Function Name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628650" y="2738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Arial"/>
              <a:buNone/>
            </a:pPr>
            <a:r>
              <a:rPr lang="en"/>
              <a:t>Parts of a Function: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2677700" y="1268050"/>
            <a:ext cx="41691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def function(</a:t>
            </a:r>
            <a:r>
              <a:rPr b="1" lang="en" sz="2600"/>
              <a:t>parameters</a:t>
            </a:r>
            <a:r>
              <a:rPr lang="en" sz="2600"/>
              <a:t>):</a:t>
            </a:r>
            <a:endParaRPr sz="26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# code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3"/>
          <p:cNvSpPr/>
          <p:nvPr/>
        </p:nvSpPr>
        <p:spPr>
          <a:xfrm rot="-2072405">
            <a:off x="5369312" y="1163318"/>
            <a:ext cx="2355627" cy="48772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Parameters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628650" y="2738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Arial"/>
              <a:buNone/>
            </a:pPr>
            <a:r>
              <a:rPr lang="en"/>
              <a:t>Parts of a Function: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2677700" y="1268050"/>
            <a:ext cx="41691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def function(parameters):</a:t>
            </a:r>
            <a:endParaRPr sz="26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# </a:t>
            </a:r>
            <a:r>
              <a:rPr b="1" lang="en" sz="2600"/>
              <a:t>code</a:t>
            </a:r>
            <a:endParaRPr b="1" sz="2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4"/>
          <p:cNvSpPr/>
          <p:nvPr/>
        </p:nvSpPr>
        <p:spPr>
          <a:xfrm rot="-1704705">
            <a:off x="1507235" y="3433610"/>
            <a:ext cx="2160761" cy="41813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Actual code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