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7" r:id="rId8"/>
    <p:sldId id="263" r:id="rId9"/>
    <p:sldId id="264" r:id="rId10"/>
    <p:sldId id="265" r:id="rId11"/>
    <p:sldId id="266"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900"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4/20/2025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4/20/2025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29E0D-8976-ABC5-CB06-C2A42E2F2685}"/>
              </a:ext>
            </a:extLst>
          </p:cNvPr>
          <p:cNvSpPr>
            <a:spLocks noGrp="1"/>
          </p:cNvSpPr>
          <p:nvPr>
            <p:ph type="ctrTitle"/>
          </p:nvPr>
        </p:nvSpPr>
        <p:spPr/>
        <p:txBody>
          <a:bodyPr/>
          <a:lstStyle/>
          <a:p>
            <a:r>
              <a:rPr lang="en-US" dirty="0"/>
              <a:t>Project 3</a:t>
            </a:r>
            <a:endParaRPr lang="en-IN" dirty="0"/>
          </a:p>
        </p:txBody>
      </p:sp>
      <p:sp>
        <p:nvSpPr>
          <p:cNvPr id="3" name="Subtitle 2">
            <a:extLst>
              <a:ext uri="{FF2B5EF4-FFF2-40B4-BE49-F238E27FC236}">
                <a16:creationId xmlns:a16="http://schemas.microsoft.com/office/drawing/2014/main" id="{20761863-6DE6-9FB4-875A-EAB6725FE8D4}"/>
              </a:ext>
            </a:extLst>
          </p:cNvPr>
          <p:cNvSpPr>
            <a:spLocks noGrp="1"/>
          </p:cNvSpPr>
          <p:nvPr>
            <p:ph type="subTitle" idx="1"/>
          </p:nvPr>
        </p:nvSpPr>
        <p:spPr/>
        <p:txBody>
          <a:bodyPr>
            <a:normAutofit/>
          </a:bodyPr>
          <a:lstStyle/>
          <a:p>
            <a:r>
              <a:rPr lang="en-US" sz="4400" dirty="0"/>
              <a:t>Exploratory Data Analysis</a:t>
            </a:r>
            <a:endParaRPr lang="en-IN" sz="4400" dirty="0"/>
          </a:p>
        </p:txBody>
      </p:sp>
    </p:spTree>
    <p:extLst>
      <p:ext uri="{BB962C8B-B14F-4D97-AF65-F5344CB8AC3E}">
        <p14:creationId xmlns:p14="http://schemas.microsoft.com/office/powerpoint/2010/main" val="2702549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78D5C-3BD1-F9D3-6CE6-F5B007612E3C}"/>
              </a:ext>
            </a:extLst>
          </p:cNvPr>
          <p:cNvSpPr>
            <a:spLocks noGrp="1"/>
          </p:cNvSpPr>
          <p:nvPr>
            <p:ph type="title"/>
          </p:nvPr>
        </p:nvSpPr>
        <p:spPr/>
        <p:txBody>
          <a:bodyPr/>
          <a:lstStyle/>
          <a:p>
            <a:r>
              <a:rPr lang="en-US" dirty="0"/>
              <a:t>Year Built of House</a:t>
            </a:r>
            <a:endParaRPr lang="en-IN" dirty="0"/>
          </a:p>
        </p:txBody>
      </p:sp>
      <p:sp>
        <p:nvSpPr>
          <p:cNvPr id="4" name="Text Placeholder 3">
            <a:extLst>
              <a:ext uri="{FF2B5EF4-FFF2-40B4-BE49-F238E27FC236}">
                <a16:creationId xmlns:a16="http://schemas.microsoft.com/office/drawing/2014/main" id="{5DA36126-5183-1733-5924-B7922C2C504C}"/>
              </a:ext>
            </a:extLst>
          </p:cNvPr>
          <p:cNvSpPr>
            <a:spLocks noGrp="1"/>
          </p:cNvSpPr>
          <p:nvPr>
            <p:ph type="body" sz="half" idx="2"/>
          </p:nvPr>
        </p:nvSpPr>
        <p:spPr/>
        <p:txBody>
          <a:bodyPr>
            <a:normAutofit lnSpcReduction="10000"/>
          </a:bodyPr>
          <a:lstStyle/>
          <a:p>
            <a:pPr marL="285750" indent="-285750">
              <a:buFont typeface="Arial" panose="020B0604020202020204" pitchFamily="34" charset="0"/>
              <a:buChar char="•"/>
            </a:pPr>
            <a:r>
              <a:rPr lang="en-US" sz="1800" dirty="0">
                <a:solidFill>
                  <a:schemeClr val="tx2">
                    <a:lumMod val="75000"/>
                  </a:schemeClr>
                </a:solidFill>
              </a:rPr>
              <a:t>In the Given graph y axis tells us about the year of building of house, and x axis represents the total count of houses built that month.</a:t>
            </a:r>
          </a:p>
          <a:p>
            <a:pPr marL="285750" indent="-285750">
              <a:buFont typeface="Arial" panose="020B0604020202020204" pitchFamily="34" charset="0"/>
              <a:buChar char="•"/>
            </a:pPr>
            <a:r>
              <a:rPr lang="en-US" sz="1800" dirty="0">
                <a:solidFill>
                  <a:schemeClr val="tx2">
                    <a:lumMod val="75000"/>
                  </a:schemeClr>
                </a:solidFill>
              </a:rPr>
              <a:t>This is an example of univariate analysis as there is only one component used for analysis.</a:t>
            </a:r>
          </a:p>
          <a:p>
            <a:pPr marL="285750" indent="-285750">
              <a:buFont typeface="Arial" panose="020B0604020202020204" pitchFamily="34" charset="0"/>
              <a:buChar char="•"/>
            </a:pPr>
            <a:r>
              <a:rPr lang="en-IN" sz="1800" dirty="0">
                <a:solidFill>
                  <a:schemeClr val="tx2">
                    <a:lumMod val="75000"/>
                  </a:schemeClr>
                </a:solidFill>
              </a:rPr>
              <a:t>From the graph we can infer that most of the houses were built during </a:t>
            </a:r>
            <a:r>
              <a:rPr lang="en-IN" sz="1800" dirty="0">
                <a:solidFill>
                  <a:srgbClr val="FFFF00"/>
                </a:solidFill>
              </a:rPr>
              <a:t>1960 - 2000</a:t>
            </a:r>
          </a:p>
        </p:txBody>
      </p:sp>
      <p:pic>
        <p:nvPicPr>
          <p:cNvPr id="20" name="Content Placeholder 19">
            <a:extLst>
              <a:ext uri="{FF2B5EF4-FFF2-40B4-BE49-F238E27FC236}">
                <a16:creationId xmlns:a16="http://schemas.microsoft.com/office/drawing/2014/main" id="{06DADA62-67E8-8F70-D874-B217D44248A4}"/>
              </a:ext>
            </a:extLst>
          </p:cNvPr>
          <p:cNvPicPr>
            <a:picLocks noGrp="1" noChangeAspect="1"/>
          </p:cNvPicPr>
          <p:nvPr>
            <p:ph idx="1"/>
          </p:nvPr>
        </p:nvPicPr>
        <p:blipFill>
          <a:blip r:embed="rId2"/>
          <a:stretch>
            <a:fillRect/>
          </a:stretch>
        </p:blipFill>
        <p:spPr>
          <a:xfrm>
            <a:off x="5156200" y="1120903"/>
            <a:ext cx="5891213" cy="4141532"/>
          </a:xfrm>
        </p:spPr>
      </p:pic>
    </p:spTree>
    <p:extLst>
      <p:ext uri="{BB962C8B-B14F-4D97-AF65-F5344CB8AC3E}">
        <p14:creationId xmlns:p14="http://schemas.microsoft.com/office/powerpoint/2010/main" val="1273131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E6577-E9BD-2361-938F-673B6E5C9109}"/>
              </a:ext>
            </a:extLst>
          </p:cNvPr>
          <p:cNvSpPr>
            <a:spLocks noGrp="1"/>
          </p:cNvSpPr>
          <p:nvPr>
            <p:ph type="title"/>
          </p:nvPr>
        </p:nvSpPr>
        <p:spPr>
          <a:xfrm>
            <a:off x="1146705" y="224972"/>
            <a:ext cx="3856037" cy="1639884"/>
          </a:xfrm>
        </p:spPr>
        <p:txBody>
          <a:bodyPr/>
          <a:lstStyle/>
          <a:p>
            <a:r>
              <a:rPr lang="en-US" dirty="0"/>
              <a:t>Bivariate Data Analysis</a:t>
            </a:r>
            <a:endParaRPr lang="en-IN" dirty="0"/>
          </a:p>
        </p:txBody>
      </p:sp>
      <p:pic>
        <p:nvPicPr>
          <p:cNvPr id="6" name="Content Placeholder 5">
            <a:extLst>
              <a:ext uri="{FF2B5EF4-FFF2-40B4-BE49-F238E27FC236}">
                <a16:creationId xmlns:a16="http://schemas.microsoft.com/office/drawing/2014/main" id="{303FA71B-3B63-996B-769F-ECE83D6A5CBB}"/>
              </a:ext>
            </a:extLst>
          </p:cNvPr>
          <p:cNvPicPr>
            <a:picLocks noGrp="1" noChangeAspect="1"/>
          </p:cNvPicPr>
          <p:nvPr>
            <p:ph idx="1"/>
          </p:nvPr>
        </p:nvPicPr>
        <p:blipFill>
          <a:blip r:embed="rId2"/>
          <a:stretch>
            <a:fillRect/>
          </a:stretch>
        </p:blipFill>
        <p:spPr>
          <a:xfrm>
            <a:off x="5156200" y="901653"/>
            <a:ext cx="5891213" cy="4580031"/>
          </a:xfrm>
        </p:spPr>
      </p:pic>
      <p:sp>
        <p:nvSpPr>
          <p:cNvPr id="4" name="Text Placeholder 3">
            <a:extLst>
              <a:ext uri="{FF2B5EF4-FFF2-40B4-BE49-F238E27FC236}">
                <a16:creationId xmlns:a16="http://schemas.microsoft.com/office/drawing/2014/main" id="{5E9B5195-437A-F60E-886B-8698D3AA7673}"/>
              </a:ext>
            </a:extLst>
          </p:cNvPr>
          <p:cNvSpPr>
            <a:spLocks noGrp="1"/>
          </p:cNvSpPr>
          <p:nvPr>
            <p:ph type="body" sz="half" idx="2"/>
          </p:nvPr>
        </p:nvSpPr>
        <p:spPr>
          <a:xfrm>
            <a:off x="1144587" y="2017256"/>
            <a:ext cx="3856037" cy="4383543"/>
          </a:xfrm>
        </p:spPr>
        <p:txBody>
          <a:bodyPr>
            <a:normAutofit fontScale="92500" lnSpcReduction="10000"/>
          </a:bodyPr>
          <a:lstStyle/>
          <a:p>
            <a:pPr marL="285750" indent="-285750">
              <a:buFont typeface="Arial" panose="020B0604020202020204" pitchFamily="34" charset="0"/>
              <a:buChar char="•"/>
            </a:pPr>
            <a:r>
              <a:rPr lang="en-US" sz="1900" dirty="0">
                <a:solidFill>
                  <a:schemeClr val="tx2">
                    <a:lumMod val="75000"/>
                  </a:schemeClr>
                </a:solidFill>
              </a:rPr>
              <a:t>In the Given graph x axis tells us about the year of selling of house, and y axis represents the average selling price of houses that year.</a:t>
            </a:r>
          </a:p>
          <a:p>
            <a:pPr marL="285750" indent="-285750">
              <a:buFont typeface="Arial" panose="020B0604020202020204" pitchFamily="34" charset="0"/>
              <a:buChar char="•"/>
            </a:pPr>
            <a:r>
              <a:rPr lang="en-US" sz="1900" dirty="0">
                <a:solidFill>
                  <a:schemeClr val="tx2">
                    <a:lumMod val="75000"/>
                  </a:schemeClr>
                </a:solidFill>
              </a:rPr>
              <a:t>This is an example of bivariate analysis as there are two components used for analysis.</a:t>
            </a:r>
          </a:p>
          <a:p>
            <a:pPr marL="285750" indent="-285750">
              <a:buFont typeface="Arial" panose="020B0604020202020204" pitchFamily="34" charset="0"/>
              <a:buChar char="•"/>
            </a:pPr>
            <a:r>
              <a:rPr lang="en-US" sz="1900" dirty="0">
                <a:solidFill>
                  <a:schemeClr val="tx2">
                    <a:lumMod val="75000"/>
                  </a:schemeClr>
                </a:solidFill>
              </a:rPr>
              <a:t>The graph shows that the average selling price of house is monotonous, it gets increases as the year progresses to some extent but later there is steep fall in the prices of house as year progresses.</a:t>
            </a:r>
          </a:p>
          <a:p>
            <a:endParaRPr lang="en-IN" dirty="0"/>
          </a:p>
        </p:txBody>
      </p:sp>
    </p:spTree>
    <p:extLst>
      <p:ext uri="{BB962C8B-B14F-4D97-AF65-F5344CB8AC3E}">
        <p14:creationId xmlns:p14="http://schemas.microsoft.com/office/powerpoint/2010/main" val="1375341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90509-7232-592F-0757-DF70182585D8}"/>
              </a:ext>
            </a:extLst>
          </p:cNvPr>
          <p:cNvSpPr>
            <a:spLocks noGrp="1"/>
          </p:cNvSpPr>
          <p:nvPr>
            <p:ph type="title"/>
          </p:nvPr>
        </p:nvSpPr>
        <p:spPr/>
        <p:txBody>
          <a:bodyPr/>
          <a:lstStyle/>
          <a:p>
            <a:r>
              <a:rPr lang="en-US" dirty="0"/>
              <a:t>Bivariate Data Analysis</a:t>
            </a:r>
            <a:endParaRPr lang="en-IN" dirty="0"/>
          </a:p>
        </p:txBody>
      </p:sp>
      <p:pic>
        <p:nvPicPr>
          <p:cNvPr id="6" name="Content Placeholder 5">
            <a:extLst>
              <a:ext uri="{FF2B5EF4-FFF2-40B4-BE49-F238E27FC236}">
                <a16:creationId xmlns:a16="http://schemas.microsoft.com/office/drawing/2014/main" id="{72CCC78D-BD7D-B5F5-EC5C-DA42B1400F20}"/>
              </a:ext>
            </a:extLst>
          </p:cNvPr>
          <p:cNvPicPr>
            <a:picLocks noGrp="1" noChangeAspect="1"/>
          </p:cNvPicPr>
          <p:nvPr>
            <p:ph idx="1"/>
          </p:nvPr>
        </p:nvPicPr>
        <p:blipFill>
          <a:blip r:embed="rId2"/>
          <a:stretch>
            <a:fillRect/>
          </a:stretch>
        </p:blipFill>
        <p:spPr>
          <a:xfrm>
            <a:off x="5156200" y="1245309"/>
            <a:ext cx="5891213" cy="3892719"/>
          </a:xfrm>
        </p:spPr>
      </p:pic>
      <p:sp>
        <p:nvSpPr>
          <p:cNvPr id="4" name="Text Placeholder 3">
            <a:extLst>
              <a:ext uri="{FF2B5EF4-FFF2-40B4-BE49-F238E27FC236}">
                <a16:creationId xmlns:a16="http://schemas.microsoft.com/office/drawing/2014/main" id="{F90EB142-8C07-E5E5-E8FC-1317F4A6C1B2}"/>
              </a:ext>
            </a:extLst>
          </p:cNvPr>
          <p:cNvSpPr>
            <a:spLocks noGrp="1"/>
          </p:cNvSpPr>
          <p:nvPr>
            <p:ph type="body" sz="half" idx="2"/>
          </p:nvPr>
        </p:nvSpPr>
        <p:spPr/>
        <p:txBody>
          <a:bodyPr>
            <a:noAutofit/>
          </a:bodyPr>
          <a:lstStyle/>
          <a:p>
            <a:pPr marL="285750" indent="-285750">
              <a:buFont typeface="Arial" panose="020B0604020202020204" pitchFamily="34" charset="0"/>
              <a:buChar char="•"/>
            </a:pPr>
            <a:r>
              <a:rPr lang="en-US" sz="1800" dirty="0">
                <a:solidFill>
                  <a:schemeClr val="tx2">
                    <a:lumMod val="75000"/>
                  </a:schemeClr>
                </a:solidFill>
              </a:rPr>
              <a:t>In the Given graph x axis tells us about After how many years the house was sold, and y axis represents the average selling price of houses that year.</a:t>
            </a:r>
          </a:p>
          <a:p>
            <a:pPr marL="285750" indent="-285750">
              <a:buFont typeface="Arial" panose="020B0604020202020204" pitchFamily="34" charset="0"/>
              <a:buChar char="•"/>
            </a:pPr>
            <a:r>
              <a:rPr lang="en-US" sz="1800" dirty="0">
                <a:solidFill>
                  <a:schemeClr val="tx2">
                    <a:lumMod val="75000"/>
                  </a:schemeClr>
                </a:solidFill>
              </a:rPr>
              <a:t>This is an example of bivariate analysis as there are two components used for analysis.</a:t>
            </a:r>
          </a:p>
          <a:p>
            <a:pPr marL="285750" indent="-285750">
              <a:buFont typeface="Arial" panose="020B0604020202020204" pitchFamily="34" charset="0"/>
              <a:buChar char="•"/>
            </a:pPr>
            <a:r>
              <a:rPr lang="en-IN" sz="1800" dirty="0">
                <a:solidFill>
                  <a:schemeClr val="tx2">
                    <a:lumMod val="75000"/>
                  </a:schemeClr>
                </a:solidFill>
              </a:rPr>
              <a:t>From the graph we can infer that if the age of house is less it has greater selling price and vice versa</a:t>
            </a:r>
          </a:p>
        </p:txBody>
      </p:sp>
    </p:spTree>
    <p:extLst>
      <p:ext uri="{BB962C8B-B14F-4D97-AF65-F5344CB8AC3E}">
        <p14:creationId xmlns:p14="http://schemas.microsoft.com/office/powerpoint/2010/main" val="2274040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7AA12-7F60-63A1-5984-67C4247EF5A7}"/>
              </a:ext>
            </a:extLst>
          </p:cNvPr>
          <p:cNvSpPr>
            <a:spLocks noGrp="1"/>
          </p:cNvSpPr>
          <p:nvPr>
            <p:ph type="title"/>
          </p:nvPr>
        </p:nvSpPr>
        <p:spPr/>
        <p:txBody>
          <a:bodyPr/>
          <a:lstStyle/>
          <a:p>
            <a:r>
              <a:rPr lang="en-US" dirty="0"/>
              <a:t>Insights from the data sets</a:t>
            </a:r>
            <a:endParaRPr lang="en-IN" dirty="0"/>
          </a:p>
        </p:txBody>
      </p:sp>
      <p:sp>
        <p:nvSpPr>
          <p:cNvPr id="3" name="Content Placeholder 2">
            <a:extLst>
              <a:ext uri="{FF2B5EF4-FFF2-40B4-BE49-F238E27FC236}">
                <a16:creationId xmlns:a16="http://schemas.microsoft.com/office/drawing/2014/main" id="{3E84BD2F-34CC-C17C-4745-EB44F83C7468}"/>
              </a:ext>
            </a:extLst>
          </p:cNvPr>
          <p:cNvSpPr>
            <a:spLocks noGrp="1"/>
          </p:cNvSpPr>
          <p:nvPr>
            <p:ph idx="1"/>
          </p:nvPr>
        </p:nvSpPr>
        <p:spPr/>
        <p:txBody>
          <a:bodyPr/>
          <a:lstStyle/>
          <a:p>
            <a:r>
              <a:rPr lang="en-US" dirty="0"/>
              <a:t>The number of houses sold per year is decreasing as the year progresses.</a:t>
            </a:r>
          </a:p>
          <a:p>
            <a:r>
              <a:rPr lang="en-US" dirty="0"/>
              <a:t>The peak house selling period is in the months of June, July and May.</a:t>
            </a:r>
          </a:p>
          <a:p>
            <a:r>
              <a:rPr lang="en-US" dirty="0"/>
              <a:t>Most of the houses are built during the period of 1960 – 2000.</a:t>
            </a:r>
          </a:p>
          <a:p>
            <a:r>
              <a:rPr lang="en-US" dirty="0"/>
              <a:t>The price of houses rise for a particular period but later there was a steep fall in the prices of the houses as the year progresses.</a:t>
            </a:r>
          </a:p>
          <a:p>
            <a:r>
              <a:rPr lang="en-US" dirty="0"/>
              <a:t>The selling price of house is high if the age of house is less and vice versa.</a:t>
            </a:r>
          </a:p>
          <a:p>
            <a:endParaRPr lang="en-IN" dirty="0"/>
          </a:p>
        </p:txBody>
      </p:sp>
    </p:spTree>
    <p:extLst>
      <p:ext uri="{BB962C8B-B14F-4D97-AF65-F5344CB8AC3E}">
        <p14:creationId xmlns:p14="http://schemas.microsoft.com/office/powerpoint/2010/main" val="1007037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1D076-C559-FC5C-B22C-EEEC10F1329A}"/>
              </a:ext>
            </a:extLst>
          </p:cNvPr>
          <p:cNvSpPr>
            <a:spLocks noGrp="1"/>
          </p:cNvSpPr>
          <p:nvPr>
            <p:ph type="title"/>
          </p:nvPr>
        </p:nvSpPr>
        <p:spPr>
          <a:xfrm>
            <a:off x="1146705" y="-105119"/>
            <a:ext cx="3856037" cy="1639884"/>
          </a:xfrm>
        </p:spPr>
        <p:txBody>
          <a:bodyPr/>
          <a:lstStyle/>
          <a:p>
            <a:r>
              <a:rPr lang="en-US" dirty="0"/>
              <a:t>Reasons Behind Insights</a:t>
            </a:r>
            <a:endParaRPr lang="en-IN" dirty="0"/>
          </a:p>
        </p:txBody>
      </p:sp>
      <p:pic>
        <p:nvPicPr>
          <p:cNvPr id="6" name="Content Placeholder 5">
            <a:extLst>
              <a:ext uri="{FF2B5EF4-FFF2-40B4-BE49-F238E27FC236}">
                <a16:creationId xmlns:a16="http://schemas.microsoft.com/office/drawing/2014/main" id="{EFD750F8-A72E-BCAF-0D6C-BB9EF330A0D2}"/>
              </a:ext>
            </a:extLst>
          </p:cNvPr>
          <p:cNvPicPr>
            <a:picLocks noGrp="1" noChangeAspect="1"/>
          </p:cNvPicPr>
          <p:nvPr>
            <p:ph idx="1"/>
          </p:nvPr>
        </p:nvPicPr>
        <p:blipFill>
          <a:blip r:embed="rId2"/>
          <a:stretch>
            <a:fillRect/>
          </a:stretch>
        </p:blipFill>
        <p:spPr>
          <a:xfrm>
            <a:off x="5689600" y="1534765"/>
            <a:ext cx="5357813" cy="3835521"/>
          </a:xfrm>
        </p:spPr>
      </p:pic>
      <p:sp>
        <p:nvSpPr>
          <p:cNvPr id="4" name="Text Placeholder 3">
            <a:extLst>
              <a:ext uri="{FF2B5EF4-FFF2-40B4-BE49-F238E27FC236}">
                <a16:creationId xmlns:a16="http://schemas.microsoft.com/office/drawing/2014/main" id="{016A7319-D1AA-3296-F06A-71B430755314}"/>
              </a:ext>
            </a:extLst>
          </p:cNvPr>
          <p:cNvSpPr>
            <a:spLocks noGrp="1"/>
          </p:cNvSpPr>
          <p:nvPr>
            <p:ph type="body" sz="half" idx="2"/>
          </p:nvPr>
        </p:nvSpPr>
        <p:spPr>
          <a:xfrm>
            <a:off x="1146705" y="1658143"/>
            <a:ext cx="3856037" cy="3541714"/>
          </a:xfrm>
        </p:spPr>
        <p:txBody>
          <a:bodyPr>
            <a:noAutofit/>
          </a:bodyPr>
          <a:lstStyle/>
          <a:p>
            <a:pPr marL="285750" indent="-285750">
              <a:buFont typeface="Arial" panose="020B0604020202020204" pitchFamily="34" charset="0"/>
              <a:buChar char="•"/>
            </a:pPr>
            <a:r>
              <a:rPr lang="en-US" sz="1800" dirty="0">
                <a:solidFill>
                  <a:schemeClr val="tx2">
                    <a:lumMod val="75000"/>
                  </a:schemeClr>
                </a:solidFill>
              </a:rPr>
              <a:t>The number of houses sold is decreasing, this may be due to less amenities nearby and less development of the area.</a:t>
            </a:r>
          </a:p>
          <a:p>
            <a:pPr marL="285750" indent="-285750">
              <a:buFont typeface="Arial" panose="020B0604020202020204" pitchFamily="34" charset="0"/>
              <a:buChar char="•"/>
            </a:pPr>
            <a:r>
              <a:rPr lang="en-US" sz="1800" dirty="0">
                <a:solidFill>
                  <a:schemeClr val="tx2">
                    <a:lumMod val="75000"/>
                  </a:schemeClr>
                </a:solidFill>
              </a:rPr>
              <a:t>The price of houses is decreasing even after year progresses, this may be due to the age of houses is more and the style of house built may be old which discourages the buyer to buy the house.</a:t>
            </a:r>
          </a:p>
          <a:p>
            <a:pPr marL="285750" indent="-285750">
              <a:buFont typeface="Arial" panose="020B0604020202020204" pitchFamily="34" charset="0"/>
              <a:buChar char="•"/>
            </a:pPr>
            <a:r>
              <a:rPr lang="en-US" sz="1800" dirty="0">
                <a:solidFill>
                  <a:schemeClr val="tx2">
                    <a:lumMod val="75000"/>
                  </a:schemeClr>
                </a:solidFill>
              </a:rPr>
              <a:t>If there will be less development in the area then there will be less chance for creation of jobs, this factor also contributes in decrease of prices of houses </a:t>
            </a:r>
            <a:endParaRPr lang="en-IN" sz="1800" dirty="0">
              <a:solidFill>
                <a:schemeClr val="tx2">
                  <a:lumMod val="75000"/>
                </a:schemeClr>
              </a:solidFill>
            </a:endParaRPr>
          </a:p>
        </p:txBody>
      </p:sp>
    </p:spTree>
    <p:extLst>
      <p:ext uri="{BB962C8B-B14F-4D97-AF65-F5344CB8AC3E}">
        <p14:creationId xmlns:p14="http://schemas.microsoft.com/office/powerpoint/2010/main" val="721682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14909-3769-DCAE-15C7-52E8B206A5F2}"/>
              </a:ext>
            </a:extLst>
          </p:cNvPr>
          <p:cNvSpPr>
            <a:spLocks noGrp="1"/>
          </p:cNvSpPr>
          <p:nvPr>
            <p:ph type="title"/>
          </p:nvPr>
        </p:nvSpPr>
        <p:spPr>
          <a:xfrm>
            <a:off x="1143001" y="2331204"/>
            <a:ext cx="9905998" cy="1478570"/>
          </a:xfrm>
        </p:spPr>
        <p:txBody>
          <a:bodyPr>
            <a:normAutofit/>
          </a:bodyPr>
          <a:lstStyle/>
          <a:p>
            <a:pPr algn="ctr"/>
            <a:r>
              <a:rPr lang="en-US" sz="5400" dirty="0"/>
              <a:t>Thank You</a:t>
            </a:r>
            <a:endParaRPr lang="en-IN" sz="5400" dirty="0"/>
          </a:p>
        </p:txBody>
      </p:sp>
    </p:spTree>
    <p:extLst>
      <p:ext uri="{BB962C8B-B14F-4D97-AF65-F5344CB8AC3E}">
        <p14:creationId xmlns:p14="http://schemas.microsoft.com/office/powerpoint/2010/main" val="3766282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31E95-1357-AD0A-FDD4-D5BC34284F67}"/>
              </a:ext>
            </a:extLst>
          </p:cNvPr>
          <p:cNvSpPr>
            <a:spLocks noGrp="1"/>
          </p:cNvSpPr>
          <p:nvPr>
            <p:ph type="title"/>
          </p:nvPr>
        </p:nvSpPr>
        <p:spPr/>
        <p:txBody>
          <a:bodyPr/>
          <a:lstStyle/>
          <a:p>
            <a:r>
              <a:rPr lang="en-US" dirty="0"/>
              <a:t>What is EDA(</a:t>
            </a:r>
            <a:r>
              <a:rPr lang="en-IN" b="0" i="0" dirty="0">
                <a:solidFill>
                  <a:srgbClr val="001D35"/>
                </a:solidFill>
                <a:effectLst/>
                <a:latin typeface="Google Sans"/>
              </a:rPr>
              <a:t>Exploratory Data Analysis)?</a:t>
            </a:r>
            <a:endParaRPr lang="en-IN" dirty="0"/>
          </a:p>
        </p:txBody>
      </p:sp>
      <p:sp>
        <p:nvSpPr>
          <p:cNvPr id="3" name="Content Placeholder 2">
            <a:extLst>
              <a:ext uri="{FF2B5EF4-FFF2-40B4-BE49-F238E27FC236}">
                <a16:creationId xmlns:a16="http://schemas.microsoft.com/office/drawing/2014/main" id="{7A9F19AE-370D-79E8-1C3D-4640BC4C199B}"/>
              </a:ext>
            </a:extLst>
          </p:cNvPr>
          <p:cNvSpPr>
            <a:spLocks noGrp="1"/>
          </p:cNvSpPr>
          <p:nvPr>
            <p:ph idx="1"/>
          </p:nvPr>
        </p:nvSpPr>
        <p:spPr/>
        <p:txBody>
          <a:bodyPr>
            <a:normAutofit fontScale="92500"/>
          </a:bodyPr>
          <a:lstStyle/>
          <a:p>
            <a:r>
              <a:rPr lang="en-US" b="0" i="0" dirty="0">
                <a:solidFill>
                  <a:srgbClr val="001D35"/>
                </a:solidFill>
                <a:effectLst/>
                <a:latin typeface="Google Sans"/>
              </a:rPr>
              <a:t>Exploratory Data Analysis (EDA) is a crucial first step in data science projects, where data is examined and visualized to understand its characteristics, identify patterns, and uncover insights.</a:t>
            </a:r>
          </a:p>
          <a:p>
            <a:r>
              <a:rPr lang="en-US" b="0" i="0" dirty="0">
                <a:solidFill>
                  <a:srgbClr val="001D35"/>
                </a:solidFill>
                <a:effectLst/>
                <a:latin typeface="Google Sans"/>
              </a:rPr>
              <a:t>It helps data scientists summarize data, detect anomalies, and test hypotheses before delving into more advanced statistical analysis or model building. </a:t>
            </a:r>
          </a:p>
          <a:p>
            <a:r>
              <a:rPr lang="en-US" b="0" i="0" dirty="0">
                <a:solidFill>
                  <a:srgbClr val="001D35"/>
                </a:solidFill>
                <a:effectLst/>
                <a:latin typeface="Google Sans"/>
              </a:rPr>
              <a:t>In essence, EDA is a data discovery process that allows data scientists to gain a deeper understanding of their data before proceeding with more formal analysis or modeling. </a:t>
            </a:r>
            <a:endParaRPr lang="en-IN" dirty="0"/>
          </a:p>
        </p:txBody>
      </p:sp>
    </p:spTree>
    <p:extLst>
      <p:ext uri="{BB962C8B-B14F-4D97-AF65-F5344CB8AC3E}">
        <p14:creationId xmlns:p14="http://schemas.microsoft.com/office/powerpoint/2010/main" val="1574361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down)">
                                      <p:cBhvr>
                                        <p:cTn id="24"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07A2E-BE1C-6F39-9B8E-88BD8EDB0F49}"/>
              </a:ext>
            </a:extLst>
          </p:cNvPr>
          <p:cNvSpPr>
            <a:spLocks noGrp="1"/>
          </p:cNvSpPr>
          <p:nvPr>
            <p:ph type="title"/>
          </p:nvPr>
        </p:nvSpPr>
        <p:spPr/>
        <p:txBody>
          <a:bodyPr/>
          <a:lstStyle/>
          <a:p>
            <a:r>
              <a:rPr lang="en-IN" b="0" i="0" dirty="0">
                <a:solidFill>
                  <a:srgbClr val="001D35"/>
                </a:solidFill>
                <a:effectLst/>
                <a:latin typeface="Google Sans"/>
              </a:rPr>
              <a:t>Why is EDA Important?</a:t>
            </a:r>
            <a:endParaRPr lang="en-IN" dirty="0"/>
          </a:p>
        </p:txBody>
      </p:sp>
      <p:sp>
        <p:nvSpPr>
          <p:cNvPr id="3" name="Content Placeholder 2">
            <a:extLst>
              <a:ext uri="{FF2B5EF4-FFF2-40B4-BE49-F238E27FC236}">
                <a16:creationId xmlns:a16="http://schemas.microsoft.com/office/drawing/2014/main" id="{479A18A5-38DC-3567-A39F-CDD024B5F0AD}"/>
              </a:ext>
            </a:extLst>
          </p:cNvPr>
          <p:cNvSpPr>
            <a:spLocks noGrp="1"/>
          </p:cNvSpPr>
          <p:nvPr>
            <p:ph idx="1"/>
          </p:nvPr>
        </p:nvSpPr>
        <p:spPr>
          <a:xfrm>
            <a:off x="1141412" y="1881810"/>
            <a:ext cx="9905999" cy="4357670"/>
          </a:xfrm>
        </p:spPr>
        <p:txBody>
          <a:bodyPr>
            <a:normAutofit fontScale="70000" lnSpcReduction="20000"/>
          </a:bodyPr>
          <a:lstStyle/>
          <a:p>
            <a:pPr marL="0" indent="0">
              <a:buNone/>
            </a:pPr>
            <a:r>
              <a:rPr lang="en-US" dirty="0"/>
              <a:t>Understanding Data:</a:t>
            </a:r>
          </a:p>
          <a:p>
            <a:pPr marL="0" indent="0">
              <a:buNone/>
            </a:pPr>
            <a:r>
              <a:rPr lang="en-US" b="0" i="0" dirty="0">
                <a:solidFill>
                  <a:schemeClr val="tx2">
                    <a:lumMod val="75000"/>
                  </a:schemeClr>
                </a:solidFill>
                <a:effectLst/>
                <a:latin typeface="Google Sans"/>
              </a:rPr>
              <a:t>EDA helps data scientists get a feel for the data's structure, distribution, and relationships between variables.</a:t>
            </a:r>
          </a:p>
          <a:p>
            <a:pPr marL="0" indent="0">
              <a:buNone/>
            </a:pPr>
            <a:r>
              <a:rPr lang="en-US" dirty="0">
                <a:latin typeface="Google Sans"/>
              </a:rPr>
              <a:t>Identifying Patterns:</a:t>
            </a:r>
          </a:p>
          <a:p>
            <a:pPr marL="0" indent="0">
              <a:buNone/>
            </a:pPr>
            <a:r>
              <a:rPr lang="en-US" b="0" i="0" dirty="0">
                <a:solidFill>
                  <a:schemeClr val="tx2">
                    <a:lumMod val="75000"/>
                  </a:schemeClr>
                </a:solidFill>
                <a:effectLst/>
                <a:latin typeface="Google Sans"/>
              </a:rPr>
              <a:t>It uncovers hidden patterns, trends, and connections within the data that might not be immediately obvious.</a:t>
            </a:r>
          </a:p>
          <a:p>
            <a:pPr marL="0" indent="0">
              <a:buNone/>
            </a:pPr>
            <a:r>
              <a:rPr lang="en-US" dirty="0">
                <a:latin typeface="Google Sans"/>
              </a:rPr>
              <a:t>Detecting Anomalies:</a:t>
            </a:r>
          </a:p>
          <a:p>
            <a:pPr marL="0" indent="0">
              <a:buNone/>
            </a:pPr>
            <a:r>
              <a:rPr lang="en-US" b="0" i="0" dirty="0">
                <a:solidFill>
                  <a:schemeClr val="tx2">
                    <a:lumMod val="75000"/>
                  </a:schemeClr>
                </a:solidFill>
                <a:effectLst/>
                <a:latin typeface="Google Sans"/>
              </a:rPr>
              <a:t>EDA helps identify outliers or unusual data points that could be errors or require further investigation.</a:t>
            </a:r>
          </a:p>
          <a:p>
            <a:pPr marL="0" indent="0">
              <a:buNone/>
            </a:pPr>
            <a:r>
              <a:rPr lang="en-US" dirty="0">
                <a:latin typeface="Google Sans"/>
              </a:rPr>
              <a:t>Formulating Hypotheses:</a:t>
            </a:r>
          </a:p>
          <a:p>
            <a:pPr marL="0" indent="0">
              <a:buNone/>
            </a:pPr>
            <a:r>
              <a:rPr lang="en-US" b="0" i="0" dirty="0">
                <a:solidFill>
                  <a:schemeClr val="tx2">
                    <a:lumMod val="75000"/>
                  </a:schemeClr>
                </a:solidFill>
                <a:effectLst/>
                <a:latin typeface="Google Sans"/>
              </a:rPr>
              <a:t>The insights gained from EDA can lead to the formulation of testable hypotheses for more formal analysis.</a:t>
            </a:r>
          </a:p>
          <a:p>
            <a:pPr marL="0" indent="0">
              <a:buNone/>
            </a:pPr>
            <a:r>
              <a:rPr lang="en-US" dirty="0">
                <a:latin typeface="Google Sans"/>
              </a:rPr>
              <a:t>Data Cleaning and Preparation:</a:t>
            </a:r>
          </a:p>
          <a:p>
            <a:pPr marL="0" indent="0">
              <a:buNone/>
            </a:pPr>
            <a:r>
              <a:rPr lang="en-US" b="0" i="0" dirty="0">
                <a:solidFill>
                  <a:schemeClr val="tx2">
                    <a:lumMod val="75000"/>
                  </a:schemeClr>
                </a:solidFill>
                <a:effectLst/>
                <a:latin typeface="Google Sans"/>
              </a:rPr>
              <a:t>EDA can reveal issues like missing values, inconsistent data formats, or outliers that need to be addressed before further analysis.</a:t>
            </a:r>
            <a:endParaRPr lang="en-US" dirty="0">
              <a:solidFill>
                <a:schemeClr val="tx2">
                  <a:lumMod val="75000"/>
                </a:schemeClr>
              </a:solidFill>
              <a:latin typeface="Google Sans"/>
            </a:endParaRPr>
          </a:p>
          <a:p>
            <a:pPr marL="0" indent="0">
              <a:buNone/>
            </a:pPr>
            <a:endParaRPr lang="en-IN" dirty="0">
              <a:solidFill>
                <a:schemeClr val="tx2">
                  <a:lumMod val="75000"/>
                </a:schemeClr>
              </a:solidFill>
            </a:endParaRPr>
          </a:p>
        </p:txBody>
      </p:sp>
      <p:sp>
        <p:nvSpPr>
          <p:cNvPr id="8" name="Rectangle 5">
            <a:extLst>
              <a:ext uri="{FF2B5EF4-FFF2-40B4-BE49-F238E27FC236}">
                <a16:creationId xmlns:a16="http://schemas.microsoft.com/office/drawing/2014/main" id="{3839D986-DF69-6293-5FAA-5E0A3E6C8769}"/>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545D7E"/>
                </a:solidFill>
                <a:effectLst/>
                <a:latin typeface="Google Sans"/>
              </a:rPr>
              <a:t>EDA can reveal issues like missing values, inconsistent data formats, or outliers that need to be addressed before further analysis.</a:t>
            </a:r>
            <a:endParaRPr kumimoji="0" lang="en-US" altLang="en-US" sz="1200" b="0" i="0" u="none" strike="noStrike" cap="none" normalizeH="0" baseline="0">
              <a:ln>
                <a:noFill/>
              </a:ln>
              <a:solidFill>
                <a:srgbClr val="001D35"/>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buFontTx/>
              <a:buChar char="•"/>
              <a:tabLst/>
            </a:pPr>
            <a:br>
              <a:rPr kumimoji="0" lang="en-US" altLang="en-US" sz="1200" b="0" i="0" u="none" strike="noStrike" cap="none" normalizeH="0" baseline="0">
                <a:ln>
                  <a:noFill/>
                </a:ln>
                <a:solidFill>
                  <a:srgbClr val="001D35"/>
                </a:solidFill>
                <a:effectLst/>
                <a:latin typeface="Google Sans"/>
              </a:rPr>
            </a:br>
            <a:endParaRPr kumimoji="0" lang="en-US" altLang="en-US" sz="1200" b="0" i="0" u="none" strike="noStrike" cap="none" normalizeH="0" baseline="0">
              <a:ln>
                <a:noFill/>
              </a:ln>
              <a:solidFill>
                <a:srgbClr val="001D35"/>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1A3E5AA5-C4AD-612E-5B48-A206F85D7A28}"/>
              </a:ext>
            </a:extLst>
          </p:cNvPr>
          <p:cNvSpPr>
            <a:spLocks noChangeArrowheads="1"/>
          </p:cNvSpPr>
          <p:nvPr/>
        </p:nvSpPr>
        <p:spPr bwMode="auto">
          <a:xfrm>
            <a:off x="152400" y="152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545D7E"/>
                </a:solidFill>
                <a:effectLst/>
                <a:latin typeface="Google Sans"/>
              </a:rPr>
              <a:t>EDA can reveal issues like missing values, inconsistent data formats, or outliers that need to be addressed before further analysis.</a:t>
            </a:r>
            <a:endParaRPr kumimoji="0" lang="en-US" altLang="en-US" sz="1200" b="0" i="0" u="none" strike="noStrike" cap="none" normalizeH="0" baseline="0">
              <a:ln>
                <a:noFill/>
              </a:ln>
              <a:solidFill>
                <a:srgbClr val="001D35"/>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buFontTx/>
              <a:buChar char="•"/>
              <a:tabLst/>
            </a:pPr>
            <a:br>
              <a:rPr kumimoji="0" lang="en-US" altLang="en-US" sz="1200" b="0" i="0" u="none" strike="noStrike" cap="none" normalizeH="0" baseline="0">
                <a:ln>
                  <a:noFill/>
                </a:ln>
                <a:solidFill>
                  <a:srgbClr val="001D35"/>
                </a:solidFill>
                <a:effectLst/>
                <a:latin typeface="Google Sans"/>
              </a:rPr>
            </a:br>
            <a:endParaRPr kumimoji="0" lang="en-US" altLang="en-US" sz="1200" b="0" i="0" u="none" strike="noStrike" cap="none" normalizeH="0" baseline="0">
              <a:ln>
                <a:noFill/>
              </a:ln>
              <a:solidFill>
                <a:srgbClr val="001D35"/>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7">
            <a:extLst>
              <a:ext uri="{FF2B5EF4-FFF2-40B4-BE49-F238E27FC236}">
                <a16:creationId xmlns:a16="http://schemas.microsoft.com/office/drawing/2014/main" id="{C838AC75-F8BC-E3AC-58C8-B9790771E880}"/>
              </a:ext>
            </a:extLst>
          </p:cNvPr>
          <p:cNvSpPr>
            <a:spLocks noChangeArrowheads="1"/>
          </p:cNvSpPr>
          <p:nvPr/>
        </p:nvSpPr>
        <p:spPr bwMode="auto">
          <a:xfrm>
            <a:off x="304800" y="3048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545D7E"/>
                </a:solidFill>
                <a:effectLst/>
                <a:latin typeface="Google Sans"/>
              </a:rPr>
              <a:t>EDA can reveal issues like missing values, inconsistent data formats, or outliers that need to be addressed before further analysis.</a:t>
            </a:r>
            <a:endParaRPr kumimoji="0" lang="en-US" altLang="en-US" sz="1200" b="0" i="0" u="none" strike="noStrike" cap="none" normalizeH="0" baseline="0">
              <a:ln>
                <a:noFill/>
              </a:ln>
              <a:solidFill>
                <a:srgbClr val="001D35"/>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buFontTx/>
              <a:buChar char="•"/>
              <a:tabLst/>
            </a:pPr>
            <a:br>
              <a:rPr kumimoji="0" lang="en-US" altLang="en-US" sz="1200" b="0" i="0" u="none" strike="noStrike" cap="none" normalizeH="0" baseline="0">
                <a:ln>
                  <a:noFill/>
                </a:ln>
                <a:solidFill>
                  <a:srgbClr val="001D35"/>
                </a:solidFill>
                <a:effectLst/>
                <a:latin typeface="Google Sans"/>
              </a:rPr>
            </a:br>
            <a:endParaRPr kumimoji="0" lang="en-US" altLang="en-US" sz="1200" b="0" i="0" u="none" strike="noStrike" cap="none" normalizeH="0" baseline="0">
              <a:ln>
                <a:noFill/>
              </a:ln>
              <a:solidFill>
                <a:srgbClr val="001D35"/>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50057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237F1-005D-76A0-5884-DCDD52825CBF}"/>
              </a:ext>
            </a:extLst>
          </p:cNvPr>
          <p:cNvSpPr>
            <a:spLocks noGrp="1"/>
          </p:cNvSpPr>
          <p:nvPr>
            <p:ph type="title"/>
          </p:nvPr>
        </p:nvSpPr>
        <p:spPr/>
        <p:txBody>
          <a:bodyPr/>
          <a:lstStyle/>
          <a:p>
            <a:r>
              <a:rPr lang="en-IN" b="0" i="0" dirty="0">
                <a:effectLst/>
                <a:latin typeface="system-ui"/>
              </a:rPr>
              <a:t>Project Name: House Prices Analysis</a:t>
            </a:r>
            <a:br>
              <a:rPr lang="en-IN" b="0" i="0" dirty="0">
                <a:effectLst/>
                <a:latin typeface="system-ui"/>
              </a:rPr>
            </a:br>
            <a:endParaRPr lang="en-IN" dirty="0"/>
          </a:p>
        </p:txBody>
      </p:sp>
      <p:sp>
        <p:nvSpPr>
          <p:cNvPr id="3" name="Content Placeholder 2">
            <a:extLst>
              <a:ext uri="{FF2B5EF4-FFF2-40B4-BE49-F238E27FC236}">
                <a16:creationId xmlns:a16="http://schemas.microsoft.com/office/drawing/2014/main" id="{1C81F4CD-0018-43EA-08C0-FD0060FE26A9}"/>
              </a:ext>
            </a:extLst>
          </p:cNvPr>
          <p:cNvSpPr>
            <a:spLocks noGrp="1"/>
          </p:cNvSpPr>
          <p:nvPr>
            <p:ph idx="1"/>
          </p:nvPr>
        </p:nvSpPr>
        <p:spPr/>
        <p:txBody>
          <a:bodyPr/>
          <a:lstStyle/>
          <a:p>
            <a:r>
              <a:rPr lang="en-US" dirty="0">
                <a:solidFill>
                  <a:schemeClr val="tx2">
                    <a:lumMod val="75000"/>
                  </a:schemeClr>
                </a:solidFill>
              </a:rPr>
              <a:t>We are given a dataset having different parameters like, year built,</a:t>
            </a:r>
            <a:r>
              <a:rPr lang="en-IN" dirty="0">
                <a:solidFill>
                  <a:schemeClr val="tx2">
                    <a:lumMod val="75000"/>
                  </a:schemeClr>
                </a:solidFill>
              </a:rPr>
              <a:t> month sold, year sold, sale price, etc.</a:t>
            </a:r>
          </a:p>
          <a:p>
            <a:r>
              <a:rPr lang="en-IN" dirty="0">
                <a:solidFill>
                  <a:schemeClr val="tx2">
                    <a:lumMod val="75000"/>
                  </a:schemeClr>
                </a:solidFill>
              </a:rPr>
              <a:t>We will use various exploratory data analysis techniques and take </a:t>
            </a:r>
            <a:r>
              <a:rPr lang="en-IN" dirty="0" err="1">
                <a:solidFill>
                  <a:schemeClr val="tx2">
                    <a:lumMod val="75000"/>
                  </a:schemeClr>
                </a:solidFill>
              </a:rPr>
              <a:t>ou</a:t>
            </a:r>
            <a:r>
              <a:rPr lang="en-IN" dirty="0">
                <a:solidFill>
                  <a:schemeClr val="tx2">
                    <a:lumMod val="75000"/>
                  </a:schemeClr>
                </a:solidFill>
              </a:rPr>
              <a:t> meaning insights from it.</a:t>
            </a:r>
          </a:p>
          <a:p>
            <a:r>
              <a:rPr lang="en-IN" dirty="0">
                <a:solidFill>
                  <a:schemeClr val="tx2">
                    <a:lumMod val="75000"/>
                  </a:schemeClr>
                </a:solidFill>
              </a:rPr>
              <a:t>At first will call all the important libraries such as </a:t>
            </a:r>
            <a:r>
              <a:rPr lang="en-IN" dirty="0" err="1">
                <a:solidFill>
                  <a:schemeClr val="tx2">
                    <a:lumMod val="75000"/>
                  </a:schemeClr>
                </a:solidFill>
              </a:rPr>
              <a:t>numpy</a:t>
            </a:r>
            <a:r>
              <a:rPr lang="en-IN" dirty="0">
                <a:solidFill>
                  <a:schemeClr val="tx2">
                    <a:lumMod val="75000"/>
                  </a:schemeClr>
                </a:solidFill>
              </a:rPr>
              <a:t>, pandas, matplotlib, seaborn, etc required for analysis. </a:t>
            </a:r>
            <a:endParaRPr lang="en-US" dirty="0">
              <a:solidFill>
                <a:schemeClr val="tx2">
                  <a:lumMod val="75000"/>
                </a:schemeClr>
              </a:solidFill>
            </a:endParaRPr>
          </a:p>
        </p:txBody>
      </p:sp>
    </p:spTree>
    <p:extLst>
      <p:ext uri="{BB962C8B-B14F-4D97-AF65-F5344CB8AC3E}">
        <p14:creationId xmlns:p14="http://schemas.microsoft.com/office/powerpoint/2010/main" val="2099127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17836-CB38-DAF3-D484-2124DE7E751E}"/>
              </a:ext>
            </a:extLst>
          </p:cNvPr>
          <p:cNvSpPr>
            <a:spLocks noGrp="1"/>
          </p:cNvSpPr>
          <p:nvPr>
            <p:ph type="title"/>
          </p:nvPr>
        </p:nvSpPr>
        <p:spPr/>
        <p:txBody>
          <a:bodyPr/>
          <a:lstStyle/>
          <a:p>
            <a:r>
              <a:rPr lang="en-US" dirty="0"/>
              <a:t>Dropping Duplicate Values</a:t>
            </a:r>
            <a:endParaRPr lang="en-IN" dirty="0"/>
          </a:p>
        </p:txBody>
      </p:sp>
      <p:sp>
        <p:nvSpPr>
          <p:cNvPr id="4" name="Text Placeholder 3">
            <a:extLst>
              <a:ext uri="{FF2B5EF4-FFF2-40B4-BE49-F238E27FC236}">
                <a16:creationId xmlns:a16="http://schemas.microsoft.com/office/drawing/2014/main" id="{F786EC74-19AE-97AA-B713-81A7A9F587A6}"/>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sz="2400" dirty="0">
                <a:solidFill>
                  <a:schemeClr val="tx2">
                    <a:lumMod val="75000"/>
                  </a:schemeClr>
                </a:solidFill>
              </a:rPr>
              <a:t>Duplicate values adds obstruction in data analysis.</a:t>
            </a:r>
          </a:p>
          <a:p>
            <a:pPr marL="285750" indent="-285750">
              <a:buFont typeface="Arial" panose="020B0604020202020204" pitchFamily="34" charset="0"/>
              <a:buChar char="•"/>
            </a:pPr>
            <a:r>
              <a:rPr lang="en-IN" sz="2400" dirty="0">
                <a:solidFill>
                  <a:schemeClr val="tx2">
                    <a:lumMod val="75000"/>
                  </a:schemeClr>
                </a:solidFill>
              </a:rPr>
              <a:t>This duplicate values will disturb the overall dataset and will provide incorrect insights from the dataset.</a:t>
            </a:r>
          </a:p>
          <a:p>
            <a:pPr marL="285750" indent="-285750">
              <a:buFont typeface="Arial" panose="020B0604020202020204" pitchFamily="34" charset="0"/>
              <a:buChar char="•"/>
            </a:pPr>
            <a:r>
              <a:rPr lang="en-IN" sz="2400" dirty="0">
                <a:solidFill>
                  <a:schemeClr val="tx2">
                    <a:lumMod val="75000"/>
                  </a:schemeClr>
                </a:solidFill>
              </a:rPr>
              <a:t>Hence it is important to drop all the duplicate values from the dataset.</a:t>
            </a:r>
          </a:p>
        </p:txBody>
      </p:sp>
      <p:pic>
        <p:nvPicPr>
          <p:cNvPr id="10" name="Picture Placeholder 9">
            <a:extLst>
              <a:ext uri="{FF2B5EF4-FFF2-40B4-BE49-F238E27FC236}">
                <a16:creationId xmlns:a16="http://schemas.microsoft.com/office/drawing/2014/main" id="{CC39EBBB-8710-1056-1390-1B0851090F59}"/>
              </a:ext>
            </a:extLst>
          </p:cNvPr>
          <p:cNvPicPr>
            <a:picLocks noGrp="1" noChangeAspect="1"/>
          </p:cNvPicPr>
          <p:nvPr>
            <p:ph type="pic" idx="1"/>
          </p:nvPr>
        </p:nvPicPr>
        <p:blipFill>
          <a:blip r:embed="rId2"/>
          <a:srcRect l="15524" r="15524"/>
          <a:stretch>
            <a:fillRect/>
          </a:stretch>
        </p:blipFill>
        <p:spPr/>
      </p:pic>
    </p:spTree>
    <p:extLst>
      <p:ext uri="{BB962C8B-B14F-4D97-AF65-F5344CB8AC3E}">
        <p14:creationId xmlns:p14="http://schemas.microsoft.com/office/powerpoint/2010/main" val="1768715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69329-D82A-AC65-909B-FB3AD65CEBEE}"/>
              </a:ext>
            </a:extLst>
          </p:cNvPr>
          <p:cNvSpPr>
            <a:spLocks noGrp="1"/>
          </p:cNvSpPr>
          <p:nvPr>
            <p:ph type="title"/>
          </p:nvPr>
        </p:nvSpPr>
        <p:spPr/>
        <p:txBody>
          <a:bodyPr/>
          <a:lstStyle/>
          <a:p>
            <a:r>
              <a:rPr lang="en-US" dirty="0"/>
              <a:t>Handling Missing Values</a:t>
            </a:r>
            <a:endParaRPr lang="en-IN" dirty="0"/>
          </a:p>
        </p:txBody>
      </p:sp>
      <p:pic>
        <p:nvPicPr>
          <p:cNvPr id="6" name="Picture Placeholder 5">
            <a:extLst>
              <a:ext uri="{FF2B5EF4-FFF2-40B4-BE49-F238E27FC236}">
                <a16:creationId xmlns:a16="http://schemas.microsoft.com/office/drawing/2014/main" id="{EA2D9AD3-83A8-3B38-4F34-72C21B31F7E3}"/>
              </a:ext>
            </a:extLst>
          </p:cNvPr>
          <p:cNvPicPr>
            <a:picLocks noGrp="1" noChangeAspect="1"/>
          </p:cNvPicPr>
          <p:nvPr>
            <p:ph type="pic" idx="1"/>
          </p:nvPr>
        </p:nvPicPr>
        <p:blipFill>
          <a:blip r:embed="rId2"/>
          <a:srcRect l="21035" r="21035"/>
          <a:stretch>
            <a:fillRect/>
          </a:stretch>
        </p:blipFill>
        <p:spPr/>
      </p:pic>
      <p:sp>
        <p:nvSpPr>
          <p:cNvPr id="4" name="Text Placeholder 3">
            <a:extLst>
              <a:ext uri="{FF2B5EF4-FFF2-40B4-BE49-F238E27FC236}">
                <a16:creationId xmlns:a16="http://schemas.microsoft.com/office/drawing/2014/main" id="{45850E2C-86E3-E3EE-1965-3181719EEA06}"/>
              </a:ext>
            </a:extLst>
          </p:cNvPr>
          <p:cNvSpPr>
            <a:spLocks noGrp="1"/>
          </p:cNvSpPr>
          <p:nvPr>
            <p:ph type="body" sz="half" idx="2"/>
          </p:nvPr>
        </p:nvSpPr>
        <p:spPr/>
        <p:txBody>
          <a:bodyPr>
            <a:normAutofit fontScale="92500" lnSpcReduction="10000"/>
          </a:bodyPr>
          <a:lstStyle/>
          <a:p>
            <a:pPr marL="342900" indent="-342900">
              <a:buFont typeface="Arial" panose="020B0604020202020204" pitchFamily="34" charset="0"/>
              <a:buChar char="•"/>
            </a:pPr>
            <a:r>
              <a:rPr lang="en-US" sz="2000" dirty="0">
                <a:solidFill>
                  <a:schemeClr val="tx2">
                    <a:lumMod val="75000"/>
                  </a:schemeClr>
                </a:solidFill>
              </a:rPr>
              <a:t>Same as duplicate values missing values also create obstacle in data analysis.</a:t>
            </a:r>
          </a:p>
          <a:p>
            <a:pPr marL="342900" indent="-342900">
              <a:buFont typeface="Arial" panose="020B0604020202020204" pitchFamily="34" charset="0"/>
              <a:buChar char="•"/>
            </a:pPr>
            <a:r>
              <a:rPr lang="en-US" sz="2000" dirty="0">
                <a:solidFill>
                  <a:schemeClr val="tx2">
                    <a:lumMod val="75000"/>
                  </a:schemeClr>
                </a:solidFill>
              </a:rPr>
              <a:t>As we can see in the image there is a wall where some bricks are, which decreases the overall strength of the wall, hence we have to fill the missing bricks in order to provide the overall strength to the wall.</a:t>
            </a:r>
          </a:p>
          <a:p>
            <a:pPr marL="342900" indent="-342900">
              <a:buFont typeface="Arial" panose="020B0604020202020204" pitchFamily="34" charset="0"/>
              <a:buChar char="•"/>
            </a:pPr>
            <a:r>
              <a:rPr lang="en-US" sz="2400" dirty="0">
                <a:solidFill>
                  <a:schemeClr val="tx2">
                    <a:lumMod val="75000"/>
                  </a:schemeClr>
                </a:solidFill>
              </a:rPr>
              <a:t>In same order we also have to replace the missing values with some meaningful data like mean in order to have proper analysis.</a:t>
            </a:r>
          </a:p>
          <a:p>
            <a:pPr marL="342900" indent="-342900">
              <a:buFont typeface="Arial" panose="020B0604020202020204" pitchFamily="34" charset="0"/>
              <a:buChar char="•"/>
            </a:pPr>
            <a:endParaRPr lang="en-IN" sz="2400" dirty="0">
              <a:solidFill>
                <a:schemeClr val="tx2">
                  <a:lumMod val="75000"/>
                </a:schemeClr>
              </a:solidFill>
            </a:endParaRPr>
          </a:p>
        </p:txBody>
      </p:sp>
    </p:spTree>
    <p:extLst>
      <p:ext uri="{BB962C8B-B14F-4D97-AF65-F5344CB8AC3E}">
        <p14:creationId xmlns:p14="http://schemas.microsoft.com/office/powerpoint/2010/main" val="1437877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8807C-48D9-E6BE-B495-F6814502BBEB}"/>
              </a:ext>
            </a:extLst>
          </p:cNvPr>
          <p:cNvSpPr>
            <a:spLocks noGrp="1"/>
          </p:cNvSpPr>
          <p:nvPr>
            <p:ph type="title"/>
          </p:nvPr>
        </p:nvSpPr>
        <p:spPr>
          <a:xfrm>
            <a:off x="1146705" y="609601"/>
            <a:ext cx="4789638" cy="1639884"/>
          </a:xfrm>
        </p:spPr>
        <p:txBody>
          <a:bodyPr/>
          <a:lstStyle/>
          <a:p>
            <a:r>
              <a:rPr lang="en-US" dirty="0"/>
              <a:t>Handling outliers</a:t>
            </a:r>
            <a:endParaRPr lang="en-IN" dirty="0"/>
          </a:p>
        </p:txBody>
      </p:sp>
      <p:pic>
        <p:nvPicPr>
          <p:cNvPr id="6" name="Content Placeholder 5">
            <a:extLst>
              <a:ext uri="{FF2B5EF4-FFF2-40B4-BE49-F238E27FC236}">
                <a16:creationId xmlns:a16="http://schemas.microsoft.com/office/drawing/2014/main" id="{C1CE2E4D-B00F-2CEC-3DAA-122579EDCD68}"/>
              </a:ext>
            </a:extLst>
          </p:cNvPr>
          <p:cNvPicPr>
            <a:picLocks noGrp="1" noChangeAspect="1"/>
          </p:cNvPicPr>
          <p:nvPr>
            <p:ph idx="1"/>
          </p:nvPr>
        </p:nvPicPr>
        <p:blipFill>
          <a:blip r:embed="rId2"/>
          <a:stretch>
            <a:fillRect/>
          </a:stretch>
        </p:blipFill>
        <p:spPr>
          <a:xfrm>
            <a:off x="6574971" y="1509487"/>
            <a:ext cx="3744686" cy="3918856"/>
          </a:xfrm>
        </p:spPr>
      </p:pic>
      <p:sp>
        <p:nvSpPr>
          <p:cNvPr id="4" name="Text Placeholder 3">
            <a:extLst>
              <a:ext uri="{FF2B5EF4-FFF2-40B4-BE49-F238E27FC236}">
                <a16:creationId xmlns:a16="http://schemas.microsoft.com/office/drawing/2014/main" id="{32B3462F-A8CE-CACD-4F2B-AD29F0B106E3}"/>
              </a:ext>
            </a:extLst>
          </p:cNvPr>
          <p:cNvSpPr>
            <a:spLocks noGrp="1"/>
          </p:cNvSpPr>
          <p:nvPr>
            <p:ph type="body" sz="half" idx="2"/>
          </p:nvPr>
        </p:nvSpPr>
        <p:spPr>
          <a:xfrm>
            <a:off x="1146705" y="2249486"/>
            <a:ext cx="4789638" cy="3541714"/>
          </a:xfrm>
        </p:spPr>
        <p:txBody>
          <a:bodyPr>
            <a:noAutofit/>
          </a:bodyPr>
          <a:lstStyle/>
          <a:p>
            <a:pPr marL="285750" indent="-285750">
              <a:buFont typeface="Arial" panose="020B0604020202020204" pitchFamily="34" charset="0"/>
              <a:buChar char="•"/>
            </a:pPr>
            <a:r>
              <a:rPr lang="en-US" sz="1800" b="0" i="0" dirty="0">
                <a:solidFill>
                  <a:schemeClr val="tx2">
                    <a:lumMod val="75000"/>
                  </a:schemeClr>
                </a:solidFill>
                <a:effectLst/>
                <a:latin typeface="Google Sans"/>
              </a:rPr>
              <a:t>An outlier in a dataset is a data point that significantly deviates from the rest of the data, often appearing as a value much higher or lower than the majority of the other values. </a:t>
            </a:r>
          </a:p>
          <a:p>
            <a:pPr marL="285750" indent="-285750">
              <a:buFont typeface="Arial" panose="020B0604020202020204" pitchFamily="34" charset="0"/>
              <a:buChar char="•"/>
            </a:pPr>
            <a:r>
              <a:rPr lang="en-US" sz="1800" dirty="0">
                <a:solidFill>
                  <a:schemeClr val="tx2">
                    <a:lumMod val="75000"/>
                  </a:schemeClr>
                </a:solidFill>
                <a:latin typeface="Google Sans"/>
              </a:rPr>
              <a:t>Outlier also creates obstacle in data analysis and gives out incorrect insights in data.</a:t>
            </a:r>
          </a:p>
          <a:p>
            <a:pPr marL="285750" indent="-285750">
              <a:buFont typeface="Arial" panose="020B0604020202020204" pitchFamily="34" charset="0"/>
              <a:buChar char="•"/>
            </a:pPr>
            <a:r>
              <a:rPr lang="en-US" sz="1800" dirty="0">
                <a:solidFill>
                  <a:schemeClr val="tx2">
                    <a:lumMod val="75000"/>
                  </a:schemeClr>
                </a:solidFill>
                <a:latin typeface="Google Sans"/>
              </a:rPr>
              <a:t>In order to analyze data properly we usually replace outliers with upper limit or lower limit for correct insights from the data</a:t>
            </a:r>
            <a:endParaRPr lang="en-IN" sz="1800" dirty="0">
              <a:solidFill>
                <a:schemeClr val="tx2">
                  <a:lumMod val="75000"/>
                </a:schemeClr>
              </a:solidFill>
            </a:endParaRPr>
          </a:p>
        </p:txBody>
      </p:sp>
    </p:spTree>
    <p:extLst>
      <p:ext uri="{BB962C8B-B14F-4D97-AF65-F5344CB8AC3E}">
        <p14:creationId xmlns:p14="http://schemas.microsoft.com/office/powerpoint/2010/main" val="3601709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58E8D-91C9-D2AE-F833-F880A38E7481}"/>
              </a:ext>
            </a:extLst>
          </p:cNvPr>
          <p:cNvSpPr>
            <a:spLocks noGrp="1"/>
          </p:cNvSpPr>
          <p:nvPr>
            <p:ph type="title"/>
          </p:nvPr>
        </p:nvSpPr>
        <p:spPr/>
        <p:txBody>
          <a:bodyPr/>
          <a:lstStyle/>
          <a:p>
            <a:r>
              <a:rPr lang="en-US" dirty="0"/>
              <a:t>Year Sold of house</a:t>
            </a:r>
            <a:endParaRPr lang="en-IN" dirty="0"/>
          </a:p>
        </p:txBody>
      </p:sp>
      <p:pic>
        <p:nvPicPr>
          <p:cNvPr id="6" name="Content Placeholder 5">
            <a:extLst>
              <a:ext uri="{FF2B5EF4-FFF2-40B4-BE49-F238E27FC236}">
                <a16:creationId xmlns:a16="http://schemas.microsoft.com/office/drawing/2014/main" id="{9E0C59B7-B934-EF7C-CDFE-D28B81FB5588}"/>
              </a:ext>
            </a:extLst>
          </p:cNvPr>
          <p:cNvPicPr>
            <a:picLocks noGrp="1" noChangeAspect="1"/>
          </p:cNvPicPr>
          <p:nvPr>
            <p:ph idx="1"/>
          </p:nvPr>
        </p:nvPicPr>
        <p:blipFill>
          <a:blip r:embed="rId2"/>
          <a:stretch>
            <a:fillRect/>
          </a:stretch>
        </p:blipFill>
        <p:spPr>
          <a:xfrm>
            <a:off x="5191513" y="705297"/>
            <a:ext cx="5820587" cy="4972744"/>
          </a:xfrm>
        </p:spPr>
      </p:pic>
      <p:sp>
        <p:nvSpPr>
          <p:cNvPr id="4" name="Text Placeholder 3">
            <a:extLst>
              <a:ext uri="{FF2B5EF4-FFF2-40B4-BE49-F238E27FC236}">
                <a16:creationId xmlns:a16="http://schemas.microsoft.com/office/drawing/2014/main" id="{28288818-B19F-1D54-F13D-1CFD92709BDA}"/>
              </a:ext>
            </a:extLst>
          </p:cNvPr>
          <p:cNvSpPr>
            <a:spLocks noGrp="1"/>
          </p:cNvSpPr>
          <p:nvPr>
            <p:ph type="body" sz="half" idx="2"/>
          </p:nvPr>
        </p:nvSpPr>
        <p:spPr/>
        <p:txBody>
          <a:bodyPr>
            <a:normAutofit fontScale="92500" lnSpcReduction="20000"/>
          </a:bodyPr>
          <a:lstStyle/>
          <a:p>
            <a:pPr marL="285750" indent="-285750">
              <a:buFont typeface="Arial" panose="020B0604020202020204" pitchFamily="34" charset="0"/>
              <a:buChar char="•"/>
            </a:pPr>
            <a:r>
              <a:rPr lang="en-US" sz="2000" dirty="0">
                <a:solidFill>
                  <a:schemeClr val="tx2">
                    <a:lumMod val="75000"/>
                  </a:schemeClr>
                </a:solidFill>
              </a:rPr>
              <a:t>In the Given graph x axis tells us about the year of selling of house, and y axis represents the total count of houses sold that year.</a:t>
            </a:r>
          </a:p>
          <a:p>
            <a:pPr marL="285750" indent="-285750">
              <a:buFont typeface="Arial" panose="020B0604020202020204" pitchFamily="34" charset="0"/>
              <a:buChar char="•"/>
            </a:pPr>
            <a:r>
              <a:rPr lang="en-US" sz="2000" dirty="0">
                <a:solidFill>
                  <a:schemeClr val="tx2">
                    <a:lumMod val="75000"/>
                  </a:schemeClr>
                </a:solidFill>
              </a:rPr>
              <a:t>This is an example of univariate analysis as there is only one component used for analysis.</a:t>
            </a:r>
          </a:p>
          <a:p>
            <a:pPr marL="285750" indent="-285750">
              <a:buFont typeface="Arial" panose="020B0604020202020204" pitchFamily="34" charset="0"/>
              <a:buChar char="•"/>
            </a:pPr>
            <a:r>
              <a:rPr lang="en-US" sz="2000" dirty="0">
                <a:solidFill>
                  <a:schemeClr val="tx2">
                    <a:lumMod val="75000"/>
                  </a:schemeClr>
                </a:solidFill>
              </a:rPr>
              <a:t>From the graph we can infer that the number of house sold per year is </a:t>
            </a:r>
            <a:r>
              <a:rPr lang="en-US" sz="2000" dirty="0">
                <a:solidFill>
                  <a:srgbClr val="FFFF00"/>
                </a:solidFill>
              </a:rPr>
              <a:t>decreasing</a:t>
            </a:r>
            <a:r>
              <a:rPr lang="en-US" sz="2000" dirty="0">
                <a:solidFill>
                  <a:schemeClr val="tx2">
                    <a:lumMod val="75000"/>
                  </a:schemeClr>
                </a:solidFill>
              </a:rPr>
              <a:t> as the year progresses.</a:t>
            </a:r>
            <a:endParaRPr lang="en-US" dirty="0">
              <a:solidFill>
                <a:schemeClr val="tx2">
                  <a:lumMod val="75000"/>
                </a:schemeClr>
              </a:solidFill>
            </a:endParaRPr>
          </a:p>
          <a:p>
            <a:pPr marL="285750" indent="-285750">
              <a:buFont typeface="Arial" panose="020B0604020202020204" pitchFamily="34" charset="0"/>
              <a:buChar char="•"/>
            </a:pPr>
            <a:endParaRPr lang="en-IN" dirty="0">
              <a:solidFill>
                <a:schemeClr val="tx2">
                  <a:lumMod val="75000"/>
                </a:schemeClr>
              </a:solidFill>
            </a:endParaRPr>
          </a:p>
        </p:txBody>
      </p:sp>
    </p:spTree>
    <p:extLst>
      <p:ext uri="{BB962C8B-B14F-4D97-AF65-F5344CB8AC3E}">
        <p14:creationId xmlns:p14="http://schemas.microsoft.com/office/powerpoint/2010/main" val="1805949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417F8-3B7B-E8EA-5A91-2D472B0EC8B0}"/>
              </a:ext>
            </a:extLst>
          </p:cNvPr>
          <p:cNvSpPr>
            <a:spLocks noGrp="1"/>
          </p:cNvSpPr>
          <p:nvPr>
            <p:ph type="title"/>
          </p:nvPr>
        </p:nvSpPr>
        <p:spPr/>
        <p:txBody>
          <a:bodyPr/>
          <a:lstStyle/>
          <a:p>
            <a:r>
              <a:rPr lang="en-US" dirty="0"/>
              <a:t>Month of House Sold</a:t>
            </a:r>
            <a:endParaRPr lang="en-IN" dirty="0"/>
          </a:p>
        </p:txBody>
      </p:sp>
      <p:pic>
        <p:nvPicPr>
          <p:cNvPr id="6" name="Content Placeholder 5">
            <a:extLst>
              <a:ext uri="{FF2B5EF4-FFF2-40B4-BE49-F238E27FC236}">
                <a16:creationId xmlns:a16="http://schemas.microsoft.com/office/drawing/2014/main" id="{9E84448C-F43C-B77D-E71A-E42E4406127A}"/>
              </a:ext>
            </a:extLst>
          </p:cNvPr>
          <p:cNvPicPr>
            <a:picLocks noGrp="1" noChangeAspect="1"/>
          </p:cNvPicPr>
          <p:nvPr>
            <p:ph idx="1"/>
          </p:nvPr>
        </p:nvPicPr>
        <p:blipFill>
          <a:blip r:embed="rId2"/>
          <a:stretch>
            <a:fillRect/>
          </a:stretch>
        </p:blipFill>
        <p:spPr>
          <a:xfrm>
            <a:off x="5156200" y="793308"/>
            <a:ext cx="5891213" cy="4796722"/>
          </a:xfrm>
        </p:spPr>
      </p:pic>
      <p:sp>
        <p:nvSpPr>
          <p:cNvPr id="4" name="Text Placeholder 3">
            <a:extLst>
              <a:ext uri="{FF2B5EF4-FFF2-40B4-BE49-F238E27FC236}">
                <a16:creationId xmlns:a16="http://schemas.microsoft.com/office/drawing/2014/main" id="{A9C3AE2F-0074-39F5-B7EC-AB59667E760D}"/>
              </a:ext>
            </a:extLst>
          </p:cNvPr>
          <p:cNvSpPr>
            <a:spLocks noGrp="1"/>
          </p:cNvSpPr>
          <p:nvPr>
            <p:ph type="body" sz="half" idx="2"/>
          </p:nvPr>
        </p:nvSpPr>
        <p:spPr/>
        <p:txBody>
          <a:bodyPr>
            <a:noAutofit/>
          </a:bodyPr>
          <a:lstStyle/>
          <a:p>
            <a:pPr marL="285750" indent="-285750">
              <a:buFont typeface="Arial" panose="020B0604020202020204" pitchFamily="34" charset="0"/>
              <a:buChar char="•"/>
            </a:pPr>
            <a:r>
              <a:rPr lang="en-US" sz="1800" dirty="0">
                <a:solidFill>
                  <a:schemeClr val="tx2">
                    <a:lumMod val="75000"/>
                  </a:schemeClr>
                </a:solidFill>
              </a:rPr>
              <a:t>In the Given graph x axis tells us about the month of selling of house, and y axis represents the total count of houses sold that month.</a:t>
            </a:r>
          </a:p>
          <a:p>
            <a:pPr marL="285750" indent="-285750">
              <a:buFont typeface="Arial" panose="020B0604020202020204" pitchFamily="34" charset="0"/>
              <a:buChar char="•"/>
            </a:pPr>
            <a:r>
              <a:rPr lang="en-US" sz="1800" dirty="0">
                <a:solidFill>
                  <a:schemeClr val="tx2">
                    <a:lumMod val="75000"/>
                  </a:schemeClr>
                </a:solidFill>
              </a:rPr>
              <a:t>This is an example of univariate analysis as there is only one component used for analysis.</a:t>
            </a:r>
          </a:p>
          <a:p>
            <a:pPr marL="285750" indent="-285750">
              <a:buFont typeface="Arial" panose="020B0604020202020204" pitchFamily="34" charset="0"/>
              <a:buChar char="•"/>
            </a:pPr>
            <a:r>
              <a:rPr lang="en-US" sz="1800" dirty="0">
                <a:solidFill>
                  <a:schemeClr val="tx2">
                    <a:lumMod val="75000"/>
                  </a:schemeClr>
                </a:solidFill>
              </a:rPr>
              <a:t>From the graph we can see that peak house selling period is in the month of </a:t>
            </a:r>
            <a:r>
              <a:rPr lang="en-US" sz="1800" dirty="0">
                <a:solidFill>
                  <a:srgbClr val="FFFF00"/>
                </a:solidFill>
              </a:rPr>
              <a:t>June, July and May</a:t>
            </a:r>
            <a:r>
              <a:rPr lang="en-US" sz="1800" dirty="0">
                <a:solidFill>
                  <a:schemeClr val="tx2">
                    <a:lumMod val="75000"/>
                  </a:schemeClr>
                </a:solidFill>
              </a:rPr>
              <a:t>.</a:t>
            </a:r>
            <a:endParaRPr lang="en-IN" sz="1800" dirty="0"/>
          </a:p>
        </p:txBody>
      </p:sp>
    </p:spTree>
    <p:extLst>
      <p:ext uri="{BB962C8B-B14F-4D97-AF65-F5344CB8AC3E}">
        <p14:creationId xmlns:p14="http://schemas.microsoft.com/office/powerpoint/2010/main" val="6558324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{1A8FB518-8AF5-4597-B7CE-BB4590061449}tf04033919</Template>
  <TotalTime>88</TotalTime>
  <Words>1122</Words>
  <Application>Microsoft Office PowerPoint</Application>
  <PresentationFormat>Widescreen</PresentationFormat>
  <Paragraphs>73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Google Sans</vt:lpstr>
      <vt:lpstr>system-ui</vt:lpstr>
      <vt:lpstr>Tw Cen MT</vt:lpstr>
      <vt:lpstr>Circuit</vt:lpstr>
      <vt:lpstr>Project 3</vt:lpstr>
      <vt:lpstr>What is EDA(Exploratory Data Analysis)?</vt:lpstr>
      <vt:lpstr>Why is EDA Important?</vt:lpstr>
      <vt:lpstr>Project Name: House Prices Analysis </vt:lpstr>
      <vt:lpstr>Dropping Duplicate Values</vt:lpstr>
      <vt:lpstr>Handling Missing Values</vt:lpstr>
      <vt:lpstr>Handling outliers</vt:lpstr>
      <vt:lpstr>Year Sold of house</vt:lpstr>
      <vt:lpstr>Month of House Sold</vt:lpstr>
      <vt:lpstr>Year Built of House</vt:lpstr>
      <vt:lpstr>Bivariate Data Analysis</vt:lpstr>
      <vt:lpstr>Bivariate Data Analysis</vt:lpstr>
      <vt:lpstr>Insights from the data sets</vt:lpstr>
      <vt:lpstr>Reasons Behind Insights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3</dc:title>
  <dc:creator>Admin</dc:creator>
  <cp:lastModifiedBy>Admin</cp:lastModifiedBy>
  <cp:revision>1</cp:revision>
  <dcterms:created xsi:type="dcterms:W3CDTF">2025-04-20T13:48:05Z</dcterms:created>
  <dcterms:modified xsi:type="dcterms:W3CDTF">2025-04-20T15:17:03Z</dcterms:modified>
</cp:coreProperties>
</file>