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429" r:id="rId2"/>
    <p:sldId id="260" r:id="rId3"/>
    <p:sldId id="430" r:id="rId4"/>
    <p:sldId id="450" r:id="rId5"/>
    <p:sldId id="496" r:id="rId6"/>
    <p:sldId id="497" r:id="rId7"/>
    <p:sldId id="441" r:id="rId8"/>
    <p:sldId id="464" r:id="rId9"/>
    <p:sldId id="458" r:id="rId10"/>
    <p:sldId id="465" r:id="rId11"/>
    <p:sldId id="472" r:id="rId12"/>
    <p:sldId id="473" r:id="rId13"/>
    <p:sldId id="479" r:id="rId14"/>
    <p:sldId id="480" r:id="rId15"/>
    <p:sldId id="481" r:id="rId16"/>
    <p:sldId id="474" r:id="rId17"/>
    <p:sldId id="475" r:id="rId18"/>
    <p:sldId id="477" r:id="rId19"/>
    <p:sldId id="482" r:id="rId20"/>
    <p:sldId id="467" r:id="rId21"/>
    <p:sldId id="484" r:id="rId22"/>
    <p:sldId id="483" r:id="rId23"/>
    <p:sldId id="468" r:id="rId24"/>
    <p:sldId id="485" r:id="rId25"/>
    <p:sldId id="469" r:id="rId26"/>
    <p:sldId id="486" r:id="rId27"/>
    <p:sldId id="487" r:id="rId28"/>
    <p:sldId id="488" r:id="rId29"/>
    <p:sldId id="489" r:id="rId30"/>
  </p:sldIdLst>
  <p:sldSz cx="9144000" cy="5715000" type="screen16x10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4">
          <p15:clr>
            <a:srgbClr val="A4A3A4"/>
          </p15:clr>
        </p15:guide>
        <p15:guide id="2" pos="2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CE6"/>
    <a:srgbClr val="4D8AD3"/>
    <a:srgbClr val="2860A4"/>
    <a:srgbClr val="FFFF00"/>
    <a:srgbClr val="FF99FF"/>
    <a:srgbClr val="FF33CC"/>
    <a:srgbClr val="FFCCCC"/>
    <a:srgbClr val="9C3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/>
    <p:restoredTop sz="78486"/>
  </p:normalViewPr>
  <p:slideViewPr>
    <p:cSldViewPr snapToGrid="0" showGuides="1">
      <p:cViewPr varScale="1">
        <p:scale>
          <a:sx n="73" d="100"/>
          <a:sy n="73" d="100"/>
        </p:scale>
        <p:origin x="1656" y="58"/>
      </p:cViewPr>
      <p:guideLst>
        <p:guide orient="horz" pos="1464"/>
        <p:guide pos="2869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DD2A3-F7F3-4D55-A270-42E15758FE7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2023/2/24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17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19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21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23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26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29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7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227542"/>
            <a:ext cx="6019800" cy="406136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91000" y="5445125"/>
            <a:ext cx="838200" cy="21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5445125"/>
            <a:ext cx="1905000" cy="2190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6050" y="114300"/>
            <a:ext cx="2476500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学习提纲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6050" y="114300"/>
            <a:ext cx="2476500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小结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2C745A-452B-4E91-8ACB-66E2682653A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2023/2/24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3475"/>
            <a:ext cx="9144000" cy="2155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63" y="4270375"/>
            <a:ext cx="2047875" cy="1062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Rectangle 2"/>
          <p:cNvSpPr/>
          <p:nvPr/>
        </p:nvSpPr>
        <p:spPr>
          <a:xfrm>
            <a:off x="539750" y="1552575"/>
            <a:ext cx="8135938" cy="1470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方正粗宋简体" pitchFamily="65" charset="-122"/>
                <a:ea typeface="方正粗宋简体" pitchFamily="65" charset="-122"/>
              </a:rPr>
              <a:t>Spring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5150" y="3673475"/>
            <a:ext cx="8135938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482013" cy="3162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C和DI由什么关系呢？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lang="zh-CN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依赖注入就是由</a:t>
            </a:r>
            <a:r>
              <a:rPr lang="en-US" altLang="zh-CN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IoC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容器在运行期间，动态地将某种依赖关系注入到对象之中。依赖注入(DI)和控制反转(I</a:t>
            </a:r>
            <a:r>
              <a:rPr lang="en-US" altLang="zh-CN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o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C)是</a:t>
            </a:r>
            <a:r>
              <a:rPr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同一个概念的不同角度描述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，就是指通过引入I</a:t>
            </a:r>
            <a:r>
              <a:rPr lang="en-US" altLang="zh-CN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o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C容器，利用依赖关系注入的方式，实现对象之间的解耦。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Spring框架使用的</a:t>
            </a:r>
            <a:r>
              <a:rPr kumimoji="0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</a:t>
            </a:r>
            <a:r>
              <a:rPr kumimoji="0" 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</a:t>
            </a:r>
            <a:r>
              <a:rPr kumimoji="0" lang="zh-CN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，也就是说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IOC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的技术实现。</a:t>
            </a: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通过spring框架，只需要提供要使用的对象名词就可以了。 从容器中获取名称对应的对象。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spring底层使用的反射机制，通过反射创建对象，给属性</a:t>
            </a:r>
            <a:r>
              <a:rPr kumimoji="0" 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赋值</a:t>
            </a: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依赖注入类型</a:t>
            </a:r>
            <a:endParaRPr lang="zh-CN" altLang="en-US" sz="2000" b="1" strike="noStrike" noProof="1">
              <a:sym typeface="+mn-ea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en-US" sz="2000" b="1" dirty="0">
                <a:sym typeface="+mn-ea"/>
              </a:rPr>
              <a:t>属性</a:t>
            </a:r>
            <a:r>
              <a:rPr lang="en-US" altLang="zh-CN" sz="2000" b="1" dirty="0">
                <a:sym typeface="+mn-ea"/>
              </a:rPr>
              <a:t>setter</a:t>
            </a:r>
            <a:r>
              <a:rPr lang="zh-CN" altLang="en-US" sz="2000" b="1" dirty="0">
                <a:sym typeface="+mn-ea"/>
              </a:rPr>
              <a:t>方法注入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en-US" sz="2000" b="1" dirty="0">
                <a:sym typeface="+mn-ea"/>
              </a:rPr>
              <a:t>构造方法注入  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sz="2000" b="1" dirty="0">
                <a:sym typeface="+mn-ea"/>
              </a:rPr>
              <a:t>      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482013" cy="3162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zh-CN" sz="2000" b="1" dirty="0">
                <a:sym typeface="+mn-ea"/>
              </a:rPr>
              <a:t>1</a:t>
            </a:r>
            <a:r>
              <a:rPr lang="zh-CN" altLang="en-US" sz="2000" b="1" dirty="0">
                <a:sym typeface="+mn-ea"/>
              </a:rPr>
              <a:t>）属性</a:t>
            </a:r>
            <a:r>
              <a:rPr lang="en-US" altLang="zh-CN" sz="2000" b="1" dirty="0">
                <a:sym typeface="+mn-ea"/>
              </a:rPr>
              <a:t>setter</a:t>
            </a:r>
            <a:r>
              <a:rPr lang="zh-CN" altLang="en-US" sz="2000" b="1" dirty="0">
                <a:sym typeface="+mn-ea"/>
              </a:rPr>
              <a:t>方法注入</a:t>
            </a:r>
            <a:r>
              <a:rPr sz="2000" b="1" dirty="0">
                <a:sym typeface="+mn-ea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set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注入</a:t>
            </a:r>
            <a:r>
              <a:rPr lang="zh-CN" altLang="en-US" sz="2000" b="1" dirty="0">
                <a:sym typeface="+mn-ea"/>
              </a:rPr>
              <a:t>，也叫做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设值注入</a:t>
            </a:r>
            <a:endParaRPr kumimoji="0" lang="zh-CN" altLang="en-US" sz="2000" b="1" i="0" u="none" strike="noStrike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zh-CN" sz="2000" b="1" dirty="0">
                <a:sym typeface="+mn-ea"/>
              </a:rPr>
              <a:t>spring</a:t>
            </a:r>
            <a:r>
              <a:rPr lang="zh-CN" altLang="en-US" sz="2000" b="1" dirty="0">
                <a:sym typeface="+mn-ea"/>
              </a:rPr>
              <a:t>调用类中的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set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sz="2000" b="1" dirty="0">
                <a:sym typeface="+mn-ea"/>
              </a:rPr>
              <a:t>完成属性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赋值</a:t>
            </a:r>
            <a:r>
              <a:rPr lang="zh-CN" altLang="en-US" sz="2000" b="1" dirty="0">
                <a:sym typeface="+mn-ea"/>
              </a:rPr>
              <a:t>。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简单类型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的set注入语法: &lt;bean 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="xxx" 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-US" sz="2000" b="1" i="0" u="none" strike="noStrike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"yyy"&gt;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&lt;property name=" 属性名" value="简单类型属性值"/&gt;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&lt;/bean&gt;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例如：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&lt;bean id="myStudent" class="com.kjzy.vo.Student"&gt;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="name"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value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="张三"/&gt;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="age"  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value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="1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&lt;/bean&gt;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835660"/>
            <a:ext cx="8482013" cy="3162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000" b="1" dirty="0">
                <a:sym typeface="+mn-ea"/>
              </a:rPr>
              <a:t>1</a:t>
            </a:r>
            <a:r>
              <a:rPr lang="zh-CN" altLang="en-US" sz="2000" b="1" dirty="0">
                <a:sym typeface="+mn-ea"/>
              </a:rPr>
              <a:t>）属性</a:t>
            </a:r>
            <a:r>
              <a:rPr lang="en-US" altLang="zh-CN" sz="2000" b="1" dirty="0">
                <a:sym typeface="+mn-ea"/>
              </a:rPr>
              <a:t>setter</a:t>
            </a:r>
            <a:r>
              <a:rPr lang="zh-CN" altLang="en-US" sz="2000" b="1" dirty="0">
                <a:sym typeface="+mn-ea"/>
              </a:rPr>
              <a:t>方法注入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引用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的set注入: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语法: &lt;bean id="xxx" class"yyy"&gt;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&lt;property 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 属性名"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ref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引用类型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属性值"/&gt;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&lt;/bean&gt;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例如：&lt;!--引用类型set注入--&gt;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&lt;bean id="myStudent"  class="com.kjzy.vo.Student"&gt;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&lt;property name="name" value="张三"/&gt;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&lt;property name="age"  value="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&lt;property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="school"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ref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="mySchool"/&gt;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&lt;/bean&gt;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&lt;bean id="mySchool" class="com.kjzy.vo.School"&gt;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name="name" value="科技职院"/&gt;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name="address" value="天心区"/&gt;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&lt;/bean&gt;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145415" y="735330"/>
            <a:ext cx="8604885" cy="3162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引用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自动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注入: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</a:t>
            </a:r>
            <a:r>
              <a:rPr lang="zh-CN" sz="2000" b="1" dirty="0">
                <a:solidFill>
                  <a:srgbClr val="FF0000"/>
                </a:solidFill>
                <a:sym typeface="+mn-ea"/>
              </a:rPr>
              <a:t>autowire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spring可以根据某些规则给引用类型完成赋值， 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只对引用类型有效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，规则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byName, byType.</a:t>
            </a: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①: byName (按名称注入) : java类中引用类型属性名称和spring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容器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中bean的</a:t>
            </a:r>
            <a:r>
              <a:rPr kumimoji="0" 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d名称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样的,且数据类型也是一样的，这些bean能够赋值给引用类型。</a:t>
            </a: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②: byType (按类型注入) : java类中引用类型的数据类型和spring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容器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中bean的</a:t>
            </a:r>
            <a:r>
              <a:rPr kumimoji="0" 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lass值是同源关系的,这样的bean赋值给引用类型。</a:t>
            </a: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同源：</a:t>
            </a: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java中引用类型的数据类型和bean的class值是</a:t>
            </a:r>
            <a:r>
              <a:rPr kumimoji="0" lang="en-US" alt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一样</a:t>
            </a:r>
            <a:r>
              <a:rPr kumimoji="0" lang="en-US" altLang="zh-CN" sz="2000" b="1" i="0" u="none" strike="noStrike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java中引用类型的数据类型和bean的class值是</a:t>
            </a:r>
            <a:r>
              <a:rPr kumimoji="0" lang="en-US" alt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父子类关系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的。</a:t>
            </a:r>
          </a:p>
          <a:p>
            <a:pPr marL="342900" marR="0" indent="-34290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 java中引用类型的数据类型和bean的class值是</a:t>
            </a:r>
            <a:r>
              <a:rPr kumimoji="0" lang="en-US" alt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接口和实现类关系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的。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endParaRPr kumimoji="0" lang="zh-CN" sz="2000" b="1" i="0" u="none" strike="noStrike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0" y="850900"/>
            <a:ext cx="9144635" cy="416623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引用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自动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注入: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例如：&lt;bean id="school" class="com.kjzy.vo.School"&gt;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name="name" value="湖南科技职业学院"/&gt;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name="address" value="天心区"/&gt;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&lt;/bean&gt;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&lt;bean id="myStudent" class="com.kjzy.vo.Student" 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autowire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</a:t>
            </a:r>
            <a:r>
              <a:rPr kumimoji="0" lang="en-US" alt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name="name" value="王五"/&gt;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name="age" value="12"/&gt;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&lt;/bean&gt;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0" y="850900"/>
            <a:ext cx="9144635" cy="416623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引用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自动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注入: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例如：&lt;bean id="school" class="com.kjzy.vo.School"&gt;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name="name" value="湖南科技职业学院"/&gt;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name="address" value="天心区"/&gt;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&lt;/bean&gt;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&lt;bean id="myStudent" class="com.kjzy.vo.Student" 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autowire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</a:t>
            </a:r>
            <a:r>
              <a:rPr kumimoji="0" lang="en-US" alt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Type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name="name" value="王五"/&gt;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name="age" value="12"/&gt;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&lt;/bean&gt;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213995" y="751205"/>
            <a:ext cx="8829675" cy="45459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zh-CN" sz="2000" b="1" dirty="0">
                <a:sym typeface="+mn-ea"/>
              </a:rPr>
              <a:t>2</a:t>
            </a:r>
            <a:r>
              <a:rPr lang="zh-CN" altLang="en-US" sz="2000" b="1" dirty="0">
                <a:sym typeface="+mn-ea"/>
              </a:rPr>
              <a:t>）构造方法注入：spr</a:t>
            </a:r>
            <a:r>
              <a:rPr lang="en-US" altLang="zh-CN" sz="2000" b="1" dirty="0">
                <a:sym typeface="+mn-ea"/>
              </a:rPr>
              <a:t>i</a:t>
            </a:r>
            <a:r>
              <a:rPr lang="zh-CN" altLang="en-US" sz="2000" b="1" dirty="0">
                <a:sym typeface="+mn-ea"/>
              </a:rPr>
              <a:t>n</a:t>
            </a:r>
            <a:r>
              <a:rPr lang="en-US" altLang="zh-CN" sz="2000" b="1" dirty="0">
                <a:sym typeface="+mn-ea"/>
              </a:rPr>
              <a:t>g</a:t>
            </a:r>
            <a:r>
              <a:rPr lang="zh-CN" altLang="en-US" sz="2000" b="1" dirty="0">
                <a:sym typeface="+mn-ea"/>
              </a:rPr>
              <a:t>调用类中的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有参构造方法</a:t>
            </a:r>
            <a:r>
              <a:rPr lang="zh-CN" altLang="en-US" sz="2000" b="1" dirty="0">
                <a:sym typeface="+mn-ea"/>
              </a:rPr>
              <a:t>， 在创建对象的同时，给属性赋值</a:t>
            </a:r>
            <a:r>
              <a:rPr lang="en-US" altLang="zh-CN" sz="2000" b="1" dirty="0">
                <a:sym typeface="+mn-ea"/>
              </a:rPr>
              <a:t>.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sz="2000" b="1" dirty="0">
                <a:sym typeface="+mn-ea"/>
              </a:rPr>
              <a:t>有参构造方法</a:t>
            </a:r>
            <a:r>
              <a:rPr lang="en-US" altLang="zh-CN" sz="2000" b="1" dirty="0">
                <a:sym typeface="+mn-ea"/>
              </a:rPr>
              <a:t>:</a:t>
            </a:r>
            <a:endParaRPr lang="zh-CN" altLang="en-US" sz="2000" b="1" dirty="0">
              <a:sym typeface="+mn-ea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sz="2000" b="1" dirty="0">
                <a:sym typeface="+mn-ea"/>
              </a:rPr>
              <a:t>public Student(String myName,int myAge,School mySchool){</a:t>
            </a:r>
            <a:endParaRPr kumimoji="0" lang="zh-CN" sz="2000" b="1" i="0" u="none" strike="noStrike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sz="2000" b="1" dirty="0">
                <a:sym typeface="+mn-ea"/>
              </a:rPr>
              <a:t>        this.name=myName;</a:t>
            </a:r>
            <a:endParaRPr kumimoji="0" lang="zh-CN" sz="2000" b="1" i="0" u="none" strike="noStrike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sz="2000" b="1" dirty="0">
                <a:sym typeface="+mn-ea"/>
              </a:rPr>
              <a:t>        this.age=myAge;</a:t>
            </a:r>
            <a:endParaRPr kumimoji="0" lang="zh-CN" sz="2000" b="1" i="0" u="none" strike="noStrike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sz="2000" b="1" dirty="0">
                <a:sym typeface="+mn-ea"/>
              </a:rPr>
              <a:t>        this.school=mySchool;</a:t>
            </a:r>
            <a:endParaRPr kumimoji="0" lang="zh-CN" sz="2000" b="1" i="0" u="none" strike="noStrike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sz="2000" b="1" dirty="0">
                <a:sym typeface="+mn-ea"/>
              </a:rPr>
              <a:t>    }</a:t>
            </a:r>
            <a:endParaRPr lang="zh-CN" altLang="en-US" sz="2000" b="1" dirty="0">
              <a:sym typeface="+mn-ea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语法: &lt;bean 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="xxx" 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="yyy"&gt;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constructor-arg</a:t>
            </a:r>
            <a:r>
              <a:rPr kumimoji="0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&gt;:表示一个构造方法的形参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</a:rPr>
              <a:t>标签属性: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</a:rPr>
              <a:t>ame 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</a:rPr>
              <a:t>:构造方法形参名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</a:rPr>
              <a:t>index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</a:rPr>
              <a:t>:构造方法的参数位置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</a:rPr>
              <a:t>:简单类型的形参值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</a:rPr>
              <a:t>ref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</a:rPr>
              <a:t>: 引用类型的形参值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zh-CN" sz="2000" b="1" i="0" u="none" strike="noStrike" cap="none" spc="0" normalizeH="0" baseline="0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750" y="820420"/>
            <a:ext cx="9112885" cy="45459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zh-CN" sz="2000" b="1" dirty="0">
                <a:sym typeface="+mn-ea"/>
              </a:rPr>
              <a:t>2</a:t>
            </a:r>
            <a:r>
              <a:rPr lang="zh-CN" altLang="en-US" sz="2000" b="1" dirty="0">
                <a:sym typeface="+mn-ea"/>
              </a:rPr>
              <a:t>）构造方法注入      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例如：&lt;!--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构造方法注入，使用属性</a:t>
            </a:r>
            <a:r>
              <a:rPr kumimoji="0" lang="en-US" alt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altLang="en-US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，给构造方法中的形参赋值</a:t>
            </a:r>
            <a:r>
              <a:rPr lang="zh-CN" sz="2000" b="1" dirty="0">
                <a:sym typeface="+mn-ea"/>
              </a:rPr>
              <a:t>--&gt;</a:t>
            </a:r>
            <a:endParaRPr kumimoji="0" lang="zh-CN" sz="2000" b="1" i="0" u="none" strike="noStrike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&lt;bean id="mySchool" class="com.kjzy.vo.School"&gt;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name="name" value="科技职院"/&gt;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name="address" value="天心区"/&gt;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&lt;/bean&gt;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&lt;bean id="myStudent" class="com.kjzy.vo.Student"&gt;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&lt;constructor-arg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="myName" value="李四"&gt;&lt;/constructor-arg&gt;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&lt;constructor-arg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="myAge" value="22"&gt;&lt;/constructor-arg&gt;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&lt;constructor-arg 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="mySchool" ref="mySchool"&gt;&lt;/constructor-arg&gt;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&lt;/bean&gt;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76200" y="851535"/>
            <a:ext cx="9067800" cy="45459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zh-CN" sz="2000" b="1" dirty="0">
                <a:sym typeface="+mn-ea"/>
              </a:rPr>
              <a:t>2</a:t>
            </a:r>
            <a:r>
              <a:rPr lang="zh-CN" altLang="en-US" sz="2000" b="1" dirty="0">
                <a:sym typeface="+mn-ea"/>
              </a:rPr>
              <a:t>）构造方法注入       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例如：&lt;!--</a:t>
            </a:r>
            <a:r>
              <a:rPr kumimoji="0" 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构造方法注入，使用</a:t>
            </a:r>
            <a:r>
              <a:rPr kumimoji="0" lang="en-US" alt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index</a:t>
            </a:r>
            <a:r>
              <a:rPr kumimoji="0" lang="zh-CN" altLang="en-US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，构造方法参数从左到右位置是</a:t>
            </a:r>
            <a:r>
              <a:rPr kumimoji="0" lang="en-US" altLang="zh-CN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0 1 2</a:t>
            </a:r>
            <a:r>
              <a:rPr lang="zh-CN" sz="2000" b="1" dirty="0">
                <a:sym typeface="+mn-ea"/>
              </a:rPr>
              <a:t>--&gt;</a:t>
            </a:r>
            <a:endParaRPr kumimoji="0" lang="zh-CN" sz="2000" b="1" i="0" u="none" strike="noStrike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&lt;bean id="mySchool" class="com.kjzy.vo.School"&gt;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name="name" value="科技职院"/&gt;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&lt;property name="address" value="天心区"/&gt;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&lt;/bean&gt;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&lt;bean id="myStudent" class="com.kjzy.vo.Student"&gt;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&lt;constructor-arg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index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 value="李四"&gt;&lt;/constructor-arg&gt;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&lt;constructor-arg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index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 value="22"&gt;&lt;/constructor-arg&gt;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&lt;constructor-arg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index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 ref="mySchool"&gt;&lt;/constructor-arg&gt;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&lt;/bean&gt;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76200" y="851535"/>
            <a:ext cx="9067800" cy="45459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sz="2000" b="1" dirty="0">
                <a:sym typeface="+mn-ea"/>
              </a:rPr>
              <a:t>课堂小练习 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实现一个简单的登录验证，在控制台输出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登录成功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要求：</a:t>
            </a:r>
          </a:p>
          <a:p>
            <a:pPr marL="457200" marR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buAutoNum type="circleNumDbPlain"/>
            </a:pP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定义一个dao接口(UserDao)，接口中的方法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login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 username,String password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定义接口的实现类UserDao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Impl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457200" marR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buAutoNum type="circleNumDbPlain"/>
            </a:pP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定义一个service接口(UserService), </a:t>
            </a:r>
            <a:r>
              <a:rPr lang="zh-CN" altLang="en-US" sz="2000" b="1" dirty="0">
                <a:sym typeface="+mn-ea"/>
              </a:rPr>
              <a:t>接口中的方法</a:t>
            </a:r>
            <a:r>
              <a:rPr lang="en-US" altLang="zh-CN" sz="2000" b="1" dirty="0">
                <a:sym typeface="+mn-ea"/>
              </a:rPr>
              <a:t>login</a:t>
            </a:r>
            <a:r>
              <a:rPr lang="zh-CN" altLang="en-US" sz="2000" b="1" dirty="0">
                <a:sym typeface="+mn-ea"/>
              </a:rPr>
              <a:t>(</a:t>
            </a:r>
            <a:r>
              <a:rPr lang="en-US" altLang="zh-CN" sz="2000" b="1" dirty="0">
                <a:sym typeface="+mn-ea"/>
              </a:rPr>
              <a:t>String username,String password</a:t>
            </a:r>
            <a:r>
              <a:rPr lang="zh-CN" altLang="en-US" sz="2000" b="1" dirty="0">
                <a:sym typeface="+mn-ea"/>
              </a:rPr>
              <a:t>)</a:t>
            </a:r>
            <a:r>
              <a:rPr lang="en-US" altLang="zh-CN" sz="2000" b="1" dirty="0">
                <a:sym typeface="+mn-ea"/>
              </a:rPr>
              <a:t>,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定义接口的实现类UserSericelmpl。在service的实现类中有一个UserDa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类型的属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性</a:t>
            </a:r>
            <a:r>
              <a:rPr kumimoji="0" 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457200" marR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buAutoNum type="circleNumDbPlain"/>
            </a:pP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操作是service类中的</a:t>
            </a:r>
            <a:r>
              <a:rPr lang="en-US" altLang="zh-CN" sz="2000" b="1" dirty="0">
                <a:sym typeface="+mn-ea"/>
              </a:rPr>
              <a:t>login</a:t>
            </a:r>
            <a:r>
              <a:rPr lang="zh-CN" altLang="en-US" sz="2000" b="1" dirty="0">
                <a:sym typeface="+mn-ea"/>
              </a:rPr>
              <a:t>(</a:t>
            </a:r>
            <a:r>
              <a:rPr lang="en-US" altLang="zh-CN" sz="2000" b="1" dirty="0">
                <a:sym typeface="+mn-ea"/>
              </a:rPr>
              <a:t>String username,String password</a:t>
            </a:r>
            <a:r>
              <a:rPr lang="zh-CN" altLang="en-US" sz="2000" b="1" dirty="0">
                <a:sym typeface="+mn-ea"/>
              </a:rPr>
              <a:t>)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完成登录验证。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要求实现: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、程序中的UserSe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rvicelmpl, UserDao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Impl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等这些类都由spring容器创建和管理，同时要给 UserServicelmp类中的userDao属性赋值，从spring容器中获取 UserServicelmpl类型的对象，调用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login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方法, 输出“登录成功"。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、定义一个</a:t>
            </a:r>
            <a:r>
              <a:rPr kumimoji="0" lang="en-US" altLang="zh-CN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User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类，表示用户输入的登录信息，又该如何进行操作呢？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zh-CN" altLang="en-US" sz="2000" b="1" i="0" u="none" strike="noStrike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6"/>
          <p:cNvGrpSpPr/>
          <p:nvPr/>
        </p:nvGrpSpPr>
        <p:grpSpPr>
          <a:xfrm>
            <a:off x="1654175" y="1389063"/>
            <a:ext cx="5565775" cy="433387"/>
            <a:chOff x="1042" y="1011"/>
            <a:chExt cx="3506" cy="273"/>
          </a:xfrm>
        </p:grpSpPr>
        <p:sp>
          <p:nvSpPr>
            <p:cNvPr id="10242" name="矩形 1"/>
            <p:cNvSpPr/>
            <p:nvPr/>
          </p:nvSpPr>
          <p:spPr>
            <a:xfrm>
              <a:off x="1042" y="1011"/>
              <a:ext cx="3493" cy="273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anchor="ctr" anchorCtr="0"/>
            <a:lstStyle/>
            <a:p>
              <a:pPr algn="ctr"/>
              <a:endParaRPr lang="zh-CN" altLang="zh-CN" sz="14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243" name="组合 6"/>
            <p:cNvGrpSpPr/>
            <p:nvPr/>
          </p:nvGrpSpPr>
          <p:grpSpPr>
            <a:xfrm>
              <a:off x="1138" y="1079"/>
              <a:ext cx="227" cy="137"/>
              <a:chOff x="611560" y="990749"/>
              <a:chExt cx="360040" cy="288032"/>
            </a:xfrm>
          </p:grpSpPr>
          <p:sp>
            <p:nvSpPr>
              <p:cNvPr id="10244" name="燕尾形 7"/>
              <p:cNvSpPr/>
              <p:nvPr/>
            </p:nvSpPr>
            <p:spPr>
              <a:xfrm>
                <a:off x="755576" y="990749"/>
                <a:ext cx="216024" cy="288032"/>
              </a:xfrm>
              <a:prstGeom prst="chevron">
                <a:avLst>
                  <a:gd name="adj" fmla="val 50000"/>
                </a:avLst>
              </a:prstGeom>
              <a:solidFill>
                <a:srgbClr val="0D5BA6"/>
              </a:solidFill>
              <a:ln w="25400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zh-CN" sz="1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5" name="燕尾形 8"/>
              <p:cNvSpPr/>
              <p:nvPr/>
            </p:nvSpPr>
            <p:spPr>
              <a:xfrm>
                <a:off x="611560" y="990749"/>
                <a:ext cx="216024" cy="288032"/>
              </a:xfrm>
              <a:prstGeom prst="chevron">
                <a:avLst>
                  <a:gd name="adj" fmla="val 50000"/>
                </a:avLst>
              </a:prstGeom>
              <a:solidFill>
                <a:srgbClr val="99CCFF"/>
              </a:solidFill>
              <a:ln w="25400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zh-CN" sz="1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46" name="Rectangle 6"/>
            <p:cNvSpPr/>
            <p:nvPr/>
          </p:nvSpPr>
          <p:spPr>
            <a:xfrm>
              <a:off x="1441" y="1031"/>
              <a:ext cx="3107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76EAD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Spring</a:t>
              </a:r>
              <a:endParaRPr lang="zh-CN" altLang="en-US" sz="2000" dirty="0">
                <a:solidFill>
                  <a:srgbClr val="076EAD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Group 26"/>
          <p:cNvGrpSpPr/>
          <p:nvPr/>
        </p:nvGrpSpPr>
        <p:grpSpPr>
          <a:xfrm>
            <a:off x="1654175" y="1997075"/>
            <a:ext cx="5618163" cy="433388"/>
            <a:chOff x="1022" y="1011"/>
            <a:chExt cx="3861" cy="273"/>
          </a:xfrm>
        </p:grpSpPr>
        <p:sp>
          <p:nvSpPr>
            <p:cNvPr id="10248" name="矩形 1"/>
            <p:cNvSpPr/>
            <p:nvPr/>
          </p:nvSpPr>
          <p:spPr>
            <a:xfrm>
              <a:off x="1022" y="1011"/>
              <a:ext cx="3861" cy="273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anchor="ctr" anchorCtr="0"/>
            <a:lstStyle/>
            <a:p>
              <a:r>
                <a:rPr lang="en-US" altLang="zh-CN" sz="2000" dirty="0">
                  <a:solidFill>
                    <a:srgbClr val="076EAD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IoC</a:t>
              </a:r>
              <a:endParaRPr lang="zh-CN" altLang="en-US" sz="2000" dirty="0">
                <a:solidFill>
                  <a:srgbClr val="076EAD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249" name="组合 6"/>
            <p:cNvGrpSpPr/>
            <p:nvPr/>
          </p:nvGrpSpPr>
          <p:grpSpPr>
            <a:xfrm>
              <a:off x="1138" y="1079"/>
              <a:ext cx="227" cy="137"/>
              <a:chOff x="611560" y="990749"/>
              <a:chExt cx="360040" cy="288032"/>
            </a:xfrm>
          </p:grpSpPr>
          <p:sp>
            <p:nvSpPr>
              <p:cNvPr id="10250" name="燕尾形 7"/>
              <p:cNvSpPr/>
              <p:nvPr/>
            </p:nvSpPr>
            <p:spPr>
              <a:xfrm>
                <a:off x="755576" y="990749"/>
                <a:ext cx="216024" cy="288032"/>
              </a:xfrm>
              <a:prstGeom prst="chevron">
                <a:avLst>
                  <a:gd name="adj" fmla="val 50000"/>
                </a:avLst>
              </a:prstGeom>
              <a:solidFill>
                <a:srgbClr val="0D5BA6"/>
              </a:solidFill>
              <a:ln w="25400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zh-CN" sz="1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1" name="燕尾形 8"/>
              <p:cNvSpPr/>
              <p:nvPr/>
            </p:nvSpPr>
            <p:spPr>
              <a:xfrm>
                <a:off x="611560" y="990749"/>
                <a:ext cx="216024" cy="288032"/>
              </a:xfrm>
              <a:prstGeom prst="chevron">
                <a:avLst>
                  <a:gd name="adj" fmla="val 50000"/>
                </a:avLst>
              </a:prstGeom>
              <a:solidFill>
                <a:srgbClr val="99CCFF"/>
              </a:solidFill>
              <a:ln w="25400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zh-CN" sz="1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52" name="Rectangle 6"/>
            <p:cNvSpPr/>
            <p:nvPr/>
          </p:nvSpPr>
          <p:spPr>
            <a:xfrm>
              <a:off x="1354" y="1022"/>
              <a:ext cx="3107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sz="2000" dirty="0">
                <a:solidFill>
                  <a:srgbClr val="076EAD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2" name="Group 26"/>
          <p:cNvGrpSpPr/>
          <p:nvPr/>
        </p:nvGrpSpPr>
        <p:grpSpPr>
          <a:xfrm>
            <a:off x="1654175" y="2646363"/>
            <a:ext cx="5618163" cy="433387"/>
            <a:chOff x="1031" y="1011"/>
            <a:chExt cx="3861" cy="273"/>
          </a:xfrm>
        </p:grpSpPr>
        <p:sp>
          <p:nvSpPr>
            <p:cNvPr id="10254" name="矩形 1"/>
            <p:cNvSpPr/>
            <p:nvPr/>
          </p:nvSpPr>
          <p:spPr>
            <a:xfrm>
              <a:off x="1031" y="1011"/>
              <a:ext cx="3861" cy="273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anchor="ctr" anchorCtr="0"/>
            <a:lstStyle/>
            <a:p>
              <a:r>
                <a:rPr lang="zh-CN" altLang="en-US" sz="2000" dirty="0">
                  <a:solidFill>
                    <a:srgbClr val="076EAD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rgbClr val="076EAD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DI</a:t>
              </a:r>
            </a:p>
          </p:txBody>
        </p:sp>
        <p:grpSp>
          <p:nvGrpSpPr>
            <p:cNvPr id="10255" name="组合 6"/>
            <p:cNvGrpSpPr/>
            <p:nvPr/>
          </p:nvGrpSpPr>
          <p:grpSpPr>
            <a:xfrm>
              <a:off x="1138" y="1079"/>
              <a:ext cx="227" cy="137"/>
              <a:chOff x="611560" y="990749"/>
              <a:chExt cx="360040" cy="288032"/>
            </a:xfrm>
          </p:grpSpPr>
          <p:sp>
            <p:nvSpPr>
              <p:cNvPr id="10256" name="燕尾形 7"/>
              <p:cNvSpPr/>
              <p:nvPr/>
            </p:nvSpPr>
            <p:spPr>
              <a:xfrm>
                <a:off x="755576" y="990749"/>
                <a:ext cx="216024" cy="288032"/>
              </a:xfrm>
              <a:prstGeom prst="chevron">
                <a:avLst>
                  <a:gd name="adj" fmla="val 50000"/>
                </a:avLst>
              </a:prstGeom>
              <a:solidFill>
                <a:srgbClr val="0D5BA6"/>
              </a:solidFill>
              <a:ln w="25400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zh-CN" sz="1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7" name="燕尾形 8"/>
              <p:cNvSpPr/>
              <p:nvPr/>
            </p:nvSpPr>
            <p:spPr>
              <a:xfrm>
                <a:off x="611560" y="990749"/>
                <a:ext cx="216024" cy="288032"/>
              </a:xfrm>
              <a:prstGeom prst="chevron">
                <a:avLst>
                  <a:gd name="adj" fmla="val 50000"/>
                </a:avLst>
              </a:prstGeom>
              <a:solidFill>
                <a:srgbClr val="99CCFF"/>
              </a:solidFill>
              <a:ln w="25400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zh-CN" sz="1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58" name="Rectangle 6"/>
            <p:cNvSpPr/>
            <p:nvPr/>
          </p:nvSpPr>
          <p:spPr>
            <a:xfrm>
              <a:off x="1354" y="1022"/>
              <a:ext cx="3107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sz="2000" dirty="0">
                <a:solidFill>
                  <a:srgbClr val="076EAD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4" name="Group 26"/>
          <p:cNvGrpSpPr/>
          <p:nvPr/>
        </p:nvGrpSpPr>
        <p:grpSpPr>
          <a:xfrm>
            <a:off x="1653858" y="3295333"/>
            <a:ext cx="5618162" cy="433387"/>
            <a:chOff x="1031" y="1011"/>
            <a:chExt cx="3861" cy="273"/>
          </a:xfrm>
        </p:grpSpPr>
        <p:sp>
          <p:nvSpPr>
            <p:cNvPr id="10266" name="矩形 1"/>
            <p:cNvSpPr/>
            <p:nvPr/>
          </p:nvSpPr>
          <p:spPr>
            <a:xfrm>
              <a:off x="1031" y="1011"/>
              <a:ext cx="3861" cy="273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anchor="ctr" anchorCtr="0"/>
            <a:lstStyle/>
            <a:p>
              <a:r>
                <a:rPr lang="zh-CN" altLang="en-US" sz="2000" dirty="0">
                  <a:solidFill>
                    <a:srgbClr val="076EAD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注解</a:t>
              </a:r>
            </a:p>
          </p:txBody>
        </p:sp>
        <p:grpSp>
          <p:nvGrpSpPr>
            <p:cNvPr id="10267" name="组合 6"/>
            <p:cNvGrpSpPr/>
            <p:nvPr/>
          </p:nvGrpSpPr>
          <p:grpSpPr>
            <a:xfrm>
              <a:off x="1138" y="1079"/>
              <a:ext cx="227" cy="137"/>
              <a:chOff x="611560" y="990749"/>
              <a:chExt cx="360040" cy="288032"/>
            </a:xfrm>
          </p:grpSpPr>
          <p:sp>
            <p:nvSpPr>
              <p:cNvPr id="10268" name="燕尾形 7"/>
              <p:cNvSpPr/>
              <p:nvPr/>
            </p:nvSpPr>
            <p:spPr>
              <a:xfrm>
                <a:off x="755576" y="990749"/>
                <a:ext cx="216024" cy="288032"/>
              </a:xfrm>
              <a:prstGeom prst="chevron">
                <a:avLst>
                  <a:gd name="adj" fmla="val 50000"/>
                </a:avLst>
              </a:prstGeom>
              <a:solidFill>
                <a:srgbClr val="0D5BA6"/>
              </a:solidFill>
              <a:ln w="25400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zh-CN" sz="1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9" name="燕尾形 8"/>
              <p:cNvSpPr/>
              <p:nvPr/>
            </p:nvSpPr>
            <p:spPr>
              <a:xfrm>
                <a:off x="611560" y="990749"/>
                <a:ext cx="216024" cy="288032"/>
              </a:xfrm>
              <a:prstGeom prst="chevron">
                <a:avLst>
                  <a:gd name="adj" fmla="val 50000"/>
                </a:avLst>
              </a:prstGeom>
              <a:solidFill>
                <a:srgbClr val="99CCFF"/>
              </a:solidFill>
              <a:ln w="25400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zh-CN" sz="1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70" name="Rectangle 6"/>
            <p:cNvSpPr/>
            <p:nvPr/>
          </p:nvSpPr>
          <p:spPr>
            <a:xfrm>
              <a:off x="1354" y="1022"/>
              <a:ext cx="3107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sz="2000" dirty="0">
                <a:solidFill>
                  <a:srgbClr val="076EAD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注解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482013" cy="3162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@Component  (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创建对象的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等同于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&lt;bean&gt;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属性：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value 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是对象的名称，也就是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bean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value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值是唯一的，创建的对象在整个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容器中只一个。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位置：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类上面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4325" y="2108200"/>
            <a:ext cx="3600450" cy="1092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b="1" strike="noStrike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</a:t>
            </a:r>
            <a:endParaRPr lang="zh-CN" altLang="en-US" strike="noStrike" noProof="1"/>
          </a:p>
        </p:txBody>
      </p:sp>
      <p:sp>
        <p:nvSpPr>
          <p:cNvPr id="28676" name="文本框 2"/>
          <p:cNvSpPr txBox="1"/>
          <p:nvPr/>
        </p:nvSpPr>
        <p:spPr>
          <a:xfrm>
            <a:off x="314325" y="2108200"/>
            <a:ext cx="3889375" cy="1322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@Component</a:t>
            </a:r>
            <a:r>
              <a:rPr lang="fr-FR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(value="myStudent")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class Student{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......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}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5"/>
          <p:cNvSpPr/>
          <p:nvPr/>
        </p:nvSpPr>
        <p:spPr>
          <a:xfrm>
            <a:off x="431800" y="3338513"/>
            <a:ext cx="5681663" cy="407987"/>
          </a:xfrm>
          <a:prstGeom prst="wedgeRoundRectCallout">
            <a:avLst>
              <a:gd name="adj1" fmla="val -41560"/>
              <a:gd name="adj2" fmla="val -728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lstStyle/>
          <a:p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188" y="3378200"/>
            <a:ext cx="55022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sym typeface="宋体" panose="02010600030101010101" pitchFamily="2" charset="-122"/>
              </a:rPr>
              <a:t>&lt;bean id=</a:t>
            </a:r>
            <a:r>
              <a:rPr lang="en-US" altLang="fr-FR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"myStudent"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sym typeface="宋体" panose="02010600030101010101" pitchFamily="2" charset="-122"/>
              </a:rPr>
              <a:t>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sym typeface="宋体" panose="02010600030101010101" pitchFamily="2" charset="-122"/>
              </a:rPr>
              <a:t>class=</a:t>
            </a:r>
            <a:r>
              <a:rPr lang="en-US" altLang="fr-FR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"xx.xx.Student"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sym typeface="宋体" panose="02010600030101010101" pitchFamily="2" charset="-122"/>
              </a:rPr>
              <a:t>&gt;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05" name="AutoShape 5"/>
          <p:cNvSpPr/>
          <p:nvPr/>
        </p:nvSpPr>
        <p:spPr>
          <a:xfrm>
            <a:off x="4487863" y="2038350"/>
            <a:ext cx="3173413" cy="407988"/>
          </a:xfrm>
          <a:prstGeom prst="wedgeRoundRectCallout">
            <a:avLst>
              <a:gd name="adj1" fmla="val -50085"/>
              <a:gd name="adj2" fmla="val 230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just" fontAlgn="base">
              <a:buClrTx/>
              <a:buSzTx/>
              <a:buFontTx/>
              <a:defRPr/>
            </a:pPr>
            <a:r>
              <a:rPr lang="fr-FR" altLang="fr-FR" sz="1800" b="1" strike="noStrike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87863" y="2062163"/>
            <a:ext cx="3889375" cy="3603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@Component</a:t>
            </a:r>
            <a:r>
              <a:rPr lang="fr-FR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("myStudent")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4487863" y="2549525"/>
            <a:ext cx="3171825" cy="582613"/>
          </a:xfrm>
          <a:prstGeom prst="wedgeRoundRectCallout">
            <a:avLst>
              <a:gd name="adj1" fmla="val -49539"/>
              <a:gd name="adj2" fmla="val 304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just" fontAlgn="base">
              <a:buClrTx/>
              <a:buSzTx/>
              <a:buFontTx/>
              <a:defRPr/>
            </a:pPr>
            <a:r>
              <a:rPr lang="fr-FR" altLang="fr-FR" sz="1800" b="1" strike="noStrike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87863" y="2565400"/>
            <a:ext cx="31305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@Component </a:t>
            </a: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宋体" panose="02010600030101010101" pitchFamily="2" charset="-122"/>
              </a:rPr>
              <a:t>不指定对象名，</a:t>
            </a:r>
            <a:r>
              <a:rPr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宋体" panose="02010600030101010101" pitchFamily="2" charset="-122"/>
              </a:rPr>
              <a:t>spring</a:t>
            </a: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宋体" panose="02010600030101010101" pitchFamily="2" charset="-122"/>
              </a:rPr>
              <a:t>提供，类名的首字母小写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/>
      <p:bldP spid="8" grpId="1"/>
      <p:bldP spid="614405" grpId="0" bldLvl="0" animBg="1"/>
      <p:bldP spid="614405" grpId="1" animBg="1"/>
      <p:bldP spid="4" grpId="0"/>
      <p:bldP spid="4" grpId="1"/>
      <p:bldP spid="6" grpId="0" bldLvl="0" animBg="1"/>
      <p:bldP spid="6" grpId="1" animBg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注解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482013" cy="3162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25" y="921385"/>
            <a:ext cx="8657590" cy="2081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1800" b="1" dirty="0">
                <a:sym typeface="+mn-ea"/>
              </a:rPr>
              <a:t>与@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Component</a:t>
            </a:r>
            <a:r>
              <a:rPr lang="zh-CN" altLang="en-US" sz="1800" b="1" dirty="0">
                <a:sym typeface="+mn-ea"/>
              </a:rPr>
              <a:t>功能一致的有：</a:t>
            </a:r>
            <a:endParaRPr lang="zh-CN" altLang="en-US" sz="1800" b="1" strike="noStrike" noProof="1">
              <a:sym typeface="+mn-ea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</a:pPr>
            <a:r>
              <a:rPr lang="zh-CN" altLang="en-US" sz="1800" b="1" dirty="0">
                <a:sym typeface="+mn-ea"/>
              </a:rPr>
              <a:t> 1) @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Repository</a:t>
            </a:r>
            <a:r>
              <a:rPr lang="zh-CN" altLang="en-US" sz="1800" b="1" dirty="0">
                <a:sym typeface="+mn-ea"/>
              </a:rPr>
              <a:t>(持久层类的上面)：表示创建dao对象，持久层对象，能访问数据库</a:t>
            </a:r>
            <a:endParaRPr lang="zh-CN" altLang="en-US" sz="1800" b="1" dirty="0"/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</a:pPr>
            <a:r>
              <a:rPr lang="zh-CN" altLang="en-US" sz="1800" b="1" dirty="0">
                <a:sym typeface="+mn-ea"/>
              </a:rPr>
              <a:t> 2) @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Service</a:t>
            </a:r>
            <a:r>
              <a:rPr lang="zh-CN" altLang="en-US" sz="1800" b="1" dirty="0">
                <a:sym typeface="+mn-ea"/>
              </a:rPr>
              <a:t>(业务层类的上面)：放在业务层接口的实现类上面，表示创建业务层对象， 业 务层对象有事务的功能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</a:pPr>
            <a:r>
              <a:rPr lang="zh-CN" altLang="en-US" sz="1800" b="1" dirty="0">
                <a:sym typeface="+mn-ea"/>
              </a:rPr>
              <a:t> 3) @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Controller</a:t>
            </a:r>
            <a:r>
              <a:rPr lang="zh-CN" altLang="en-US" sz="1800" b="1" dirty="0">
                <a:sym typeface="+mn-ea"/>
              </a:rPr>
              <a:t>(控制器上面)：创建控制器对象，接受请求参数，显示处理结果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</a:pPr>
            <a:r>
              <a:rPr lang="zh-CN" altLang="en-US" sz="1800" b="1" dirty="0"/>
              <a:t>以上:四个注解都能创建对象，但@Repository @service </a:t>
            </a:r>
            <a:r>
              <a:rPr lang="en-US" altLang="zh-CN" sz="1800" b="1" dirty="0"/>
              <a:t>@</a:t>
            </a:r>
            <a:r>
              <a:rPr lang="zh-CN" altLang="en-US" sz="1800" b="1" dirty="0"/>
              <a:t>controller有角色说明，表示对象是分层的。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注解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482013" cy="3162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705" y="1037590"/>
            <a:ext cx="875157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000" b="1" dirty="0"/>
              <a:t>基于注解的DI:使用spring提供的注解，完成java对象创建,属性赋值。</a:t>
            </a:r>
          </a:p>
          <a:p>
            <a:endParaRPr lang="zh-CN" sz="2000" b="1" dirty="0"/>
          </a:p>
          <a:p>
            <a:r>
              <a:rPr lang="zh-CN" sz="2000" b="1" dirty="0"/>
              <a:t>注解使用的核心步骤:</a:t>
            </a:r>
          </a:p>
          <a:p>
            <a:r>
              <a:rPr lang="zh-CN" sz="2000" b="1" dirty="0"/>
              <a:t>1.在源代码加入注解，例如@Component</a:t>
            </a:r>
          </a:p>
          <a:p>
            <a:r>
              <a:rPr lang="zh-CN" sz="2000" b="1" dirty="0"/>
              <a:t>2.在spring的配置文件中加入组件扫描器的标签</a:t>
            </a:r>
          </a:p>
          <a:p>
            <a:r>
              <a:rPr lang="zh-CN" sz="2000" b="1" dirty="0">
                <a:solidFill>
                  <a:srgbClr val="FF0000"/>
                </a:solidFill>
                <a:sym typeface="+mn-ea"/>
              </a:rPr>
              <a:t>component-scan</a:t>
            </a:r>
            <a:r>
              <a:rPr lang="zh-CN" sz="2000" b="1" dirty="0">
                <a:sym typeface="+mn-ea"/>
              </a:rPr>
              <a:t>:是组件扫描器，组件是java对象。</a:t>
            </a:r>
            <a:endParaRPr lang="zh-CN" sz="2000" b="1" dirty="0"/>
          </a:p>
          <a:p>
            <a:r>
              <a:rPr lang="zh-CN" sz="2000" b="1" dirty="0">
                <a:sym typeface="+mn-ea"/>
              </a:rPr>
              <a:t>属性: base-package 注解在你的项目中的包名。</a:t>
            </a:r>
            <a:endParaRPr lang="zh-CN" sz="2000" b="1" dirty="0"/>
          </a:p>
          <a:p>
            <a:r>
              <a:rPr lang="zh-CN" sz="2000" b="1" dirty="0">
                <a:sym typeface="+mn-ea"/>
              </a:rPr>
              <a:t>框架会扫描这个包和子包中的所有类，找类中的所有注解。</a:t>
            </a:r>
            <a:endParaRPr lang="zh-CN" sz="2000" b="1" dirty="0"/>
          </a:p>
          <a:p>
            <a:r>
              <a:rPr lang="zh-CN" sz="2000" b="1" dirty="0">
                <a:sym typeface="+mn-ea"/>
              </a:rPr>
              <a:t>遇到注解后，按照注解表示的功能，去创建对象，给属性赋值。</a:t>
            </a:r>
            <a:endParaRPr lang="zh-CN" sz="2000" b="1" dirty="0"/>
          </a:p>
          <a:p>
            <a:r>
              <a:rPr lang="zh-CN" sz="2000" b="1" dirty="0"/>
              <a:t>&lt;cont</a:t>
            </a:r>
            <a:r>
              <a:rPr lang="en-US" altLang="zh-CN" sz="2000" b="1" dirty="0"/>
              <a:t>e</a:t>
            </a:r>
            <a:r>
              <a:rPr lang="zh-CN" sz="2000" b="1" dirty="0"/>
              <a:t>xt:component-scan base-package="com.</a:t>
            </a:r>
            <a:r>
              <a:rPr lang="en-US" altLang="zh-CN" sz="2000" b="1" dirty="0"/>
              <a:t>kjzy.vo</a:t>
            </a:r>
            <a:r>
              <a:rPr lang="zh-CN" sz="2000" b="1" dirty="0">
                <a:sym typeface="+mn-ea"/>
              </a:rPr>
              <a:t>"</a:t>
            </a:r>
            <a:r>
              <a:rPr lang="en-US" altLang="zh-CN" sz="2000" b="1" dirty="0">
                <a:sym typeface="+mn-ea"/>
              </a:rPr>
              <a:t> </a:t>
            </a:r>
            <a:r>
              <a:rPr lang="zh-CN" sz="2000" b="1" dirty="0"/>
              <a:t>/&gt;</a:t>
            </a:r>
          </a:p>
          <a:p>
            <a:endParaRPr lang="zh-CN" sz="2000" b="1" dirty="0"/>
          </a:p>
        </p:txBody>
      </p:sp>
      <p:sp>
        <p:nvSpPr>
          <p:cNvPr id="10" name="AutoShape 5"/>
          <p:cNvSpPr/>
          <p:nvPr/>
        </p:nvSpPr>
        <p:spPr>
          <a:xfrm>
            <a:off x="5906135" y="4192270"/>
            <a:ext cx="2043430" cy="438070"/>
          </a:xfrm>
          <a:prstGeom prst="wedgeRoundRectCallout">
            <a:avLst>
              <a:gd name="adj1" fmla="val -41560"/>
              <a:gd name="adj2" fmla="val -728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注解所在的包名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注解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482013" cy="10302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@Value  (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简单类型的属性赋值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属性：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value 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类型，表示简单类型的属性值</a:t>
            </a:r>
            <a:r>
              <a:rPr kumimoji="0" 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位置：</a:t>
            </a:r>
            <a:r>
              <a:rPr kumimoji="0" lang="zh-CN" altLang="en-US" sz="2000" b="1" i="0" u="none" strike="noStrike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1)在属性定义的上面，无需set方法</a:t>
            </a:r>
            <a:endParaRPr kumimoji="0" lang="zh-CN" altLang="en-US" sz="2000" b="1" i="0" u="none" strike="noStrike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2)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方法上</a:t>
            </a: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lang="zh-CN" altLang="en-US" sz="2000" b="1" strike="noStrike" noProof="1">
              <a:sym typeface="+mn-ea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4325" y="2286000"/>
            <a:ext cx="3600450" cy="13731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b="1" strike="noStrike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</a:t>
            </a:r>
            <a:endParaRPr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314325" y="2382838"/>
            <a:ext cx="38893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@Component</a:t>
            </a:r>
            <a:r>
              <a:rPr lang="fr-FR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(value="myStudent")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class Student{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@Value("</a:t>
            </a: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宋体" panose="02010600030101010101" pitchFamily="2" charset="-122"/>
              </a:rPr>
              <a:t>张三</a:t>
            </a: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private String name;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}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24350" y="2014538"/>
            <a:ext cx="3981450" cy="1974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b="1" strike="noStrike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</a:t>
            </a:r>
            <a:endParaRPr lang="zh-CN" altLang="en-US" strike="noStrike" noProof="1"/>
          </a:p>
        </p:txBody>
      </p:sp>
      <p:sp>
        <p:nvSpPr>
          <p:cNvPr id="13" name="文本框 12"/>
          <p:cNvSpPr txBox="1"/>
          <p:nvPr/>
        </p:nvSpPr>
        <p:spPr>
          <a:xfrm>
            <a:off x="4370388" y="2014538"/>
            <a:ext cx="3889375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@Component</a:t>
            </a:r>
            <a:r>
              <a:rPr lang="fr-FR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(value="myStudent")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class Student{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private int age;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@Value("</a:t>
            </a:r>
            <a:r>
              <a:rPr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宋体" panose="02010600030101010101" pitchFamily="2" charset="-122"/>
              </a:rPr>
              <a:t>30</a:t>
            </a: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public void setAge(int age){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this.age=age;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}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}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11" grpId="0" animBg="1"/>
      <p:bldP spid="11" grpId="1" animBg="1"/>
      <p:bldP spid="13" grpId="0"/>
      <p:bldP spid="1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注解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762365" cy="103060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@Value  (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简单类型的属性赋值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读取外部的属性配置文件：语法：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@Value(“${key}”)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property-placeholder:读取properties的文件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&lt;context:property-placeholder  location="classpath:/myconfig.properties"  file-encoding="UTF-8"/&gt;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lang="zh-CN" altLang="en-US" sz="2000" b="1" strike="noStrike" noProof="1">
              <a:sym typeface="+mn-ea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64515" y="2873375"/>
            <a:ext cx="3600450" cy="13731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b="1" strike="noStrike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</a:t>
            </a:r>
            <a:endParaRPr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564515" y="2873058"/>
            <a:ext cx="38893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@Component</a:t>
            </a:r>
            <a:r>
              <a:rPr lang="fr-FR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(value="myStudent")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class Student{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@Value(${myname})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private String name;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}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11675" y="2832735"/>
            <a:ext cx="3268980" cy="1455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注解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775700" cy="10302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@Autowired  (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给引用类型赋值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,spring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注解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支持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byType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byName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，默认是使用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byType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位置：</a:t>
            </a:r>
            <a:r>
              <a:rPr kumimoji="0" lang="zh-CN" altLang="en-US" sz="2000" b="1" i="0" u="none" strike="noStrike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1)在属性定义的上面，无需set方法</a:t>
            </a:r>
            <a:r>
              <a:rPr kumimoji="0" lang="en-US" altLang="zh-CN" sz="2000" b="1" i="0" u="none" strike="noStrike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b="1" i="0" u="none" strike="noStrike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推荐使用</a:t>
            </a:r>
            <a:endParaRPr kumimoji="0" lang="zh-CN" altLang="en-US" sz="2000" b="1" i="0" u="none" strike="noStrike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2)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方法上</a:t>
            </a: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9725" y="2488565"/>
            <a:ext cx="3600450" cy="708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b="1" strike="noStrike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</a:t>
            </a:r>
            <a:endParaRPr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385763" y="2550478"/>
            <a:ext cx="3890962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FontTx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@Autowired 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buClrTx/>
              <a:buFontTx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private School school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95275" y="3312478"/>
            <a:ext cx="3600450" cy="1098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b="1" strike="noStrike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</a:t>
            </a:r>
            <a:endParaRPr lang="zh-CN" altLang="en-US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385763" y="3447415"/>
            <a:ext cx="3509962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FontTx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@Autowired </a:t>
            </a:r>
          </a:p>
          <a:p>
            <a:pPr algn="just">
              <a:buClrTx/>
              <a:buFontTx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@Qualifier(</a:t>
            </a: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"mySchool"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buClrTx/>
              <a:buFontTx/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private School school</a:t>
            </a:r>
          </a:p>
        </p:txBody>
      </p:sp>
      <p:sp>
        <p:nvSpPr>
          <p:cNvPr id="614405" name="AutoShape 5"/>
          <p:cNvSpPr/>
          <p:nvPr/>
        </p:nvSpPr>
        <p:spPr>
          <a:xfrm>
            <a:off x="4476750" y="2488565"/>
            <a:ext cx="3783013" cy="407988"/>
          </a:xfrm>
          <a:prstGeom prst="wedgeRoundRectCallout">
            <a:avLst>
              <a:gd name="adj1" fmla="val -63213"/>
              <a:gd name="adj2" fmla="val 2888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byType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方式 </a:t>
            </a:r>
          </a:p>
        </p:txBody>
      </p:sp>
      <p:sp>
        <p:nvSpPr>
          <p:cNvPr id="5" name="AutoShape 5"/>
          <p:cNvSpPr/>
          <p:nvPr/>
        </p:nvSpPr>
        <p:spPr>
          <a:xfrm>
            <a:off x="4359275" y="3196590"/>
            <a:ext cx="3783013" cy="1022350"/>
          </a:xfrm>
          <a:prstGeom prst="wedgeRoundRectCallout">
            <a:avLst>
              <a:gd name="adj1" fmla="val -62810"/>
              <a:gd name="adj2" fmla="val 164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byName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方式，需要在属性上面加入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sym typeface="宋体" panose="02010600030101010101" pitchFamily="2" charset="-122"/>
              </a:rPr>
              <a:t>@Qualifier，表示使用指定名称的bean完成赋值。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/>
      <p:bldP spid="3" grpId="1"/>
      <p:bldP spid="11" grpId="0" bldLvl="0" animBg="1"/>
      <p:bldP spid="11" grpId="1" animBg="1"/>
      <p:bldP spid="4" grpId="0"/>
      <p:bldP spid="4" grpId="1"/>
      <p:bldP spid="614405" grpId="0" bldLvl="0" animBg="1"/>
      <p:bldP spid="614405" grpId="1" animBg="1"/>
      <p:bldP spid="5" grpId="0" bldLvl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注解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179070" y="920750"/>
            <a:ext cx="8910955" cy="103060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@Autowired  (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给引用类型赋值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,spring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注解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属性：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required 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boolean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类型，默认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true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required=true: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引用类型赋值如果失败，程序报错，并终止执行</a:t>
            </a:r>
            <a:endParaRPr lang="zh-CN" altLang="en-US" sz="2000" b="1" strike="noStrike" noProof="1">
              <a:sym typeface="+mn-ea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lang="en-US" altLang="zh-CN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required=false: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引用类型赋值如果失败，程序正常执行，引用类型值为</a:t>
            </a:r>
            <a:r>
              <a:rPr lang="en-US" altLang="zh-CN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null</a:t>
            </a:r>
            <a:endParaRPr kumimoji="0" 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128520"/>
            <a:ext cx="4541520" cy="1470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605" y="2128520"/>
            <a:ext cx="2682240" cy="1537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5" y="3776980"/>
            <a:ext cx="8458200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注解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775700" cy="10302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@Resource(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给引用类型赋值，</a:t>
            </a: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jdk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注解，由</a:t>
            </a:r>
            <a:r>
              <a:rPr lang="en-US" altLang="zh-CN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jdk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提供</a:t>
            </a: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支持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byType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byName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，默认是使用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byName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自动注入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、</a:t>
            </a: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@Resource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注解若没有带任何参数，</a:t>
            </a:r>
            <a:r>
              <a:rPr lang="zh-CN" altLang="en-US" sz="2000" b="1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采用名字自动注入，如果按名称不能注入</a:t>
            </a:r>
            <a:r>
              <a:rPr lang="en-US" altLang="zh-CN" sz="2000" b="1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bean</a:t>
            </a:r>
            <a:r>
              <a:rPr lang="zh-CN" altLang="en-US" sz="2000" b="1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，则按照类型进行</a:t>
            </a:r>
            <a:r>
              <a:rPr lang="en-US" altLang="zh-CN" sz="2000" b="1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bean</a:t>
            </a:r>
            <a:r>
              <a:rPr lang="zh-CN" altLang="en-US" sz="2000" b="1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的匹配注入：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先使用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byName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赋值，如果赋值失败，再使用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byType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；</a:t>
            </a:r>
            <a:endParaRPr kumimoji="0" lang="en-US" altLang="zh-CN" sz="2000" b="1" i="0" u="none" strike="noStrike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位置：</a:t>
            </a:r>
            <a:r>
              <a:rPr kumimoji="0" lang="zh-CN" altLang="en-US" sz="2000" b="1" i="0" u="none" strike="noStrike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1)在属性上，无需</a:t>
            </a:r>
            <a:r>
              <a:rPr kumimoji="0" lang="en-US" altLang="zh-CN" sz="2000" b="1" i="0" u="none" strike="noStrike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</a:t>
            </a:r>
            <a:r>
              <a:rPr kumimoji="0" lang="zh-CN" altLang="en-US" sz="2000" b="1" i="0" u="none" strike="noStrike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方法推荐使用</a:t>
            </a:r>
            <a:endParaRPr kumimoji="0" lang="zh-CN" altLang="en-US" sz="2000" b="1" i="0" u="none" strike="noStrike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2)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方法上</a:t>
            </a: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481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3" y="3186113"/>
            <a:ext cx="4816475" cy="1868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注解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775700" cy="10302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@Resource(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给引用类型赋值，</a:t>
            </a: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jdk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注解，由</a:t>
            </a:r>
            <a:r>
              <a:rPr lang="en-US" altLang="zh-CN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jdk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提供</a:t>
            </a: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只使用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byName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赋值，添加属性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" y="1652270"/>
            <a:ext cx="4549140" cy="1234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45" y="2799715"/>
            <a:ext cx="4411980" cy="1097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5" y="4237355"/>
            <a:ext cx="7313930" cy="7816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注解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775700" cy="10302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@Resource(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给引用类型赋值，</a:t>
            </a: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jdk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注解，由</a:t>
            </a:r>
            <a:r>
              <a:rPr lang="en-US" altLang="zh-CN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jdk</a:t>
            </a: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提供</a:t>
            </a:r>
            <a:r>
              <a:rPr 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注意：jdk1. 8带有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Resource注解，如果使用的高于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jdk1.8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版本没有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Resource,需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要加入一个依赖。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en-US" altLang="zh-CN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1951355"/>
            <a:ext cx="3351530" cy="2639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10355" y="1951355"/>
            <a:ext cx="4572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&lt;!-- https://mvnrepository.com/artifact/javax.annotation/javax.annotation-api --&gt;</a:t>
            </a:r>
          </a:p>
          <a:p>
            <a:r>
              <a:rPr lang="zh-CN" altLang="en-US"/>
              <a:t>&lt;dependency&gt;</a:t>
            </a:r>
          </a:p>
          <a:p>
            <a:r>
              <a:rPr lang="zh-CN" altLang="en-US"/>
              <a:t>    &lt;groupId&gt;javax.annotation&lt;/groupId&gt;</a:t>
            </a:r>
          </a:p>
          <a:p>
            <a:r>
              <a:rPr lang="zh-CN" altLang="en-US"/>
              <a:t>    &lt;artifactId&gt;javax.annotation-api&lt;/artifactId&gt;</a:t>
            </a:r>
          </a:p>
          <a:p>
            <a:r>
              <a:rPr lang="zh-CN" altLang="en-US"/>
              <a:t>    &lt;version&gt;1.3.2&lt;/version&gt;</a:t>
            </a:r>
          </a:p>
          <a:p>
            <a:r>
              <a:rPr lang="zh-CN" altLang="en-US"/>
              <a:t>&lt;/dependency&gt;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50813"/>
            <a:ext cx="6019800" cy="523875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1075" name="Rectangle 3"/>
          <p:cNvSpPr>
            <a:spLocks noChangeArrowheads="1"/>
          </p:cNvSpPr>
          <p:nvPr/>
        </p:nvSpPr>
        <p:spPr bwMode="auto">
          <a:xfrm>
            <a:off x="314325" y="1003300"/>
            <a:ext cx="8531225" cy="34210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是一个开源框架，可以为开发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应用程序提供全面的基础功能支持，解决企业开发的难度，减轻对项目模块之间的管理，类和类之间的管理，从而使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开发变得简单、快捷。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框架可以为企业级应用程序提供一站式底层支持。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官网网址：https://spring.io/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50813"/>
            <a:ext cx="6019800" cy="521970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的特点</a:t>
            </a:r>
          </a:p>
        </p:txBody>
      </p:sp>
      <p:sp>
        <p:nvSpPr>
          <p:cNvPr id="771075" name="Rectangle 3"/>
          <p:cNvSpPr>
            <a:spLocks noChangeArrowheads="1"/>
          </p:cNvSpPr>
          <p:nvPr/>
        </p:nvSpPr>
        <p:spPr bwMode="auto">
          <a:xfrm>
            <a:off x="314325" y="1003300"/>
            <a:ext cx="8531225" cy="34210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spring就是一个java框架，使用java语言开发的，轻量级的，开源的框架。可以在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J2SE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J2EE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项目中都可以使用。spring核心技术: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IOC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AOP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spring又叫做:容器，spring作为容器， 装的是java对象。 可以让spring创建java对象， 给属性赋值。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spring作用:实现解耦合，解决java对象之间的耦合， 解决模块之间的耦合。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508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的优点</a:t>
            </a:r>
          </a:p>
        </p:txBody>
      </p:sp>
      <p:sp>
        <p:nvSpPr>
          <p:cNvPr id="771075" name="Rectangle 3"/>
          <p:cNvSpPr>
            <a:spLocks noChangeArrowheads="1"/>
          </p:cNvSpPr>
          <p:nvPr/>
        </p:nvSpPr>
        <p:spPr bwMode="auto">
          <a:xfrm>
            <a:off x="306070" y="803910"/>
            <a:ext cx="8531225" cy="43767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 轻量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Spring框架使用的jar都比较小，一般在 1M以下或者几百kb。Spring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核心功能的所需的jar总共在3M左右。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Spring框架运行占用的资源少，运行效率高。不依赖其他jar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(2)针对接口编程， 解耦合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Spring提供了loc控制反转，由容器管理对象，对象的依赖关系。原来在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程序代码中的对象创建方式，现在由容器完成。对象之间的依赖解耦合。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 AOP 编程的支持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通过Spring提供的AOP功能，方便进行面向切面的编程，许多不容易用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传统OOP实现的功能可以通过AOP轻松应付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在Spring中,开发人员可以从繁杂的事务管理代码中解脱出来，通过声明式方式灵活地进行事务的管理，提高开发效率和质量。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(4)方便集成各种优秀框架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Spring不排斥各种优秀的开源框架，相反Spring可以降低各种框架的使用难度，Spring 提供了对各种优秀框架(如Struts,Hibernate、MyBatis) 等的直接支持。简化框架的使用。Spring像插线板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样, 其他框架是插头，可以容易的组合到一起。需要使用哪个框架，就把这个插头放入插线板。不需要可以轻易的移除。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buAutoNum type="circleNumDbPlain"/>
              <a:defRPr/>
            </a:pPr>
            <a:endParaRPr kumimoji="0" 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buAutoNum type="circleNumDbPlain"/>
              <a:defRPr/>
            </a:pPr>
            <a:endParaRPr kumimoji="0" 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+mj-ea"/>
              <a:buAutoNum type="circleNumDbPlain"/>
              <a:defRPr/>
            </a:pPr>
            <a:endParaRPr kumimoji="0" 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50813"/>
            <a:ext cx="6019800" cy="521970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的体系结构</a:t>
            </a:r>
          </a:p>
        </p:txBody>
      </p:sp>
      <p:pic>
        <p:nvPicPr>
          <p:cNvPr id="1024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48815" y="955040"/>
            <a:ext cx="4716780" cy="4121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IoC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8370"/>
            <a:ext cx="8482013" cy="1500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loC, Inversion of Control:</a:t>
            </a:r>
            <a:r>
              <a:rPr kumimoji="0" lang="zh-CN" altLang="en-US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控制反转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，是一个理论，一个指导思想。指导开发人员如何使用对象， 管理对象的，把</a:t>
            </a:r>
            <a:r>
              <a:rPr kumimoji="0" lang="zh-CN" altLang="en-US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对象的创建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属性的赋值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对象的生命周期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都交给代码之外的</a:t>
            </a:r>
            <a:r>
              <a:rPr kumimoji="0" lang="zh-CN" altLang="en-US" sz="2000" b="1" i="0" u="none" strike="noStrike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容器管理</a:t>
            </a:r>
            <a:r>
              <a:rPr kumimoji="0" lang="zh-CN" altLang="en-US" sz="2000" b="1" i="0" u="none" strike="noStrike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IoC分为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控制和反转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控制：对象创建，属性赋值，对象生命周期管理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反转：把开发人员管理对象的权限转移给了代码之外的容器实现。由容器完成对象的管理。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正转：开发人员在代码中，使用new构造方法创建对象。</a:t>
            </a:r>
            <a:r>
              <a:rPr lang="en-US" altLang="zh-CN" sz="2000" b="1">
                <a:sym typeface="+mn-ea"/>
              </a:rPr>
              <a:t>Student student=new Student();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开发人员掌握了对象的创建，属性赋值，对象从开始到销毁的全部过程。开发人员有对对象全部控制。通过容器，可以使用容器中的对象：容器已经创建了对象，对象属性赋值了，对象也组装好了。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Spring就是一个容器，可以管理、创建对象,并给属性赋值。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zh-CN" altLang="en-US" sz="2000" b="1" i="0" u="none" strike="noStrike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IoC</a:t>
            </a:r>
          </a:p>
        </p:txBody>
      </p:sp>
      <p:sp>
        <p:nvSpPr>
          <p:cNvPr id="20482" name="Rectangle 3"/>
          <p:cNvSpPr/>
          <p:nvPr/>
        </p:nvSpPr>
        <p:spPr>
          <a:xfrm>
            <a:off x="314325" y="920750"/>
            <a:ext cx="2763838" cy="3857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传统程序设计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625475" y="1535113"/>
            <a:ext cx="1330325" cy="43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圆角矩形 2"/>
          <p:cNvSpPr/>
          <p:nvPr/>
        </p:nvSpPr>
        <p:spPr>
          <a:xfrm>
            <a:off x="2654300" y="1535113"/>
            <a:ext cx="1430338" cy="43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/>
        </p:nvSpPr>
        <p:spPr>
          <a:xfrm>
            <a:off x="941388" y="2682875"/>
            <a:ext cx="2581275" cy="150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486" name="文本框 4"/>
          <p:cNvSpPr txBox="1"/>
          <p:nvPr/>
        </p:nvSpPr>
        <p:spPr>
          <a:xfrm>
            <a:off x="2722563" y="1566863"/>
            <a:ext cx="14112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用户信息类</a:t>
            </a:r>
          </a:p>
        </p:txBody>
      </p:sp>
      <p:sp>
        <p:nvSpPr>
          <p:cNvPr id="20487" name="文本框 5"/>
          <p:cNvSpPr txBox="1"/>
          <p:nvPr/>
        </p:nvSpPr>
        <p:spPr>
          <a:xfrm>
            <a:off x="835025" y="1566863"/>
            <a:ext cx="911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用户类</a:t>
            </a:r>
          </a:p>
        </p:txBody>
      </p:sp>
      <p:sp>
        <p:nvSpPr>
          <p:cNvPr id="20488" name="文本框 6"/>
          <p:cNvSpPr txBox="1"/>
          <p:nvPr/>
        </p:nvSpPr>
        <p:spPr>
          <a:xfrm>
            <a:off x="1104900" y="2811463"/>
            <a:ext cx="2500313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、创建用户类</a:t>
            </a:r>
          </a:p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、创建用户信息类</a:t>
            </a:r>
          </a:p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、将用户信息类主动注入到用户类</a:t>
            </a:r>
          </a:p>
        </p:txBody>
      </p:sp>
      <p:sp>
        <p:nvSpPr>
          <p:cNvPr id="8" name="右箭头 7"/>
          <p:cNvSpPr/>
          <p:nvPr/>
        </p:nvSpPr>
        <p:spPr>
          <a:xfrm>
            <a:off x="2078038" y="1689100"/>
            <a:ext cx="452438" cy="125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上箭头 10"/>
          <p:cNvSpPr/>
          <p:nvPr/>
        </p:nvSpPr>
        <p:spPr>
          <a:xfrm rot="20040000">
            <a:off x="1300163" y="2032000"/>
            <a:ext cx="131763" cy="4667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上箭头 11"/>
          <p:cNvSpPr/>
          <p:nvPr/>
        </p:nvSpPr>
        <p:spPr>
          <a:xfrm rot="1500000">
            <a:off x="3005138" y="2033588"/>
            <a:ext cx="131763" cy="4651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492" name="文本框 12"/>
          <p:cNvSpPr txBox="1"/>
          <p:nvPr/>
        </p:nvSpPr>
        <p:spPr>
          <a:xfrm>
            <a:off x="1406525" y="2084388"/>
            <a:ext cx="10064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主动创建</a:t>
            </a:r>
          </a:p>
        </p:txBody>
      </p:sp>
      <p:sp>
        <p:nvSpPr>
          <p:cNvPr id="20493" name="文本框 14"/>
          <p:cNvSpPr txBox="1"/>
          <p:nvPr/>
        </p:nvSpPr>
        <p:spPr>
          <a:xfrm>
            <a:off x="3128963" y="2098675"/>
            <a:ext cx="1004887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主动创建</a:t>
            </a:r>
          </a:p>
        </p:txBody>
      </p:sp>
      <p:sp>
        <p:nvSpPr>
          <p:cNvPr id="20494" name="文本框 15"/>
          <p:cNvSpPr txBox="1"/>
          <p:nvPr/>
        </p:nvSpPr>
        <p:spPr>
          <a:xfrm>
            <a:off x="1993900" y="1397000"/>
            <a:ext cx="622300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依赖</a:t>
            </a:r>
          </a:p>
        </p:txBody>
      </p:sp>
      <p:sp>
        <p:nvSpPr>
          <p:cNvPr id="20495" name="文本框 16"/>
          <p:cNvSpPr txBox="1"/>
          <p:nvPr/>
        </p:nvSpPr>
        <p:spPr>
          <a:xfrm>
            <a:off x="1801813" y="2390775"/>
            <a:ext cx="1004887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客户端类</a:t>
            </a:r>
          </a:p>
        </p:txBody>
      </p:sp>
      <p:sp>
        <p:nvSpPr>
          <p:cNvPr id="20496" name="Rectangle 3"/>
          <p:cNvSpPr/>
          <p:nvPr/>
        </p:nvSpPr>
        <p:spPr>
          <a:xfrm>
            <a:off x="4846638" y="920750"/>
            <a:ext cx="2763837" cy="3857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IoC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容器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592638" y="1535113"/>
            <a:ext cx="1330325" cy="43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" name="圆角矩形 19"/>
          <p:cNvSpPr/>
          <p:nvPr/>
        </p:nvSpPr>
        <p:spPr>
          <a:xfrm>
            <a:off x="6619875" y="1535113"/>
            <a:ext cx="1431925" cy="43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1" name="圆角矩形 20"/>
          <p:cNvSpPr/>
          <p:nvPr/>
        </p:nvSpPr>
        <p:spPr>
          <a:xfrm>
            <a:off x="4394200" y="2503488"/>
            <a:ext cx="3892550" cy="174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500" name="文本框 21"/>
          <p:cNvSpPr txBox="1"/>
          <p:nvPr/>
        </p:nvSpPr>
        <p:spPr>
          <a:xfrm>
            <a:off x="6689725" y="1566863"/>
            <a:ext cx="14112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用户信息类</a:t>
            </a:r>
          </a:p>
        </p:txBody>
      </p:sp>
      <p:sp>
        <p:nvSpPr>
          <p:cNvPr id="20501" name="文本框 22"/>
          <p:cNvSpPr txBox="1"/>
          <p:nvPr/>
        </p:nvSpPr>
        <p:spPr>
          <a:xfrm>
            <a:off x="4802188" y="1566863"/>
            <a:ext cx="9096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用户类</a:t>
            </a:r>
          </a:p>
        </p:txBody>
      </p:sp>
      <p:sp>
        <p:nvSpPr>
          <p:cNvPr id="20502" name="文本框 23"/>
          <p:cNvSpPr txBox="1"/>
          <p:nvPr/>
        </p:nvSpPr>
        <p:spPr>
          <a:xfrm>
            <a:off x="4335463" y="2682875"/>
            <a:ext cx="40100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、创建用户类</a:t>
            </a:r>
          </a:p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、看用户类是否有依赖对象需要注入</a:t>
            </a:r>
          </a:p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、有用户信息类需要注入，首先创建用户信息类，然后注入到用户类</a:t>
            </a:r>
          </a:p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、由容器管理这些对象的生命周期</a:t>
            </a:r>
          </a:p>
        </p:txBody>
      </p:sp>
      <p:sp>
        <p:nvSpPr>
          <p:cNvPr id="25" name="右箭头 24"/>
          <p:cNvSpPr/>
          <p:nvPr/>
        </p:nvSpPr>
        <p:spPr>
          <a:xfrm>
            <a:off x="6045200" y="1689100"/>
            <a:ext cx="452438" cy="125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6" name="上箭头 25"/>
          <p:cNvSpPr/>
          <p:nvPr/>
        </p:nvSpPr>
        <p:spPr>
          <a:xfrm rot="20040000">
            <a:off x="5267325" y="2032000"/>
            <a:ext cx="131763" cy="4667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7" name="上箭头 26"/>
          <p:cNvSpPr/>
          <p:nvPr/>
        </p:nvSpPr>
        <p:spPr>
          <a:xfrm rot="1500000">
            <a:off x="6972300" y="2033588"/>
            <a:ext cx="130175" cy="4651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506" name="文本框 27"/>
          <p:cNvSpPr txBox="1"/>
          <p:nvPr/>
        </p:nvSpPr>
        <p:spPr>
          <a:xfrm>
            <a:off x="5373688" y="2084388"/>
            <a:ext cx="10064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主动创建</a:t>
            </a:r>
          </a:p>
        </p:txBody>
      </p:sp>
      <p:sp>
        <p:nvSpPr>
          <p:cNvPr id="20507" name="文本框 28"/>
          <p:cNvSpPr txBox="1"/>
          <p:nvPr/>
        </p:nvSpPr>
        <p:spPr>
          <a:xfrm>
            <a:off x="7096125" y="2098675"/>
            <a:ext cx="1004888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主动创建</a:t>
            </a:r>
          </a:p>
        </p:txBody>
      </p:sp>
      <p:sp>
        <p:nvSpPr>
          <p:cNvPr id="20508" name="文本框 29"/>
          <p:cNvSpPr txBox="1"/>
          <p:nvPr/>
        </p:nvSpPr>
        <p:spPr>
          <a:xfrm>
            <a:off x="5959475" y="1397000"/>
            <a:ext cx="623888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依赖</a:t>
            </a:r>
          </a:p>
        </p:txBody>
      </p:sp>
      <p:sp>
        <p:nvSpPr>
          <p:cNvPr id="20509" name="文本框 31"/>
          <p:cNvSpPr txBox="1"/>
          <p:nvPr/>
        </p:nvSpPr>
        <p:spPr>
          <a:xfrm>
            <a:off x="5668963" y="2476500"/>
            <a:ext cx="11191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IOC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容器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211763" y="4660900"/>
            <a:ext cx="27495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511" name="文本框 34"/>
          <p:cNvSpPr txBox="1"/>
          <p:nvPr/>
        </p:nvSpPr>
        <p:spPr>
          <a:xfrm>
            <a:off x="5959475" y="4660900"/>
            <a:ext cx="1174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客户端类</a:t>
            </a:r>
          </a:p>
        </p:txBody>
      </p:sp>
      <p:sp>
        <p:nvSpPr>
          <p:cNvPr id="20512" name="文本框 35"/>
          <p:cNvSpPr txBox="1"/>
          <p:nvPr/>
        </p:nvSpPr>
        <p:spPr>
          <a:xfrm>
            <a:off x="5286375" y="4940300"/>
            <a:ext cx="26749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直接从容器获取用户类</a:t>
            </a:r>
          </a:p>
        </p:txBody>
      </p:sp>
      <p:sp>
        <p:nvSpPr>
          <p:cNvPr id="37" name="上箭头 36"/>
          <p:cNvSpPr/>
          <p:nvPr/>
        </p:nvSpPr>
        <p:spPr>
          <a:xfrm>
            <a:off x="6361113" y="4340225"/>
            <a:ext cx="119063" cy="2063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514" name="文本框 37"/>
          <p:cNvSpPr txBox="1"/>
          <p:nvPr/>
        </p:nvSpPr>
        <p:spPr>
          <a:xfrm>
            <a:off x="6565900" y="4310063"/>
            <a:ext cx="12731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获取用户类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38113"/>
            <a:ext cx="6019800" cy="522288"/>
          </a:xfr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314325" y="920750"/>
            <a:ext cx="8482013" cy="3162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altLang="zh-CN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—Dependency Injection，</a:t>
            </a: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 (依赖注入) : Dependengy Injection,缩写是DI</a:t>
            </a:r>
            <a:r>
              <a:rPr kumimoji="0" lang="zh-CN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是loC的一种</a:t>
            </a:r>
            <a:r>
              <a:rPr kumimoji="0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技术实现</a:t>
            </a: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，程序只需要提供要使用的对象的名称就可以了，对象如何创建，如何从容器中查找，获取都由</a:t>
            </a:r>
            <a:r>
              <a:rPr kumimoji="0" sz="2000" b="1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容器内部自己实现</a:t>
            </a: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b="1" i="0" u="none" strike="noStrike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b="1" i="0" u="none" strike="noStrike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b="1" i="0" u="none" strike="noStrike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b="1" i="0" u="none" strike="noStrike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43293" y="2634933"/>
            <a:ext cx="2757488" cy="15636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b="1" strike="noStrike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</a:t>
            </a:r>
            <a:endParaRPr lang="zh-CN" altLang="en-US" strike="noStrike" noProof="1"/>
          </a:p>
        </p:txBody>
      </p:sp>
      <p:sp>
        <p:nvSpPr>
          <p:cNvPr id="22532" name="文本框 4"/>
          <p:cNvSpPr txBox="1"/>
          <p:nvPr/>
        </p:nvSpPr>
        <p:spPr>
          <a:xfrm>
            <a:off x="1168718" y="2596833"/>
            <a:ext cx="2922587" cy="18145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FontTx/>
            </a:pPr>
            <a:r>
              <a:rPr lang="fr-FR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class A{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private B b;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public A(B b){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this.b=b;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</a:p>
          <a:p>
            <a:pPr algn="just">
              <a:buClrTx/>
              <a:buFontTx/>
            </a:pPr>
            <a:r>
              <a:rPr lang="en-US" altLang="fr-FR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fr-FR" altLang="fr-FR" sz="1600" b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05" name="AutoShape 5"/>
          <p:cNvSpPr/>
          <p:nvPr/>
        </p:nvSpPr>
        <p:spPr>
          <a:xfrm>
            <a:off x="4283393" y="2519045"/>
            <a:ext cx="2982912" cy="411163"/>
          </a:xfrm>
          <a:prstGeom prst="wedgeRoundRectCallout">
            <a:avLst>
              <a:gd name="adj1" fmla="val -73977"/>
              <a:gd name="adj2" fmla="val 355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和类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建立了依赖 </a:t>
            </a:r>
          </a:p>
        </p:txBody>
      </p:sp>
      <p:sp>
        <p:nvSpPr>
          <p:cNvPr id="6" name="AutoShape 5"/>
          <p:cNvSpPr/>
          <p:nvPr/>
        </p:nvSpPr>
        <p:spPr>
          <a:xfrm>
            <a:off x="4283393" y="3055620"/>
            <a:ext cx="2982912" cy="1022350"/>
          </a:xfrm>
          <a:prstGeom prst="wedgeRoundRectCallout">
            <a:avLst>
              <a:gd name="adj1" fmla="val -73977"/>
              <a:gd name="adj2" fmla="val 355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在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spring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框架中，类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不需要关心类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是否实现，由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spring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bldLvl="0" animBg="1"/>
      <p:bldP spid="614405" grpId="1" animBg="1"/>
      <p:bldP spid="6" grpId="0" bldLvl="0" animBg="1"/>
      <p:bldP spid="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18e14f7-137d-47a2-9ee3-7ed267022303"/>
  <p:tag name="COMMONDATA" val="eyJoZGlkIjoiMGIxOGM1OTQwZGJhNDVmMzMzYjliMTIwNjJlMzk0MD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300,&quot;width&quot;:95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92,&quot;width&quot;:514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2868</Words>
  <Application>Microsoft Office PowerPoint</Application>
  <PresentationFormat>全屏显示(16:10)</PresentationFormat>
  <Paragraphs>368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方正粗宋简体</vt:lpstr>
      <vt:lpstr>黑体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Spring概念</vt:lpstr>
      <vt:lpstr>Spring的特点</vt:lpstr>
      <vt:lpstr>Spring的优点</vt:lpstr>
      <vt:lpstr>Spring的体系结构</vt:lpstr>
      <vt:lpstr>IoC</vt:lpstr>
      <vt:lpstr>IoC</vt:lpstr>
      <vt:lpstr>DI</vt:lpstr>
      <vt:lpstr>DI</vt:lpstr>
      <vt:lpstr>DI</vt:lpstr>
      <vt:lpstr>DI</vt:lpstr>
      <vt:lpstr>DI</vt:lpstr>
      <vt:lpstr>DI</vt:lpstr>
      <vt:lpstr>DI</vt:lpstr>
      <vt:lpstr>DI</vt:lpstr>
      <vt:lpstr>DI</vt:lpstr>
      <vt:lpstr>DI</vt:lpstr>
      <vt:lpstr>DI</vt:lpstr>
      <vt:lpstr>注解</vt:lpstr>
      <vt:lpstr>注解</vt:lpstr>
      <vt:lpstr>注解</vt:lpstr>
      <vt:lpstr>注解</vt:lpstr>
      <vt:lpstr>注解</vt:lpstr>
      <vt:lpstr>注解</vt:lpstr>
      <vt:lpstr>注解</vt:lpstr>
      <vt:lpstr>注解</vt:lpstr>
      <vt:lpstr>注解</vt:lpstr>
      <vt:lpstr>注解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锐普PPT模板-五彩科技（动画）</dc:title>
  <dc:creator>锐普PPT</dc:creator>
  <cp:lastModifiedBy>3488732188@qq.com</cp:lastModifiedBy>
  <cp:revision>649</cp:revision>
  <dcterms:created xsi:type="dcterms:W3CDTF">2009-08-22T03:39:00Z</dcterms:created>
  <dcterms:modified xsi:type="dcterms:W3CDTF">2023-02-24T08:00:00Z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8822B48627A84841869293FB199F9C17</vt:lpwstr>
  </property>
</Properties>
</file>