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57" r:id="rId4"/>
    <p:sldId id="259" r:id="rId5"/>
    <p:sldId id="261" r:id="rId6"/>
    <p:sldId id="262" r:id="rId7"/>
    <p:sldId id="264" r:id="rId8"/>
    <p:sldId id="265" r:id="rId9"/>
    <p:sldId id="268" r:id="rId10"/>
    <p:sldId id="286" r:id="rId11"/>
    <p:sldId id="269" r:id="rId12"/>
    <p:sldId id="287" r:id="rId13"/>
    <p:sldId id="319" r:id="rId14"/>
    <p:sldId id="320" r:id="rId15"/>
    <p:sldId id="295" r:id="rId16"/>
    <p:sldId id="296" r:id="rId17"/>
    <p:sldId id="297" r:id="rId18"/>
    <p:sldId id="298" r:id="rId19"/>
    <p:sldId id="299" r:id="rId20"/>
    <p:sldId id="300" r:id="rId21"/>
    <p:sldId id="266" r:id="rId22"/>
    <p:sldId id="290" r:id="rId23"/>
    <p:sldId id="288" r:id="rId24"/>
    <p:sldId id="271" r:id="rId25"/>
    <p:sldId id="272" r:id="rId26"/>
    <p:sldId id="274" r:id="rId27"/>
    <p:sldId id="289" r:id="rId28"/>
    <p:sldId id="275" r:id="rId29"/>
    <p:sldId id="345" r:id="rId30"/>
    <p:sldId id="346" r:id="rId31"/>
    <p:sldId id="348" r:id="rId32"/>
    <p:sldId id="278" r:id="rId33"/>
    <p:sldId id="279" r:id="rId34"/>
    <p:sldId id="281" r:id="rId35"/>
    <p:sldId id="267" r:id="rId36"/>
    <p:sldId id="291" r:id="rId37"/>
    <p:sldId id="292" r:id="rId38"/>
    <p:sldId id="293" r:id="rId39"/>
    <p:sldId id="294" r:id="rId40"/>
    <p:sldId id="260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4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57EFC-3CD5-4336-BE35-0F6F2CA7A23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95BF-6D09-44D8-BF89-CA430756F43A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E63C-92E7-4B3A-9276-1C45ABD20DE4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C744-9F49-4C70-88FA-90007E8660B1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FE1D-EF22-4D36-AA8E-A57C13FE1379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0F76-226B-430D-B837-D1B21A041EF0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3CBC-DEDD-48DD-9379-12EB6740FC33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6C14-8BB3-438C-A7EC-2168513AE745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E0E1-889C-4E8B-8454-BE207EA1FD1D}" type="datetime1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C1D9-83A8-4078-9312-9AB36ABE43AC}" type="datetime1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8979-9F9F-4E1A-AC96-5A5B89626B66}" type="datetime1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5305-5586-466A-8377-B5AEC95A7BB7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DBCC-9D81-42A1-9A4C-1D34D2C1BB23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文字版面配置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TW" altLang="en-US"/>
              <a:t>按一下以編輯母片文字様式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1028" name="日期版面配置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58FC05E-79BD-4EC3-B03B-75FD789681EF}" type="datetime1">
              <a:rPr lang="zh-TW" altLang="en-US" smtClean="0"/>
            </a:fld>
            <a:endParaRPr lang="zh-TW" altLang="en-US"/>
          </a:p>
        </p:txBody>
      </p:sp>
      <p:sp>
        <p:nvSpPr>
          <p:cNvPr id="1029" name="頁尾版面配置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投影片編號版面配置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新細明體" panose="02020500000000000000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Arial" panose="020B0604020202020204" pitchFamily="34" charset="0"/>
          <a:ea typeface="新細明體" panose="02020500000000000000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hyperlink" Target="https://developers.google.com/chart/interactive/docs/gallery/piechart?hl=zh_tw#donu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developers.google.com/chart/interactive/docs/gallery/piechart?hl=zh_tw#donut" TargetMode="External"/><Relationship Id="rId5" Type="http://schemas.openxmlformats.org/officeDocument/2006/relationships/hyperlink" Target="https://www.youtube.com/watch?v=Zq_aMDFeCCA" TargetMode="External"/><Relationship Id="rId4" Type="http://schemas.openxmlformats.org/officeDocument/2006/relationships/hyperlink" Target="https://api.jquery.com/jquery.ajax/" TargetMode="External"/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developer.mozilla.org/zh-TW/docs/Web/JavaScript/Reference/Global_Objects/JSON" TargetMode="External"/><Relationship Id="rId1" Type="http://schemas.openxmlformats.org/officeDocument/2006/relationships/hyperlink" Target="https://developer.mozilla.org/zh-TW/docs/Web/Guide/AJA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tblogs.com.tw/jasonyah/2013/05/25/prevent-xss-attack-with-encoding-method" TargetMode="External"/><Relationship Id="rId1" Type="http://schemas.openxmlformats.org/officeDocument/2006/relationships/hyperlink" Target="https://dotblogs.com.tw/kkman021/2015/12/17/23393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Ajax</a:t>
            </a:r>
            <a:r>
              <a:rPr lang="zh-TW" altLang="en-US"/>
              <a:t>介紹與應用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201912 </a:t>
            </a:r>
            <a:r>
              <a:rPr lang="zh-TW" altLang="en-US"/>
              <a:t>陳彥儒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4385" y="2526030"/>
            <a:ext cx="8063865" cy="3600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001770" y="3174365"/>
            <a:ext cx="2987675" cy="327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欄位驗證</a:t>
            </a:r>
            <a:endParaRPr lang="zh-TW" altLang="en-US" sz="3600">
              <a:solidFill>
                <a:srgbClr val="C34D07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18120" y="6298534"/>
            <a:ext cx="14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Demo1.html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p>
            <a:pPr lvl="1"/>
            <a:r>
              <a:rPr lang="zh-TW" altLang="en-US" dirty="0" smtClean="0"/>
              <a:t>呼叫</a:t>
            </a:r>
            <a:r>
              <a:rPr lang="en-US" altLang="zh-TW" dirty="0" smtClean="0"/>
              <a:t>ajax function</a:t>
            </a:r>
            <a:r>
              <a:rPr lang="zh-TW" altLang="en-US" dirty="0" smtClean="0"/>
              <a:t>檢查名稱是否重複</a:t>
            </a:r>
            <a:endParaRPr lang="en-US" altLang="zh-TW" sz="1865" dirty="0" smtClean="0"/>
          </a:p>
          <a:p>
            <a:pPr marL="457200" lvl="1" indent="0">
              <a:buNone/>
            </a:pPr>
            <a:endParaRPr lang="en-US" altLang="zh-TW" sz="2140" dirty="0" smtClean="0"/>
          </a:p>
          <a:p>
            <a:pPr lvl="1"/>
            <a:endParaRPr lang="zh-TW" altLang="en-US" sz="18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欄位驗證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en-US" altLang="zh-TW" dirty="0"/>
              <a:t>$.ajax</a:t>
            </a:r>
            <a:endParaRPr lang="zh-TW" altLang="en-US" sz="2140" dirty="0"/>
          </a:p>
          <a:p>
            <a:pPr lvl="1"/>
            <a:r>
              <a:rPr lang="en-US" altLang="zh-TW" dirty="0" smtClean="0"/>
              <a:t>Url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Method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DataType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Async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Success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Error</a:t>
            </a:r>
            <a:endParaRPr lang="en-US" altLang="zh-TW" sz="2140" dirty="0" smtClean="0"/>
          </a:p>
          <a:p>
            <a:pPr marL="457200" lvl="1" indent="0">
              <a:buNone/>
            </a:pPr>
            <a:endParaRPr lang="en-US" altLang="zh-TW" sz="2140" dirty="0" smtClean="0"/>
          </a:p>
          <a:p>
            <a:pPr lvl="1"/>
            <a:endParaRPr lang="zh-TW" altLang="en-US" sz="18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266275" y="6245194"/>
            <a:ext cx="14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Demo1.html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8440" y="421640"/>
            <a:ext cx="7370445" cy="57048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欄位驗證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en-US" altLang="zh-TW" dirty="0"/>
              <a:t>$.ajax</a:t>
            </a:r>
            <a:r>
              <a:rPr lang="zh-TW" altLang="en-US" dirty="0"/>
              <a:t>屬性說明</a:t>
            </a:r>
            <a:endParaRPr lang="zh-TW" altLang="en-US" sz="2140" dirty="0"/>
          </a:p>
          <a:p>
            <a:pPr lvl="1"/>
            <a:r>
              <a:rPr lang="en-US" altLang="zh-TW" dirty="0" smtClean="0"/>
              <a:t>Url: </a:t>
            </a:r>
            <a:r>
              <a:rPr lang="zh-TW" altLang="en-US" dirty="0" smtClean="0"/>
              <a:t>呼叫的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網址，使用</a:t>
            </a:r>
            <a:r>
              <a:rPr lang="en-US" altLang="zh-TW" dirty="0" smtClean="0"/>
              <a:t>WebService</a:t>
            </a:r>
            <a:r>
              <a:rPr lang="zh-TW" altLang="en-US" dirty="0" smtClean="0"/>
              <a:t>的話就是</a:t>
            </a:r>
            <a:r>
              <a:rPr lang="en-US" altLang="zh-TW" dirty="0" smtClean="0">
                <a:solidFill>
                  <a:srgbClr val="0070C0"/>
                </a:solidFill>
              </a:rPr>
              <a:t>[asmx</a:t>
            </a:r>
            <a:r>
              <a:rPr lang="zh-TW" altLang="en-US" dirty="0" smtClean="0">
                <a:solidFill>
                  <a:srgbClr val="0070C0"/>
                </a:solidFill>
              </a:rPr>
              <a:t>名稱</a:t>
            </a:r>
            <a:r>
              <a:rPr lang="en-US" altLang="zh-TW" dirty="0" smtClean="0">
                <a:solidFill>
                  <a:srgbClr val="0070C0"/>
                </a:solidFill>
              </a:rPr>
              <a:t>]/[</a:t>
            </a:r>
            <a:r>
              <a:rPr lang="zh-TW" altLang="en-US" dirty="0" smtClean="0">
                <a:solidFill>
                  <a:srgbClr val="0070C0"/>
                </a:solidFill>
              </a:rPr>
              <a:t>函式名稱</a:t>
            </a:r>
            <a:r>
              <a:rPr lang="en-US" altLang="zh-TW" dirty="0" smtClean="0">
                <a:solidFill>
                  <a:srgbClr val="0070C0"/>
                </a:solidFill>
              </a:rPr>
              <a:t>]</a:t>
            </a:r>
            <a:r>
              <a:rPr lang="zh-TW" altLang="en-US" dirty="0" smtClean="0"/>
              <a:t>，比如</a:t>
            </a:r>
            <a:r>
              <a:rPr lang="en-US" altLang="zh-TW" dirty="0" smtClean="0">
                <a:solidFill>
                  <a:srgbClr val="0070C0"/>
                </a:solidFill>
              </a:rPr>
              <a:t>/AjaxService.asmx/IsNameDuplicate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Method: </a:t>
            </a:r>
            <a:r>
              <a:rPr lang="zh-TW" altLang="en-US" dirty="0" smtClean="0"/>
              <a:t>決定呼叫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方法，如</a:t>
            </a:r>
            <a:r>
              <a:rPr lang="en-US" altLang="zh-TW" dirty="0" smtClean="0"/>
              <a:t>Get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Post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DataType: </a:t>
            </a:r>
            <a:r>
              <a:rPr lang="zh-TW" altLang="en-US" dirty="0" smtClean="0"/>
              <a:t>資料回傳的格式，常用如</a:t>
            </a:r>
            <a:r>
              <a:rPr lang="en-US" altLang="zh-TW" dirty="0" smtClean="0"/>
              <a:t>xml, json, script, html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Data: </a:t>
            </a:r>
            <a:r>
              <a:rPr lang="zh-TW" altLang="en-US" dirty="0" smtClean="0"/>
              <a:t>客戶端送出的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(C#</a:t>
            </a:r>
            <a:r>
              <a:rPr lang="zh-TW" altLang="en-US" dirty="0" smtClean="0"/>
              <a:t>可識別</a:t>
            </a:r>
            <a:r>
              <a:rPr lang="en-US" altLang="zh-TW" dirty="0" smtClean="0"/>
              <a:t>json</a:t>
            </a:r>
            <a:r>
              <a:rPr lang="zh-TW" altLang="en-US" dirty="0" smtClean="0">
                <a:sym typeface="+mn-ea"/>
              </a:rPr>
              <a:t>，欄位名稱務必與後台方法的參數名稱一致</a:t>
            </a:r>
            <a:r>
              <a:rPr lang="en-US" altLang="zh-TW" dirty="0" smtClean="0">
                <a:sym typeface="+mn-ea"/>
              </a:rPr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Async: </a:t>
            </a:r>
            <a:r>
              <a:rPr lang="zh-TW" altLang="en-US" dirty="0" smtClean="0"/>
              <a:t>是否非同步呼叫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，預設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的話代表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會等待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函式作用完以後才會繼續執行後面</a:t>
            </a:r>
            <a:r>
              <a:rPr lang="en-US" altLang="zh-TW" dirty="0" smtClean="0"/>
              <a:t>script</a:t>
            </a:r>
            <a:endParaRPr lang="en-US" altLang="zh-TW" sz="2140" dirty="0" smtClean="0"/>
          </a:p>
          <a:p>
            <a:pPr marL="457200" lvl="1" indent="0">
              <a:buNone/>
            </a:pPr>
            <a:endParaRPr lang="en-US" altLang="zh-TW" sz="2140" dirty="0" smtClean="0"/>
          </a:p>
          <a:p>
            <a:pPr lvl="1"/>
            <a:endParaRPr lang="zh-TW" altLang="en-US" sz="18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欄位驗證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en-US" altLang="zh-TW" dirty="0"/>
              <a:t>$.ajax</a:t>
            </a:r>
            <a:r>
              <a:rPr lang="zh-TW" altLang="en-US" dirty="0"/>
              <a:t>屬性說明</a:t>
            </a:r>
            <a:endParaRPr lang="zh-TW" altLang="en-US" sz="2140" dirty="0"/>
          </a:p>
          <a:p>
            <a:pPr lvl="1"/>
            <a:r>
              <a:rPr lang="en-US" altLang="zh-TW" dirty="0" smtClean="0"/>
              <a:t>Success: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Request Status Code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200</a:t>
            </a:r>
            <a:r>
              <a:rPr lang="zh-TW" altLang="en-US" dirty="0" smtClean="0"/>
              <a:t>時執行，利用函式執行回傳資料的處理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Error: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Request Status Code</a:t>
            </a:r>
            <a:r>
              <a:rPr lang="zh-TW" altLang="en-US" dirty="0" smtClean="0"/>
              <a:t>為錯誤訊息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40x, 50x)</a:t>
            </a:r>
            <a:r>
              <a:rPr lang="zh-TW" altLang="en-US" dirty="0" smtClean="0"/>
              <a:t>時執行，在這裡可以實作例外處理函式</a:t>
            </a:r>
            <a:endParaRPr lang="en-US" altLang="zh-TW" sz="2140" dirty="0" smtClean="0"/>
          </a:p>
          <a:p>
            <a:pPr marL="457200" lvl="1" indent="0">
              <a:buNone/>
            </a:pPr>
            <a:endParaRPr lang="en-US" altLang="zh-TW" sz="2140" dirty="0" smtClean="0"/>
          </a:p>
          <a:p>
            <a:pPr lvl="1"/>
            <a:endParaRPr lang="zh-TW" altLang="en-US" sz="18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應用</a:t>
            </a:r>
            <a:r>
              <a:rPr lang="en-US" altLang="zh-TW" sz="3600">
                <a:solidFill>
                  <a:srgbClr val="C34D07"/>
                </a:solidFill>
              </a:rPr>
              <a:t>DEMO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案例</a:t>
            </a:r>
            <a:endParaRPr lang="zh-TW" altLang="en-US" sz="2800" dirty="0"/>
          </a:p>
          <a:p>
            <a:pPr lvl="1"/>
            <a:r>
              <a:rPr lang="zh-TW" altLang="en-US" dirty="0" smtClean="0"/>
              <a:t>欄位驗證 </a:t>
            </a:r>
            <a:r>
              <a:rPr lang="en-US" altLang="zh-TW" dirty="0"/>
              <a:t>- </a:t>
            </a:r>
            <a:r>
              <a:rPr lang="zh-TW" altLang="en-US" dirty="0"/>
              <a:t>姓名檢查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欄位驗證 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>
                <a:solidFill>
                  <a:srgbClr val="FF0000"/>
                </a:solidFill>
              </a:rPr>
              <a:t>數值</a:t>
            </a:r>
            <a:r>
              <a:rPr lang="zh-TW" altLang="en-US" dirty="0" smtClean="0">
                <a:solidFill>
                  <a:srgbClr val="FF0000"/>
                </a:solidFill>
              </a:rPr>
              <a:t>檢驗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表單</a:t>
            </a:r>
            <a:r>
              <a:rPr lang="zh-TW" altLang="en-US" dirty="0"/>
              <a:t>操作</a:t>
            </a:r>
            <a:endParaRPr lang="en-US" altLang="zh-TW" dirty="0"/>
          </a:p>
          <a:p>
            <a:pPr lvl="1"/>
            <a:r>
              <a:rPr lang="zh-TW" altLang="en-US" dirty="0"/>
              <a:t>圖表繪製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欄位驗證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dirty="0" smtClean="0"/>
              <a:t>數值檢驗</a:t>
            </a:r>
            <a:endParaRPr lang="zh-TW" altLang="en-US" sz="2140" dirty="0" smtClean="0"/>
          </a:p>
          <a:p>
            <a:pPr lvl="1"/>
            <a:r>
              <a:rPr lang="en-US" altLang="zh-TW" dirty="0" smtClean="0"/>
              <a:t>12</a:t>
            </a:r>
            <a:r>
              <a:rPr lang="zh-TW" altLang="en-US" dirty="0" smtClean="0"/>
              <a:t>個月分用</a:t>
            </a:r>
            <a:r>
              <a:rPr lang="en-US" altLang="zh-TW" dirty="0" smtClean="0"/>
              <a:t>textbox</a:t>
            </a:r>
            <a:r>
              <a:rPr lang="zh-TW" altLang="en-US" dirty="0"/>
              <a:t>輸入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en-US" altLang="zh-TW" dirty="0" err="1" smtClean="0"/>
              <a:t>onchange</a:t>
            </a:r>
            <a:r>
              <a:rPr lang="zh-TW" altLang="en-US" dirty="0"/>
              <a:t>時就儲存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並</a:t>
            </a:r>
            <a:r>
              <a:rPr lang="zh-TW" altLang="en-US" dirty="0"/>
              <a:t>做</a:t>
            </a:r>
            <a:r>
              <a:rPr lang="zh-TW" altLang="en-US" dirty="0" smtClean="0"/>
              <a:t>檢核</a:t>
            </a:r>
            <a:endParaRPr lang="en-US" altLang="zh-TW" dirty="0" smtClean="0"/>
          </a:p>
          <a:p>
            <a:pPr lvl="1"/>
            <a:r>
              <a:rPr lang="zh-HK" altLang="zh-TW" dirty="0"/>
              <a:t>輸入的值不能大於存在月份資料加總平均的</a:t>
            </a:r>
            <a:r>
              <a:rPr lang="en-US" altLang="zh-TW" dirty="0"/>
              <a:t>20</a:t>
            </a:r>
            <a:r>
              <a:rPr lang="en-US" altLang="zh-TW" dirty="0" smtClean="0"/>
              <a:t>%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舉例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當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月份輸入</a:t>
            </a:r>
            <a:r>
              <a:rPr lang="en-US" altLang="zh-TW" dirty="0" smtClean="0"/>
              <a:t>700</a:t>
            </a:r>
            <a:r>
              <a:rPr lang="zh-TW" altLang="en-US" dirty="0" smtClean="0"/>
              <a:t>時，其值不能大於存在值平均乘上</a:t>
            </a:r>
            <a:r>
              <a:rPr lang="en-US" altLang="zh-TW" dirty="0" smtClean="0"/>
              <a:t>1.2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630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超出值會被捨棄，跳出提示訊息</a:t>
            </a:r>
            <a:endParaRPr lang="en-US" altLang="zh-TW" dirty="0" smtClean="0"/>
          </a:p>
          <a:p>
            <a:pPr lvl="1"/>
            <a:endParaRPr lang="en-US" altLang="zh-TW" sz="2140" dirty="0" smtClean="0"/>
          </a:p>
          <a:p>
            <a:pPr lvl="1"/>
            <a:endParaRPr lang="zh-TW" altLang="en-US" sz="18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4762500"/>
            <a:ext cx="10226040" cy="790575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0" y="3928745"/>
            <a:ext cx="3804285" cy="2713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欄位驗證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en-US" altLang="zh-TW" dirty="0" smtClean="0"/>
              <a:t>Demo3.html</a:t>
            </a:r>
            <a:endParaRPr lang="en-US" altLang="zh-TW" dirty="0" smtClean="0"/>
          </a:p>
          <a:p>
            <a:pPr lvl="1"/>
            <a:r>
              <a:rPr lang="zh-TW" altLang="en-US" sz="2800" dirty="0" smtClean="0"/>
              <a:t>畫面</a:t>
            </a:r>
            <a:endParaRPr lang="zh-TW" altLang="en-US" sz="2800" dirty="0" smtClean="0"/>
          </a:p>
          <a:p>
            <a:pPr lvl="1"/>
            <a:endParaRPr lang="zh-TW" altLang="en-US" sz="2800" dirty="0" smtClean="0"/>
          </a:p>
          <a:p>
            <a:pPr lvl="1"/>
            <a:endParaRPr lang="zh-TW" altLang="en-US" sz="2800" dirty="0" smtClean="0"/>
          </a:p>
          <a:p>
            <a:pPr lvl="1"/>
            <a:r>
              <a:rPr lang="zh-TW" altLang="en-US" sz="2800" dirty="0" smtClean="0"/>
              <a:t>使用</a:t>
            </a:r>
            <a:r>
              <a:rPr lang="en-US" altLang="zh-TW" sz="2800" dirty="0" smtClean="0"/>
              <a:t>Attribute</a:t>
            </a:r>
            <a:r>
              <a:rPr lang="zh-TW" altLang="en-US" sz="2800" dirty="0" smtClean="0"/>
              <a:t>標註資料欄位</a:t>
            </a:r>
            <a:endParaRPr lang="en-US" altLang="zh-TW" sz="1835" dirty="0" smtClean="0"/>
          </a:p>
          <a:p>
            <a:pPr lvl="1"/>
            <a:endParaRPr lang="zh-TW" altLang="en-US" sz="18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271164"/>
            <a:ext cx="87249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6035040" y="4354195"/>
            <a:ext cx="1479550" cy="2287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欄位驗證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pPr lvl="1"/>
            <a:r>
              <a:rPr lang="zh-TW" altLang="en-US" dirty="0" smtClean="0"/>
              <a:t>資料傳遞至</a:t>
            </a:r>
            <a:r>
              <a:rPr lang="en-US" altLang="zh-TW" dirty="0" smtClean="0"/>
              <a:t>WebService</a:t>
            </a:r>
            <a:endParaRPr lang="en-US" altLang="zh-TW" sz="1750" dirty="0"/>
          </a:p>
          <a:p>
            <a:endParaRPr lang="en-US" altLang="zh-TW" sz="2140" dirty="0" smtClean="0"/>
          </a:p>
          <a:p>
            <a:pPr lvl="1"/>
            <a:endParaRPr lang="zh-TW" altLang="en-US" sz="18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793240"/>
            <a:ext cx="7156450" cy="4926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25" y="1793298"/>
            <a:ext cx="3686175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單箭頭接點 6"/>
          <p:cNvCxnSpPr/>
          <p:nvPr/>
        </p:nvCxnSpPr>
        <p:spPr>
          <a:xfrm flipV="1">
            <a:off x="4820920" y="1911985"/>
            <a:ext cx="2934970" cy="373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55165" y="2200275"/>
            <a:ext cx="2710180" cy="22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98955" y="2815590"/>
            <a:ext cx="2866390" cy="26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29995" y="3458210"/>
            <a:ext cx="5059680" cy="26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欄位驗證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Helper</a:t>
            </a:r>
            <a:r>
              <a:rPr lang="zh-TW" altLang="en-US" dirty="0" smtClean="0"/>
              <a:t>檢驗數值</a:t>
            </a:r>
            <a:endParaRPr lang="zh-TW" altLang="en-US" dirty="0" smtClean="0"/>
          </a:p>
          <a:p>
            <a:pPr lvl="1"/>
            <a:r>
              <a:rPr lang="zh-TW" altLang="en-US" sz="2800" dirty="0" smtClean="0"/>
              <a:t>檢查某月份是否輸入過大</a:t>
            </a:r>
            <a:endParaRPr lang="zh-TW" altLang="en-US" dirty="0" smtClean="0"/>
          </a:p>
          <a:p>
            <a:pPr lvl="1"/>
            <a:r>
              <a:rPr lang="zh-TW" altLang="en-US" sz="2800" dirty="0" smtClean="0"/>
              <a:t>可參考原始碼</a:t>
            </a:r>
            <a:r>
              <a:rPr lang="en-US" altLang="zh-TW" sz="2800" dirty="0" smtClean="0"/>
              <a:t>InputHelper.cs</a:t>
            </a:r>
            <a:endParaRPr lang="en-US" altLang="zh-TW" sz="2800" dirty="0" smtClean="0"/>
          </a:p>
          <a:p>
            <a:pPr lvl="1"/>
            <a:endParaRPr lang="zh-TW" altLang="en-US" dirty="0" smtClean="0"/>
          </a:p>
          <a:p>
            <a:pPr lvl="1"/>
            <a:endParaRPr lang="en-US" altLang="zh-TW" sz="2100" dirty="0" smtClean="0"/>
          </a:p>
          <a:p>
            <a:pPr lvl="1"/>
            <a:endParaRPr lang="zh-TW" altLang="en-US" sz="18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3156585"/>
            <a:ext cx="9852025" cy="2468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426391" y="582428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AjaxService.asmx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應用</a:t>
            </a:r>
            <a:r>
              <a:rPr lang="en-US" altLang="zh-TW" sz="3600">
                <a:solidFill>
                  <a:srgbClr val="C34D07"/>
                </a:solidFill>
              </a:rPr>
              <a:t>DEMO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案例</a:t>
            </a:r>
            <a:endParaRPr lang="zh-TW" altLang="en-US" sz="2800" dirty="0"/>
          </a:p>
          <a:p>
            <a:pPr lvl="1"/>
            <a:r>
              <a:rPr lang="zh-TW" altLang="en-US" dirty="0" smtClean="0"/>
              <a:t>欄位驗證 </a:t>
            </a:r>
            <a:r>
              <a:rPr lang="en-US" altLang="zh-TW" dirty="0"/>
              <a:t>- </a:t>
            </a:r>
            <a:r>
              <a:rPr lang="zh-TW" altLang="en-US" dirty="0"/>
              <a:t>姓名檢查</a:t>
            </a:r>
            <a:endParaRPr lang="en-US" altLang="zh-TW" dirty="0"/>
          </a:p>
          <a:p>
            <a:pPr lvl="1"/>
            <a:r>
              <a:rPr lang="zh-TW" altLang="en-US" dirty="0"/>
              <a:t>欄位驗證 </a:t>
            </a:r>
            <a:r>
              <a:rPr lang="en-US" altLang="zh-TW" dirty="0"/>
              <a:t>- </a:t>
            </a:r>
            <a:r>
              <a:rPr lang="zh-TW" altLang="en-US" dirty="0"/>
              <a:t>數值</a:t>
            </a:r>
            <a:r>
              <a:rPr lang="zh-TW" altLang="en-US" dirty="0" smtClean="0"/>
              <a:t>檢驗</a:t>
            </a:r>
            <a:endParaRPr lang="zh-TW" altLang="en-US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表單</a:t>
            </a:r>
            <a:r>
              <a:rPr lang="zh-TW" altLang="en-US" dirty="0">
                <a:solidFill>
                  <a:srgbClr val="FF0000"/>
                </a:solidFill>
              </a:rPr>
              <a:t>操作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圖表繪製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大綱</a:t>
            </a:r>
            <a:endParaRPr lang="zh-TW" altLang="en-US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Ajax</a:t>
            </a:r>
            <a:r>
              <a:rPr lang="en-US" altLang="zh-TW" dirty="0" smtClean="0"/>
              <a:t>?......3</a:t>
            </a:r>
            <a:endParaRPr lang="en-US" altLang="zh-TW" sz="2800" dirty="0"/>
          </a:p>
          <a:p>
            <a:pPr lvl="0"/>
            <a:r>
              <a:rPr lang="zh-TW" altLang="en-US" sz="3200" dirty="0"/>
              <a:t>應用</a:t>
            </a:r>
            <a:r>
              <a:rPr lang="en-US" altLang="zh-TW" sz="3200" dirty="0" smtClean="0"/>
              <a:t>Demo……5</a:t>
            </a:r>
            <a:endParaRPr lang="en-US" altLang="zh-TW" sz="3200" dirty="0"/>
          </a:p>
          <a:p>
            <a:pPr lvl="1"/>
            <a:r>
              <a:rPr lang="zh-TW" altLang="en-US" dirty="0">
                <a:sym typeface="+mn-ea"/>
              </a:rPr>
              <a:t>前端</a:t>
            </a:r>
            <a:r>
              <a:rPr lang="en-US" altLang="zh-TW" dirty="0">
                <a:sym typeface="+mn-ea"/>
              </a:rPr>
              <a:t>JQuery, Bootstrap, </a:t>
            </a:r>
            <a:r>
              <a:rPr lang="en-US" altLang="zh-TW" dirty="0" err="1">
                <a:sym typeface="+mn-ea"/>
              </a:rPr>
              <a:t>Json</a:t>
            </a:r>
            <a:r>
              <a:rPr lang="en-US" altLang="zh-TW" dirty="0">
                <a:sym typeface="+mn-ea"/>
              </a:rPr>
              <a:t>, Google </a:t>
            </a:r>
            <a:r>
              <a:rPr lang="en-US" altLang="zh-TW" dirty="0" smtClean="0">
                <a:sym typeface="+mn-ea"/>
              </a:rPr>
              <a:t>Charts……5</a:t>
            </a:r>
            <a:endParaRPr lang="en-US" altLang="zh-TW" sz="2800" dirty="0"/>
          </a:p>
          <a:p>
            <a:pPr lvl="1"/>
            <a:r>
              <a:rPr lang="zh-TW" altLang="en-US" sz="2800" dirty="0"/>
              <a:t>欄位</a:t>
            </a:r>
            <a:r>
              <a:rPr lang="zh-TW" altLang="en-US" sz="2800" dirty="0" smtClean="0"/>
              <a:t>驗證 </a:t>
            </a:r>
            <a:r>
              <a:rPr lang="en-US" altLang="zh-TW" dirty="0"/>
              <a:t>-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姓名檢查</a:t>
            </a:r>
            <a:r>
              <a:rPr lang="en-US" altLang="zh-TW" sz="2800" dirty="0" smtClean="0"/>
              <a:t>……6</a:t>
            </a:r>
            <a:endParaRPr lang="en-US" altLang="zh-TW" sz="2800" dirty="0" smtClean="0"/>
          </a:p>
          <a:p>
            <a:pPr lvl="1"/>
            <a:r>
              <a:rPr lang="zh-TW" altLang="en-US" dirty="0" smtClean="0"/>
              <a:t>欄位驗證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數值檢驗</a:t>
            </a:r>
            <a:r>
              <a:rPr lang="en-US" altLang="zh-TW" dirty="0" smtClean="0"/>
              <a:t>……12</a:t>
            </a:r>
            <a:endParaRPr lang="zh-TW" altLang="en-US" sz="2800" dirty="0"/>
          </a:p>
          <a:p>
            <a:pPr lvl="1"/>
            <a:r>
              <a:rPr lang="zh-TW" altLang="en-US" sz="2800" dirty="0"/>
              <a:t>表格</a:t>
            </a:r>
            <a:r>
              <a:rPr lang="zh-TW" altLang="en-US" sz="2800" dirty="0" smtClean="0"/>
              <a:t>操作</a:t>
            </a:r>
            <a:r>
              <a:rPr lang="en-US" altLang="zh-TW" sz="2800" dirty="0" smtClean="0"/>
              <a:t>……17</a:t>
            </a:r>
            <a:endParaRPr lang="en-US" altLang="zh-TW" sz="2800" dirty="0"/>
          </a:p>
          <a:p>
            <a:pPr lvl="1"/>
            <a:r>
              <a:rPr lang="zh-TW" altLang="en-US" sz="2800" dirty="0"/>
              <a:t>圖表</a:t>
            </a:r>
            <a:r>
              <a:rPr lang="zh-TW" altLang="en-US" sz="2800" dirty="0" smtClean="0"/>
              <a:t>繪製</a:t>
            </a:r>
            <a:r>
              <a:rPr lang="en-US" altLang="zh-TW" sz="2800" dirty="0" smtClean="0"/>
              <a:t>……30</a:t>
            </a:r>
            <a:endParaRPr lang="en-US" altLang="zh-TW" sz="2800" dirty="0"/>
          </a:p>
          <a:p>
            <a:pPr lvl="0"/>
            <a:r>
              <a:rPr lang="zh-TW" altLang="en-US" sz="3200" dirty="0"/>
              <a:t>參考</a:t>
            </a:r>
            <a:r>
              <a:rPr lang="zh-TW" altLang="en-US" sz="3200" dirty="0" smtClean="0"/>
              <a:t>資料</a:t>
            </a:r>
            <a:r>
              <a:rPr lang="en-US" altLang="zh-TW" sz="3200" dirty="0" smtClean="0"/>
              <a:t>……35</a:t>
            </a:r>
            <a:endParaRPr lang="en-US" altLang="zh-TW" sz="3200" dirty="0"/>
          </a:p>
          <a:p>
            <a:pPr lvl="1"/>
            <a:endParaRPr lang="en-US" altLang="zh-TW" sz="280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應用</a:t>
            </a:r>
            <a:r>
              <a:rPr lang="en-US" altLang="zh-TW" sz="3600">
                <a:solidFill>
                  <a:srgbClr val="C34D07"/>
                </a:solidFill>
              </a:rPr>
              <a:t>DEMO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dirty="0"/>
              <a:t>表單操作</a:t>
            </a:r>
            <a:endParaRPr lang="zh-TW" altLang="en-US" sz="1870" dirty="0"/>
          </a:p>
          <a:p>
            <a:pPr lvl="1"/>
            <a:r>
              <a:rPr lang="zh-TW" altLang="en-US" dirty="0"/>
              <a:t>不更新畫面的形況下</a:t>
            </a:r>
            <a:r>
              <a:rPr lang="zh-TW" altLang="en-US" dirty="0" smtClean="0"/>
              <a:t>進行操作</a:t>
            </a:r>
            <a:endParaRPr lang="zh-TW" altLang="en-US" sz="1430" dirty="0"/>
          </a:p>
          <a:p>
            <a:pPr lvl="2"/>
            <a:r>
              <a:rPr lang="zh-TW" altLang="en-US" dirty="0" smtClean="0">
                <a:solidFill>
                  <a:schemeClr val="tx1"/>
                </a:solidFill>
                <a:sym typeface="+mn-ea"/>
              </a:rPr>
              <a:t>顯示列表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chemeClr val="tx1"/>
                </a:solidFill>
                <a:sym typeface="+mn-ea"/>
              </a:rPr>
              <a:t>編輯資料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>
                <a:sym typeface="+mn-ea"/>
              </a:rPr>
              <a:t>刪除資</a:t>
            </a:r>
            <a:r>
              <a:rPr lang="zh-TW" altLang="en-US" dirty="0">
                <a:sym typeface="+mn-ea"/>
              </a:rPr>
              <a:t>料</a:t>
            </a:r>
            <a:endParaRPr lang="en-US" altLang="zh-TW" sz="2140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Bootstrap Modal</a:t>
            </a:r>
            <a:r>
              <a:rPr lang="zh-TW" altLang="en-US" dirty="0"/>
              <a:t>取代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dirty="0"/>
              <a:t>open window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6170" y="2549525"/>
            <a:ext cx="5634355" cy="3807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10137140" y="2734945"/>
            <a:ext cx="168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Demo2.html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9197340" y="6461760"/>
            <a:ext cx="2844800" cy="476250"/>
          </a:xfrm>
        </p:spPr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應用</a:t>
            </a:r>
            <a:r>
              <a:rPr lang="en-US" altLang="zh-TW" sz="3600">
                <a:solidFill>
                  <a:srgbClr val="C34D07"/>
                </a:solidFill>
              </a:rPr>
              <a:t>DEMO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dirty="0"/>
              <a:t>表單操作</a:t>
            </a:r>
            <a:endParaRPr lang="zh-TW" altLang="en-US" sz="2140" dirty="0"/>
          </a:p>
          <a:p>
            <a:pPr lvl="1"/>
            <a:r>
              <a:rPr lang="zh-TW" altLang="en-US" dirty="0"/>
              <a:t>不更新畫面的形況下</a:t>
            </a:r>
            <a:r>
              <a:rPr lang="zh-TW" altLang="en-US" dirty="0" smtClean="0"/>
              <a:t>進行操作</a:t>
            </a:r>
            <a:endParaRPr lang="en-US" altLang="zh-TW" sz="2140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顯示列表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編輯資料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刪除資</a:t>
            </a:r>
            <a:r>
              <a:rPr lang="zh-TW" altLang="en-US" dirty="0"/>
              <a:t>料</a:t>
            </a:r>
            <a:endParaRPr lang="zh-TW" altLang="en-US" sz="14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表單操作 </a:t>
            </a:r>
            <a:r>
              <a:rPr lang="en-US" altLang="zh-TW" sz="3600" dirty="0">
                <a:solidFill>
                  <a:srgbClr val="C34D07"/>
                </a:solidFill>
                <a:sym typeface="+mn-ea"/>
              </a:rPr>
              <a:t>- </a:t>
            </a:r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顯示列表</a:t>
            </a:r>
            <a:endParaRPr lang="zh-TW" altLang="en-US" sz="3600" dirty="0">
              <a:solidFill>
                <a:srgbClr val="C34D07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0" y="1786255"/>
            <a:ext cx="6464300" cy="475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7723705" y="6168737"/>
            <a:ext cx="160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Demo2.html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553460" y="4959985"/>
            <a:ext cx="5565140" cy="1063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219450" y="2646045"/>
            <a:ext cx="5116195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249920" y="3004820"/>
            <a:ext cx="6350" cy="1802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p>
            <a:pPr lvl="1"/>
            <a:r>
              <a:rPr lang="zh-TW" altLang="en-US" dirty="0"/>
              <a:t>使用按鈕呼叫</a:t>
            </a:r>
            <a:r>
              <a:rPr lang="en-US" altLang="zh-TW" dirty="0"/>
              <a:t>A</a:t>
            </a:r>
            <a:r>
              <a:rPr lang="en-US" altLang="zh-TW" dirty="0">
                <a:sym typeface="+mn-ea"/>
              </a:rPr>
              <a:t>jax</a:t>
            </a:r>
            <a:r>
              <a:rPr lang="zh-TW" altLang="en-US" dirty="0"/>
              <a:t>取得清單</a:t>
            </a:r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表單操作 </a:t>
            </a:r>
            <a:r>
              <a:rPr lang="en-US" altLang="zh-TW" sz="3600" dirty="0">
                <a:solidFill>
                  <a:srgbClr val="C34D07"/>
                </a:solidFill>
                <a:sym typeface="+mn-ea"/>
              </a:rPr>
              <a:t>- </a:t>
            </a:r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顯示列表</a:t>
            </a:r>
            <a:endParaRPr lang="en-US" altLang="zh-TW" sz="3600">
              <a:solidFill>
                <a:srgbClr val="C34D0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" y="1872615"/>
            <a:ext cx="4149090" cy="2494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805364" y="4479378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User.cs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13815" y="5073420"/>
            <a:ext cx="210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AjaxService.asmx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30" y="1872615"/>
            <a:ext cx="7392035" cy="3113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4956175" y="2804160"/>
            <a:ext cx="5546725" cy="140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p>
            <a:pPr lvl="1"/>
            <a:r>
              <a:rPr lang="zh-TW" altLang="en-US" dirty="0"/>
              <a:t>將回傳物件轉為</a:t>
            </a:r>
            <a:r>
              <a:rPr lang="en-US" altLang="zh-TW" dirty="0"/>
              <a:t>json array</a:t>
            </a:r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17" y="1343723"/>
            <a:ext cx="6093576" cy="49312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15" y="1771650"/>
            <a:ext cx="4016375" cy="4231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1702435" y="4145915"/>
            <a:ext cx="212090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967480" y="3809365"/>
            <a:ext cx="3822700" cy="485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表單操作 </a:t>
            </a:r>
            <a:r>
              <a:rPr lang="en-US" altLang="zh-TW" sz="3600" dirty="0">
                <a:solidFill>
                  <a:srgbClr val="C34D07"/>
                </a:solidFill>
                <a:sym typeface="+mn-ea"/>
              </a:rPr>
              <a:t>- </a:t>
            </a:r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顯示列表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448435" y="2499360"/>
            <a:ext cx="3039745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255" y="1880235"/>
            <a:ext cx="8667750" cy="4841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3479165" y="2133600"/>
            <a:ext cx="1216660" cy="299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表單操作 </a:t>
            </a:r>
            <a:r>
              <a:rPr lang="en-US" altLang="zh-TW" sz="3600" dirty="0">
                <a:solidFill>
                  <a:srgbClr val="C34D07"/>
                </a:solidFill>
                <a:sym typeface="+mn-ea"/>
              </a:rPr>
              <a:t>- </a:t>
            </a:r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顯示列表</a:t>
            </a:r>
            <a:endParaRPr lang="zh-TW" altLang="en-US" sz="3600" dirty="0">
              <a:solidFill>
                <a:srgbClr val="C34D07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1120" y="3968115"/>
            <a:ext cx="836930" cy="299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74565" y="4769485"/>
            <a:ext cx="1072515" cy="299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74565" y="5081270"/>
            <a:ext cx="1216660" cy="299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p>
            <a:pPr lvl="1"/>
            <a:r>
              <a:rPr lang="zh-TW" altLang="en-US" dirty="0"/>
              <a:t>更新</a:t>
            </a:r>
            <a:r>
              <a:rPr lang="en-US" altLang="zh-TW" dirty="0"/>
              <a:t>Html</a:t>
            </a:r>
            <a:r>
              <a:rPr lang="en-US" altLang="zh-TW" dirty="0"/>
              <a:t> DOM</a:t>
            </a:r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表單操作 </a:t>
            </a:r>
            <a:r>
              <a:rPr lang="en-US" altLang="zh-TW" sz="3600" dirty="0">
                <a:solidFill>
                  <a:srgbClr val="C34D07"/>
                </a:solidFill>
                <a:sym typeface="+mn-ea"/>
              </a:rPr>
              <a:t>- </a:t>
            </a:r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顯示列表</a:t>
            </a:r>
            <a:endParaRPr lang="zh-TW" altLang="en-US" sz="3600" dirty="0">
              <a:solidFill>
                <a:srgbClr val="C34D07"/>
              </a:solidFill>
              <a:sym typeface="+mn-ea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8505" y="1715135"/>
            <a:ext cx="5634355" cy="3807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5293560" y="5623272"/>
            <a:ext cx="160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Demo2.html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68675" y="3180080"/>
            <a:ext cx="5394325" cy="2242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180715" y="1598930"/>
            <a:ext cx="1295400" cy="64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131310" y="2376805"/>
            <a:ext cx="144780" cy="617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應用</a:t>
            </a:r>
            <a:r>
              <a:rPr lang="en-US" altLang="zh-TW" sz="3600">
                <a:solidFill>
                  <a:srgbClr val="C34D07"/>
                </a:solidFill>
              </a:rPr>
              <a:t>DEMO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dirty="0"/>
              <a:t>表單操作</a:t>
            </a:r>
            <a:endParaRPr lang="zh-TW" altLang="en-US" sz="2140" dirty="0"/>
          </a:p>
          <a:p>
            <a:pPr lvl="1"/>
            <a:r>
              <a:rPr lang="zh-TW" altLang="en-US" dirty="0"/>
              <a:t>不更新畫面的形況下</a:t>
            </a:r>
            <a:r>
              <a:rPr lang="zh-TW" altLang="en-US" dirty="0" smtClean="0"/>
              <a:t>進行操作</a:t>
            </a:r>
            <a:endParaRPr lang="en-US" altLang="zh-TW" sz="2140" dirty="0" smtClean="0"/>
          </a:p>
          <a:p>
            <a:pPr lvl="2"/>
            <a:r>
              <a:rPr lang="zh-TW" altLang="en-US" dirty="0" smtClean="0"/>
              <a:t>顯示列表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編輯資料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刪除資</a:t>
            </a:r>
            <a:r>
              <a:rPr lang="zh-TW" altLang="en-US" dirty="0"/>
              <a:t>料</a:t>
            </a:r>
            <a:endParaRPr lang="zh-TW" altLang="en-US" sz="14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表單操作 </a:t>
            </a:r>
            <a:r>
              <a:rPr lang="en-US" altLang="zh-TW" sz="3600" dirty="0">
                <a:solidFill>
                  <a:srgbClr val="C34D07"/>
                </a:solidFill>
                <a:sym typeface="+mn-ea"/>
              </a:rPr>
              <a:t>- </a:t>
            </a:r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顯示列表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p>
            <a:pPr lvl="1"/>
            <a:r>
              <a:rPr lang="zh-TW" altLang="en-US" dirty="0"/>
              <a:t>顯示編輯畫面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Bootstrap Modal</a:t>
            </a:r>
            <a:r>
              <a:rPr lang="zh-TW" altLang="en-US" dirty="0"/>
              <a:t>取代</a:t>
            </a:r>
            <a:r>
              <a:rPr lang="en-US" altLang="zh-TW" dirty="0"/>
              <a:t>window)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08860"/>
            <a:ext cx="4965065" cy="3355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2308860"/>
            <a:ext cx="5570220" cy="2792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490855" y="2220595"/>
            <a:ext cx="119443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415405" y="3404235"/>
            <a:ext cx="4772660" cy="261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1543050" y="2456180"/>
            <a:ext cx="4322445" cy="1208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27075" y="3665855"/>
            <a:ext cx="721995" cy="537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002355" y="6126228"/>
            <a:ext cx="21866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 smtClean="0"/>
              <a:t>Demo3.html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表單操作 </a:t>
            </a:r>
            <a:r>
              <a:rPr lang="en-US" altLang="zh-TW" sz="3600" dirty="0">
                <a:solidFill>
                  <a:srgbClr val="C34D07"/>
                </a:solidFill>
                <a:sym typeface="+mn-ea"/>
              </a:rPr>
              <a:t>- </a:t>
            </a:r>
            <a:r>
              <a:rPr lang="zh-TW" altLang="en-US" sz="3600" dirty="0">
                <a:solidFill>
                  <a:srgbClr val="C34D07"/>
                </a:solidFill>
                <a:sym typeface="+mn-ea"/>
              </a:rPr>
              <a:t>顯示列表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p>
            <a:pPr lvl="1"/>
            <a:r>
              <a:rPr lang="zh-TW" altLang="en-US" dirty="0"/>
              <a:t>顯示呼叫</a:t>
            </a:r>
            <a:r>
              <a:rPr lang="en-US" altLang="zh-TW" dirty="0"/>
              <a:t>Ajax</a:t>
            </a:r>
            <a:r>
              <a:rPr lang="zh-TW" altLang="en-US" dirty="0"/>
              <a:t>取得使用者資訊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" y="1896110"/>
            <a:ext cx="5769610" cy="4737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85" y="1896110"/>
            <a:ext cx="7442200" cy="22205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4" name="矩形 23"/>
          <p:cNvSpPr/>
          <p:nvPr/>
        </p:nvSpPr>
        <p:spPr>
          <a:xfrm>
            <a:off x="919480" y="3021965"/>
            <a:ext cx="3251835" cy="238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276090" y="2679065"/>
            <a:ext cx="1589405" cy="433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什麼是</a:t>
            </a:r>
            <a:r>
              <a:rPr lang="en-US" altLang="zh-TW" sz="3600">
                <a:solidFill>
                  <a:srgbClr val="C34D07"/>
                </a:solidFill>
                <a:sym typeface="+mn-ea"/>
              </a:rPr>
              <a:t>Ajax?</a:t>
            </a:r>
            <a:endParaRPr lang="zh-TW" altLang="en-US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/>
              <a:t>什麼是</a:t>
            </a:r>
            <a:r>
              <a:rPr lang="en-US" altLang="zh-TW"/>
              <a:t>Ajax?</a:t>
            </a:r>
            <a:endParaRPr lang="en-US" altLang="zh-TW"/>
          </a:p>
          <a:p>
            <a:pPr lvl="1"/>
            <a:r>
              <a:rPr lang="zh-TW" altLang="en-US" sz="2800"/>
              <a:t>全名為 </a:t>
            </a:r>
            <a:r>
              <a:rPr lang="en-US" altLang="zh-TW" sz="2800"/>
              <a:t>”Asynchronous JavaScript and XML”</a:t>
            </a:r>
            <a:endParaRPr lang="en-US" altLang="zh-TW" sz="2800"/>
          </a:p>
          <a:p>
            <a:pPr lvl="1"/>
            <a:r>
              <a:rPr lang="zh-TW" altLang="en-US"/>
              <a:t>使用 </a:t>
            </a:r>
            <a:r>
              <a:rPr lang="en-US" altLang="zh-TW"/>
              <a:t>”XMLHttpRequest” </a:t>
            </a:r>
            <a:r>
              <a:rPr lang="zh-TW" altLang="en-US"/>
              <a:t>物件</a:t>
            </a:r>
            <a:endParaRPr lang="zh-TW" altLang="en-US"/>
          </a:p>
          <a:p>
            <a:pPr lvl="2"/>
            <a:r>
              <a:rPr lang="zh-TW" altLang="en-US"/>
              <a:t>允許瀏覽器在頁面不刷新的情況下跟伺服器溝通</a:t>
            </a:r>
            <a:r>
              <a:rPr lang="en-US" altLang="zh-TW"/>
              <a:t>(</a:t>
            </a:r>
            <a:r>
              <a:rPr lang="zh-TW" altLang="en-US"/>
              <a:t>請求</a:t>
            </a:r>
            <a:r>
              <a:rPr lang="en-US" altLang="zh-TW"/>
              <a:t>/</a:t>
            </a:r>
            <a:r>
              <a:rPr lang="zh-TW" altLang="en-US"/>
              <a:t>傳送</a:t>
            </a:r>
            <a:r>
              <a:rPr lang="en-US" altLang="zh-TW"/>
              <a:t>)</a:t>
            </a:r>
            <a:endParaRPr lang="en-US" altLang="zh-TW"/>
          </a:p>
          <a:p>
            <a:pPr lvl="2"/>
            <a:r>
              <a:rPr lang="zh-TW" altLang="en-US"/>
              <a:t>方便的屬性與方法定義與伺服器的溝通方式</a:t>
            </a:r>
            <a:endParaRPr lang="zh-TW" altLang="en-US"/>
          </a:p>
          <a:p>
            <a:pPr lvl="2"/>
            <a:endParaRPr lang="zh-TW" altLang="en-US"/>
          </a:p>
          <a:p>
            <a:pPr lvl="2"/>
            <a:endParaRPr lang="zh-TW" altLang="en-US"/>
          </a:p>
          <a:p>
            <a:pPr lvl="2"/>
            <a:endParaRPr lang="zh-TW" altLang="en-US"/>
          </a:p>
          <a:p>
            <a:pPr lvl="2"/>
            <a:endParaRPr lang="zh-TW" altLang="en-US"/>
          </a:p>
          <a:p>
            <a:pPr lvl="1"/>
            <a:endParaRPr lang="en-US" altLang="zh-TW"/>
          </a:p>
          <a:p>
            <a:pPr marL="0" lvl="0" indent="0">
              <a:buNone/>
            </a:pPr>
            <a:endParaRPr lang="en-US" altLang="zh-TW" sz="2800"/>
          </a:p>
          <a:p>
            <a:pPr lvl="0"/>
            <a:endParaRPr lang="en-US" altLang="zh-TW" sz="2800"/>
          </a:p>
          <a:p>
            <a:pPr lvl="1"/>
            <a:endParaRPr lang="en-US" altLang="zh-TW" sz="2800"/>
          </a:p>
          <a:p>
            <a:pPr lvl="1"/>
            <a:endParaRPr lang="en-US" altLang="zh-TW"/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6630" y="1950085"/>
            <a:ext cx="5612130" cy="3636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50085"/>
            <a:ext cx="5025390" cy="2519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935990" y="3355340"/>
            <a:ext cx="3796030" cy="826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4848860" y="3599180"/>
            <a:ext cx="1332230" cy="18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319520" y="2877185"/>
            <a:ext cx="3344545" cy="1670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2800" dirty="0" smtClean="0">
                <a:solidFill>
                  <a:srgbClr val="C34D07"/>
                </a:solidFill>
              </a:rPr>
              <a:t>表單操作 </a:t>
            </a:r>
            <a:r>
              <a:rPr lang="en-US" altLang="zh-TW" sz="2800" dirty="0" smtClean="0">
                <a:solidFill>
                  <a:srgbClr val="C34D07"/>
                </a:solidFill>
              </a:rPr>
              <a:t>- </a:t>
            </a:r>
            <a:r>
              <a:rPr lang="zh-TW" altLang="en-US" sz="2800" dirty="0" smtClean="0">
                <a:solidFill>
                  <a:srgbClr val="C34D07"/>
                </a:solidFill>
              </a:rPr>
              <a:t>編輯資料</a:t>
            </a:r>
            <a:endParaRPr lang="en-US" altLang="zh-TW" sz="2800" dirty="0">
              <a:solidFill>
                <a:srgbClr val="C34D07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8989" y="3853325"/>
            <a:ext cx="5448300" cy="2047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" r="268" b="53405"/>
          <a:stretch>
            <a:fillRect/>
          </a:stretch>
        </p:blipFill>
        <p:spPr>
          <a:xfrm>
            <a:off x="6328989" y="1073615"/>
            <a:ext cx="5601046" cy="2214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18520"/>
            <a:ext cx="4895850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4792980" y="4782820"/>
            <a:ext cx="488950" cy="396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02640" y="3553460"/>
            <a:ext cx="3013075" cy="900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015740" y="4100830"/>
            <a:ext cx="777240" cy="681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985385" y="2574290"/>
            <a:ext cx="1510665" cy="1957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244167" y="3993747"/>
            <a:ext cx="54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642610" y="2790486"/>
            <a:ext cx="54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211357" y="5419498"/>
            <a:ext cx="16043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Demo3.html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660459" y="2125676"/>
            <a:ext cx="4758055" cy="112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2800" dirty="0" smtClean="0">
                <a:solidFill>
                  <a:srgbClr val="C34D07"/>
                </a:solidFill>
                <a:sym typeface="+mn-ea"/>
              </a:rPr>
              <a:t>表單操作 </a:t>
            </a:r>
            <a:r>
              <a:rPr lang="en-US" altLang="zh-TW" sz="2800" dirty="0" smtClean="0">
                <a:solidFill>
                  <a:srgbClr val="C34D07"/>
                </a:solidFill>
                <a:sym typeface="+mn-ea"/>
              </a:rPr>
              <a:t>- </a:t>
            </a:r>
            <a:r>
              <a:rPr lang="zh-TW" altLang="en-US" sz="2800" dirty="0" smtClean="0">
                <a:solidFill>
                  <a:srgbClr val="C34D07"/>
                </a:solidFill>
                <a:sym typeface="+mn-ea"/>
              </a:rPr>
              <a:t>編輯資料</a:t>
            </a:r>
            <a:endParaRPr lang="en-US" altLang="zh-TW" sz="2800" dirty="0">
              <a:solidFill>
                <a:srgbClr val="C34D07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258281" y="3372658"/>
            <a:ext cx="325352" cy="864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821374" y="3804689"/>
            <a:ext cx="210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AjaxService.asmx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p>
            <a:pPr lvl="1"/>
            <a:r>
              <a:rPr lang="zh-TW" altLang="en-US" dirty="0"/>
              <a:t>確認</a:t>
            </a:r>
            <a:r>
              <a:rPr lang="zh-TW" altLang="en-US" dirty="0"/>
              <a:t>更新</a:t>
            </a:r>
            <a:endParaRPr lang="en-US" altLang="zh-TW" dirty="0"/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應用</a:t>
            </a:r>
            <a:r>
              <a:rPr lang="en-US" altLang="zh-TW" sz="3600">
                <a:solidFill>
                  <a:srgbClr val="C34D07"/>
                </a:solidFill>
              </a:rPr>
              <a:t>DEMO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dirty="0"/>
              <a:t>表單操作</a:t>
            </a:r>
            <a:endParaRPr lang="zh-TW" altLang="en-US" sz="2140" dirty="0"/>
          </a:p>
          <a:p>
            <a:pPr lvl="1"/>
            <a:r>
              <a:rPr lang="zh-TW" altLang="en-US" dirty="0"/>
              <a:t>不更新畫面的形況下</a:t>
            </a:r>
            <a:r>
              <a:rPr lang="zh-TW" altLang="en-US" dirty="0" smtClean="0"/>
              <a:t>進行操作</a:t>
            </a:r>
            <a:endParaRPr lang="en-US" altLang="zh-TW" sz="2140" dirty="0" smtClean="0"/>
          </a:p>
          <a:p>
            <a:pPr lvl="2"/>
            <a:r>
              <a:rPr lang="zh-TW" altLang="en-US" dirty="0" smtClean="0"/>
              <a:t>顯示列表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編輯資料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刪除資</a:t>
            </a:r>
            <a:r>
              <a:rPr lang="zh-TW" altLang="en-US" dirty="0">
                <a:solidFill>
                  <a:srgbClr val="FF0000"/>
                </a:solidFill>
              </a:rPr>
              <a:t>料</a:t>
            </a:r>
            <a:endParaRPr lang="zh-TW" altLang="en-US" sz="1430" dirty="0">
              <a:solidFill>
                <a:srgbClr val="FF0000"/>
              </a:solidFill>
            </a:endParaRPr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9560" y="3757295"/>
            <a:ext cx="6240780" cy="2054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70" y="1031875"/>
            <a:ext cx="568706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1964055"/>
            <a:ext cx="4150360" cy="2804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1351511" y="3113278"/>
            <a:ext cx="590204" cy="403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068830" y="1824990"/>
            <a:ext cx="3599815" cy="1340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93790" y="1964055"/>
            <a:ext cx="2021840" cy="277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2800" dirty="0">
                <a:solidFill>
                  <a:srgbClr val="C34D07"/>
                </a:solidFill>
              </a:rPr>
              <a:t>表單操作 </a:t>
            </a:r>
            <a:r>
              <a:rPr lang="en-US" altLang="zh-TW" sz="2800" dirty="0">
                <a:solidFill>
                  <a:srgbClr val="C34D07"/>
                </a:solidFill>
              </a:rPr>
              <a:t>- </a:t>
            </a:r>
            <a:r>
              <a:rPr lang="zh-TW" altLang="en-US" sz="2800" dirty="0">
                <a:solidFill>
                  <a:srgbClr val="C34D07"/>
                </a:solidFill>
              </a:rPr>
              <a:t>刪除</a:t>
            </a:r>
            <a:r>
              <a:rPr lang="zh-TW" altLang="en-US" sz="2800" dirty="0" smtClean="0">
                <a:solidFill>
                  <a:srgbClr val="C34D07"/>
                </a:solidFill>
              </a:rPr>
              <a:t>資料</a:t>
            </a:r>
            <a:endParaRPr lang="en-US" altLang="zh-TW" sz="2800" dirty="0">
              <a:solidFill>
                <a:srgbClr val="C34D07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8215630" y="2390775"/>
            <a:ext cx="0" cy="1747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應用</a:t>
            </a:r>
            <a:r>
              <a:rPr lang="en-US" altLang="zh-TW" sz="3600">
                <a:solidFill>
                  <a:srgbClr val="C34D07"/>
                </a:solidFill>
              </a:rPr>
              <a:t>DEMO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dirty="0"/>
              <a:t>圖表繪製</a:t>
            </a:r>
            <a:endParaRPr lang="zh-TW" altLang="en-US" sz="2800" dirty="0"/>
          </a:p>
          <a:p>
            <a:pPr lvl="1"/>
            <a:r>
              <a:rPr lang="zh-TW" altLang="en-US" sz="2400" dirty="0"/>
              <a:t>動態更新圖表內容</a:t>
            </a:r>
            <a:endParaRPr lang="zh-TW" altLang="en-US" sz="2400" dirty="0"/>
          </a:p>
          <a:p>
            <a:pPr lvl="1"/>
            <a:r>
              <a:rPr lang="en-US" altLang="zh-TW" sz="2400" dirty="0">
                <a:hlinkClick r:id="rId1" action="ppaction://hlinkfile"/>
              </a:rPr>
              <a:t>Google Doc</a:t>
            </a:r>
            <a:endParaRPr lang="en-US" altLang="zh-TW" sz="187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25" y="1179195"/>
            <a:ext cx="7887335" cy="5429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3997325" y="1179195"/>
            <a:ext cx="1002030" cy="454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090795" y="1417955"/>
            <a:ext cx="1300480" cy="1681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265" y="1044575"/>
            <a:ext cx="9160510" cy="5187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圖表繪製</a:t>
            </a:r>
            <a:endParaRPr lang="zh-TW" altLang="en-US" sz="3600">
              <a:solidFill>
                <a:srgbClr val="C34D07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92301" y="6295220"/>
            <a:ext cx="16043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Demo4.html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39315" y="1602740"/>
            <a:ext cx="5257800" cy="2214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圖表繪製</a:t>
            </a:r>
            <a:endParaRPr lang="zh-TW" altLang="en-US" sz="3600">
              <a:solidFill>
                <a:srgbClr val="C34D0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57425"/>
            <a:ext cx="4194810" cy="1838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257425"/>
            <a:ext cx="6777990" cy="325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文字方塊 30"/>
          <p:cNvSpPr txBox="1"/>
          <p:nvPr/>
        </p:nvSpPr>
        <p:spPr>
          <a:xfrm>
            <a:off x="1904831" y="4096215"/>
            <a:ext cx="16043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PieData.cs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98435" y="5508625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AjaxService.asmx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圖表繪製</a:t>
            </a:r>
            <a:endParaRPr lang="zh-TW" altLang="en-US" sz="3600">
              <a:solidFill>
                <a:srgbClr val="C34D07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6530" y="4585970"/>
            <a:ext cx="7205345" cy="984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rcRect r="37460" b="46199"/>
          <a:stretch>
            <a:fillRect/>
          </a:stretch>
        </p:blipFill>
        <p:spPr>
          <a:xfrm>
            <a:off x="3454400" y="984885"/>
            <a:ext cx="5728970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>
            <a:off x="5458460" y="3585845"/>
            <a:ext cx="3599815" cy="14712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1605" y="1812290"/>
            <a:ext cx="2868295" cy="165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64600" y="5167630"/>
            <a:ext cx="845820" cy="403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783988" y="5683250"/>
            <a:ext cx="16043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Demo4.html</a:t>
            </a:r>
            <a:endParaRPr lang="zh-TW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196215"/>
            <a:ext cx="6597015" cy="6466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 descr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35" y="1864995"/>
            <a:ext cx="4498975" cy="2683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1455420" y="2602865"/>
            <a:ext cx="1988185" cy="324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606165" y="2534920"/>
            <a:ext cx="3849370" cy="2101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65085" y="2395220"/>
            <a:ext cx="2014855" cy="599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6220460" y="2810510"/>
            <a:ext cx="1261110" cy="7092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840865" y="3429000"/>
            <a:ext cx="4286885" cy="28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821579" y="2745252"/>
            <a:ext cx="54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55420" y="4764405"/>
            <a:ext cx="1751965" cy="28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207284" y="4676287"/>
            <a:ext cx="54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325571" y="6190773"/>
            <a:ext cx="16043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Demo4.html</a:t>
            </a:r>
            <a:endParaRPr lang="zh-TW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參考資料</a:t>
            </a:r>
            <a:endParaRPr lang="zh-TW" altLang="en-US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en-US" altLang="zh-TW" sz="2000" dirty="0">
                <a:hlinkClick r:id="rId1" tooltip="" action="ppaction://hlinkfile"/>
              </a:rPr>
              <a:t>Ajax</a:t>
            </a:r>
            <a:r>
              <a:rPr lang="en-US" altLang="zh-TW" sz="1800" dirty="0"/>
              <a:t> </a:t>
            </a:r>
            <a:r>
              <a:rPr lang="zh-TW" altLang="en-US" sz="2000" dirty="0"/>
              <a:t>(</a:t>
            </a:r>
            <a:r>
              <a:rPr lang="en-US" altLang="zh-TW" sz="2000" dirty="0"/>
              <a:t>Mozilla</a:t>
            </a:r>
            <a:r>
              <a:rPr lang="zh-TW" altLang="en-US" sz="2000" dirty="0"/>
              <a:t>的</a:t>
            </a:r>
            <a:r>
              <a:rPr lang="en-US" altLang="zh-TW" sz="2000" dirty="0"/>
              <a:t>Ajax</a:t>
            </a:r>
            <a:r>
              <a:rPr lang="zh-TW" altLang="en-US" sz="2000" dirty="0"/>
              <a:t>介紹)</a:t>
            </a:r>
            <a:endParaRPr lang="zh-TW" altLang="en-US" sz="2000" dirty="0"/>
          </a:p>
          <a:p>
            <a:r>
              <a:rPr lang="en-US" altLang="zh-TW" sz="2000" dirty="0">
                <a:hlinkClick r:id="rId2" tooltip="" action="ppaction://hlinkfile"/>
              </a:rPr>
              <a:t>Json</a:t>
            </a:r>
            <a:r>
              <a:rPr lang="en-US" altLang="zh-TW" sz="2000" dirty="0"/>
              <a:t>(Mozilla</a:t>
            </a:r>
            <a:r>
              <a:rPr lang="zh-TW" altLang="en-US" sz="2000" dirty="0"/>
              <a:t>的</a:t>
            </a:r>
            <a:r>
              <a:rPr lang="en-US" altLang="zh-TW" sz="2000" dirty="0"/>
              <a:t>Json</a:t>
            </a:r>
            <a:r>
              <a:rPr lang="zh-TW" altLang="en-US" sz="2000" dirty="0"/>
              <a:t>介紹</a:t>
            </a:r>
            <a:r>
              <a:rPr lang="en-US" altLang="zh-TW" sz="2000" dirty="0"/>
              <a:t>)</a:t>
            </a:r>
            <a:endParaRPr lang="en-US" altLang="zh-TW" sz="2000" dirty="0"/>
          </a:p>
          <a:p>
            <a:r>
              <a:rPr lang="en-US" altLang="zh-TW" sz="2000" dirty="0">
                <a:hlinkClick r:id="rId3" tooltip="" action="ppaction://hlinkfile"/>
              </a:rPr>
              <a:t>Boostrap4</a:t>
            </a:r>
            <a:r>
              <a:rPr lang="en-US" altLang="zh-TW" sz="2000" dirty="0"/>
              <a:t>(</a:t>
            </a:r>
            <a:r>
              <a:rPr lang="zh-TW" altLang="en-US" sz="2000" dirty="0"/>
              <a:t>官網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r>
              <a:rPr lang="en-US" altLang="zh-TW" sz="2000" dirty="0" smtClean="0">
                <a:hlinkClick r:id="rId4" tooltip="" action="ppaction://hlinkfile"/>
              </a:rPr>
              <a:t>Jquery Ajax</a:t>
            </a:r>
            <a:r>
              <a:rPr lang="en-US" altLang="zh-TW" sz="2000" dirty="0" smtClean="0"/>
              <a:t>(Jquery Ajax</a:t>
            </a:r>
            <a:r>
              <a:rPr lang="zh-TW" altLang="en-US" sz="2000" dirty="0" smtClean="0"/>
              <a:t>官方文件，有各</a:t>
            </a:r>
            <a:r>
              <a:rPr lang="zh-TW" altLang="en-US" sz="2000" dirty="0" smtClean="0"/>
              <a:t>屬性的使用方法</a:t>
            </a:r>
            <a:r>
              <a:rPr lang="en-US" altLang="zh-TW" sz="2000" dirty="0" smtClean="0"/>
              <a:t>)</a:t>
            </a:r>
            <a:endParaRPr lang="en-US" altLang="zh-TW" sz="1800" dirty="0" smtClean="0"/>
          </a:p>
          <a:p>
            <a:r>
              <a:rPr lang="en-US" altLang="zh-TW" sz="2000" dirty="0">
                <a:hlinkClick r:id="rId5"/>
              </a:rPr>
              <a:t>Handling </a:t>
            </a:r>
            <a:r>
              <a:rPr lang="en-US" altLang="zh-TW" sz="2000" dirty="0" err="1">
                <a:hlinkClick r:id="rId5"/>
              </a:rPr>
              <a:t>json</a:t>
            </a:r>
            <a:r>
              <a:rPr lang="en-US" altLang="zh-TW" sz="2000" dirty="0">
                <a:hlinkClick r:id="rId5"/>
              </a:rPr>
              <a:t> data returned from asp net web services</a:t>
            </a:r>
            <a:r>
              <a:rPr lang="en-US" altLang="zh-TW" sz="2000" dirty="0">
                <a:sym typeface="+mn-ea"/>
              </a:rPr>
              <a:t>(</a:t>
            </a:r>
            <a:r>
              <a:rPr lang="zh-TW" altLang="en-US" sz="2000" dirty="0">
                <a:sym typeface="+mn-ea"/>
              </a:rPr>
              <a:t>使用</a:t>
            </a:r>
            <a:r>
              <a:rPr lang="en-US" altLang="zh-TW" sz="2000" dirty="0">
                <a:sym typeface="+mn-ea"/>
              </a:rPr>
              <a:t>Ajax</a:t>
            </a:r>
            <a:r>
              <a:rPr lang="zh-TW" altLang="en-US" sz="2000" dirty="0">
                <a:sym typeface="+mn-ea"/>
              </a:rPr>
              <a:t>呼叫</a:t>
            </a:r>
            <a:r>
              <a:rPr lang="en-US" altLang="zh-TW" sz="2000" dirty="0">
                <a:sym typeface="+mn-ea"/>
              </a:rPr>
              <a:t>WebService</a:t>
            </a:r>
            <a:r>
              <a:rPr lang="en-US" altLang="zh-TW" sz="2000" dirty="0" smtClean="0">
                <a:sym typeface="+mn-ea"/>
              </a:rPr>
              <a:t>)</a:t>
            </a:r>
            <a:endParaRPr lang="en-US" altLang="zh-TW" sz="2000" dirty="0" smtClean="0">
              <a:sym typeface="+mn-ea"/>
            </a:endParaRPr>
          </a:p>
          <a:p>
            <a:r>
              <a:rPr lang="en-US" altLang="zh-TW" sz="2000" dirty="0" smtClean="0">
                <a:sym typeface="+mn-ea"/>
                <a:hlinkClick r:id="rId6" action="ppaction://hlinkfile"/>
              </a:rPr>
              <a:t>Google Charts Doc</a:t>
            </a:r>
            <a:r>
              <a:rPr lang="en-US" altLang="zh-TW" sz="2000" dirty="0" smtClean="0">
                <a:sym typeface="+mn-ea"/>
              </a:rPr>
              <a:t>(Google</a:t>
            </a:r>
            <a:r>
              <a:rPr lang="zh-TW" altLang="en-US" sz="2000" dirty="0" smtClean="0">
                <a:sym typeface="+mn-ea"/>
              </a:rPr>
              <a:t>圖表</a:t>
            </a:r>
            <a:r>
              <a:rPr lang="en-US" altLang="zh-TW" sz="2000" dirty="0" smtClean="0">
                <a:sym typeface="+mn-ea"/>
              </a:rPr>
              <a:t>)</a:t>
            </a:r>
            <a:endParaRPr lang="en-US" altLang="zh-TW" sz="2000" dirty="0">
              <a:hlinkClick r:id="rId5"/>
            </a:endParaRPr>
          </a:p>
          <a:p>
            <a:endParaRPr lang="en-US" altLang="zh-TW" sz="2000" dirty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TW" sz="1600" dirty="0"/>
          </a:p>
          <a:p>
            <a:pPr lvl="0"/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什麼是</a:t>
            </a:r>
            <a:r>
              <a:rPr lang="en-US" altLang="zh-TW" sz="3600">
                <a:solidFill>
                  <a:srgbClr val="C34D07"/>
                </a:solidFill>
                <a:sym typeface="+mn-ea"/>
              </a:rPr>
              <a:t>Ajax?</a:t>
            </a:r>
            <a:endParaRPr lang="zh-TW" altLang="en-US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/>
              <a:t>優點</a:t>
            </a:r>
            <a:endParaRPr lang="zh-TW" altLang="en-US"/>
          </a:p>
          <a:p>
            <a:pPr lvl="1"/>
            <a:r>
              <a:rPr lang="zh-TW" altLang="en-US">
                <a:sym typeface="+mn-ea"/>
              </a:rPr>
              <a:t>頁面不需全部更新，提升使用者體驗</a:t>
            </a:r>
            <a:endParaRPr lang="zh-TW" altLang="en-US" sz="2800"/>
          </a:p>
          <a:p>
            <a:pPr lvl="1"/>
            <a:r>
              <a:rPr lang="zh-TW" altLang="en-US">
                <a:sym typeface="+mn-ea"/>
              </a:rPr>
              <a:t>支援非同步執行、大幅減少封包大小，減輕伺服器負擔</a:t>
            </a:r>
            <a:endParaRPr lang="zh-TW" altLang="en-US">
              <a:sym typeface="+mn-ea"/>
            </a:endParaRPr>
          </a:p>
          <a:p>
            <a:pPr lvl="1"/>
            <a:endParaRPr lang="zh-TW" altLang="en-US" sz="2800">
              <a:sym typeface="+mn-ea"/>
            </a:endParaRPr>
          </a:p>
          <a:p>
            <a:pPr lvl="0"/>
            <a:r>
              <a:rPr lang="zh-TW" altLang="en-US" sz="3200"/>
              <a:t>缺點</a:t>
            </a:r>
            <a:endParaRPr lang="zh-TW" altLang="en-US" sz="3200"/>
          </a:p>
          <a:p>
            <a:pPr lvl="1"/>
            <a:r>
              <a:rPr lang="zh-TW" altLang="en-US" sz="2800"/>
              <a:t>安全性</a:t>
            </a:r>
            <a:r>
              <a:rPr lang="en-US" altLang="zh-TW" sz="2800"/>
              <a:t>(</a:t>
            </a:r>
            <a:r>
              <a:rPr lang="en-US" altLang="zh-TW" sz="2800">
                <a:hlinkClick r:id="rId1" action="ppaction://hlinkfile"/>
              </a:rPr>
              <a:t>Ajax</a:t>
            </a:r>
            <a:r>
              <a:rPr lang="zh-TW" altLang="en-US" sz="2800">
                <a:hlinkClick r:id="rId1" action="ppaction://hlinkfile"/>
              </a:rPr>
              <a:t>預防</a:t>
            </a:r>
            <a:r>
              <a:rPr lang="en-US" altLang="zh-TW" sz="2800">
                <a:hlinkClick r:id="rId1" action="ppaction://hlinkfile"/>
              </a:rPr>
              <a:t>CSRF</a:t>
            </a:r>
            <a:r>
              <a:rPr lang="zh-TW" altLang="en-US" sz="2800"/>
              <a:t>、</a:t>
            </a:r>
            <a:r>
              <a:rPr lang="en-US" altLang="zh-TW" sz="2800">
                <a:hlinkClick r:id="rId2" action="ppaction://hlinkfile"/>
              </a:rPr>
              <a:t>Ajax</a:t>
            </a:r>
            <a:r>
              <a:rPr lang="zh-TW" altLang="en-US" sz="2800">
                <a:hlinkClick r:id="rId2" action="ppaction://hlinkfile"/>
              </a:rPr>
              <a:t>預防</a:t>
            </a:r>
            <a:r>
              <a:rPr lang="en-US" altLang="zh-TW" sz="2800">
                <a:hlinkClick r:id="rId2" action="ppaction://hlinkfile"/>
              </a:rPr>
              <a:t>XSS</a:t>
            </a:r>
            <a:r>
              <a:rPr lang="en-US" altLang="zh-TW" sz="2800"/>
              <a:t>)</a:t>
            </a:r>
            <a:endParaRPr lang="zh-TW" altLang="en-US" sz="2800"/>
          </a:p>
          <a:p>
            <a:pPr lvl="1"/>
            <a:r>
              <a:rPr lang="zh-TW" altLang="en-US" sz="2800"/>
              <a:t>在各瀏覽器的相容性</a:t>
            </a:r>
            <a:r>
              <a:rPr lang="en-US" altLang="zh-TW" sz="2800"/>
              <a:t>(</a:t>
            </a:r>
            <a:r>
              <a:rPr lang="zh-TW" altLang="en-US" sz="2800"/>
              <a:t>使用</a:t>
            </a:r>
            <a:r>
              <a:rPr lang="en-US" altLang="zh-TW" sz="2800"/>
              <a:t>JQuery Ajax)</a:t>
            </a:r>
            <a:endParaRPr lang="zh-TW" altLang="en-US" sz="2800"/>
          </a:p>
          <a:p>
            <a:pPr lvl="1"/>
            <a:endParaRPr lang="zh-TW" altLang="en-US" sz="2800"/>
          </a:p>
          <a:p>
            <a:pPr lvl="1"/>
            <a:endParaRPr lang="zh-TW" altLang="en-US"/>
          </a:p>
          <a:p>
            <a:pPr lvl="1"/>
            <a:endParaRPr lang="zh-TW" altLang="en-US"/>
          </a:p>
          <a:p>
            <a:pPr lvl="2"/>
            <a:endParaRPr lang="zh-TW" altLang="en-US"/>
          </a:p>
          <a:p>
            <a:pPr lvl="1"/>
            <a:endParaRPr lang="en-US" altLang="zh-TW"/>
          </a:p>
          <a:p>
            <a:pPr marL="0" lvl="0" indent="0">
              <a:buNone/>
            </a:pPr>
            <a:endParaRPr lang="en-US" altLang="zh-TW" sz="2800"/>
          </a:p>
          <a:p>
            <a:pPr lvl="0"/>
            <a:endParaRPr lang="en-US" altLang="zh-TW" sz="2800"/>
          </a:p>
          <a:p>
            <a:pPr lvl="1"/>
            <a:endParaRPr lang="en-US" altLang="zh-TW" sz="2800"/>
          </a:p>
          <a:p>
            <a:pPr lvl="1"/>
            <a:endParaRPr lang="en-US" altLang="zh-TW"/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應用</a:t>
            </a:r>
            <a:r>
              <a:rPr lang="en-US" altLang="zh-TW" sz="3600">
                <a:solidFill>
                  <a:srgbClr val="C34D07"/>
                </a:solidFill>
              </a:rPr>
              <a:t>DEMO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sz="3200"/>
              <a:t>前端準備</a:t>
            </a:r>
            <a:endParaRPr lang="zh-TW" altLang="en-US" sz="3200"/>
          </a:p>
          <a:p>
            <a:pPr lvl="1"/>
            <a:r>
              <a:rPr lang="en-US" altLang="zh-TW"/>
              <a:t>JQuery</a:t>
            </a:r>
            <a:endParaRPr lang="zh-TW" altLang="en-US"/>
          </a:p>
          <a:p>
            <a:pPr lvl="1"/>
            <a:r>
              <a:rPr lang="en-US" altLang="zh-TW"/>
              <a:t>Bootstrap</a:t>
            </a:r>
            <a:endParaRPr lang="en-US" altLang="zh-TW"/>
          </a:p>
          <a:p>
            <a:pPr lvl="1"/>
            <a:r>
              <a:rPr lang="en-US" altLang="zh-TW">
                <a:sym typeface="+mn-ea"/>
              </a:rPr>
              <a:t>JSON</a:t>
            </a:r>
            <a:endParaRPr lang="en-US" altLang="zh-TW">
              <a:sym typeface="+mn-ea"/>
            </a:endParaRPr>
          </a:p>
          <a:p>
            <a:pPr lvl="1"/>
            <a:r>
              <a:rPr lang="en-US" altLang="zh-TW">
                <a:sym typeface="+mn-ea"/>
              </a:rPr>
              <a:t>Google Charts</a:t>
            </a:r>
            <a:endParaRPr lang="zh-TW" altLang="en-US"/>
          </a:p>
          <a:p>
            <a:pPr lvl="2"/>
            <a:endParaRPr lang="en-US" altLang="zh-TW" sz="2400"/>
          </a:p>
          <a:p>
            <a:pPr lvl="2"/>
            <a:endParaRPr lang="en-US" altLang="zh-TW" sz="2400"/>
          </a:p>
          <a:p>
            <a:pPr lvl="2"/>
            <a:endParaRPr lang="en-US" altLang="zh-TW" sz="2100"/>
          </a:p>
          <a:p>
            <a:pPr lvl="1"/>
            <a:endParaRPr lang="en-US" altLang="zh-TW" sz="2800"/>
          </a:p>
          <a:p>
            <a:pPr lvl="1"/>
            <a:endParaRPr lang="en-US" altLang="zh-TW"/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應用</a:t>
            </a:r>
            <a:r>
              <a:rPr lang="en-US" altLang="zh-TW" sz="3600">
                <a:solidFill>
                  <a:srgbClr val="C34D07"/>
                </a:solidFill>
              </a:rPr>
              <a:t>DEMO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案例</a:t>
            </a:r>
            <a:endParaRPr lang="zh-TW" altLang="en-US" sz="2800" dirty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欄位驗證 </a:t>
            </a:r>
            <a:r>
              <a:rPr lang="en-US" altLang="zh-TW" dirty="0">
                <a:solidFill>
                  <a:srgbClr val="FF0000"/>
                </a:solidFill>
              </a:rPr>
              <a:t>- </a:t>
            </a:r>
            <a:r>
              <a:rPr lang="zh-TW" altLang="en-US" dirty="0">
                <a:solidFill>
                  <a:srgbClr val="FF0000"/>
                </a:solidFill>
              </a:rPr>
              <a:t>姓名檢查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欄位驗證 </a:t>
            </a:r>
            <a:r>
              <a:rPr lang="en-US" altLang="zh-TW" dirty="0"/>
              <a:t>- </a:t>
            </a:r>
            <a:r>
              <a:rPr lang="zh-TW" altLang="en-US" dirty="0"/>
              <a:t>數值</a:t>
            </a:r>
            <a:r>
              <a:rPr lang="zh-TW" altLang="en-US" dirty="0" smtClean="0"/>
              <a:t>檢驗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表單</a:t>
            </a:r>
            <a:r>
              <a:rPr lang="zh-TW" altLang="en-US" dirty="0"/>
              <a:t>操作</a:t>
            </a:r>
            <a:endParaRPr lang="en-US" altLang="zh-TW" dirty="0"/>
          </a:p>
          <a:p>
            <a:pPr lvl="1"/>
            <a:r>
              <a:rPr lang="zh-TW" altLang="en-US" dirty="0"/>
              <a:t>圖表繪製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  <a:sym typeface="+mn-ea"/>
              </a:rPr>
              <a:t>欄位驗證</a:t>
            </a:r>
            <a:endParaRPr lang="en-US" altLang="zh-TW" sz="3600">
              <a:solidFill>
                <a:srgbClr val="C34D0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79195"/>
            <a:ext cx="10972800" cy="4947285"/>
          </a:xfrm>
        </p:spPr>
        <p:txBody>
          <a:bodyPr/>
          <a:lstStyle/>
          <a:p>
            <a:r>
              <a:rPr lang="zh-TW" altLang="en-US" dirty="0"/>
              <a:t>欄位驗證</a:t>
            </a:r>
            <a:endParaRPr lang="zh-TW" altLang="en-US" sz="2140" dirty="0"/>
          </a:p>
          <a:p>
            <a:pPr lvl="1"/>
            <a:r>
              <a:rPr lang="zh-TW" altLang="en-US" dirty="0" smtClean="0"/>
              <a:t>檢查名稱是否被用過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是否為</a:t>
            </a:r>
            <a:r>
              <a:rPr lang="en-US" altLang="zh-TW" dirty="0" err="1" smtClean="0"/>
              <a:t>Jimmy_Chen</a:t>
            </a:r>
            <a:r>
              <a:rPr lang="en-US" altLang="zh-TW" dirty="0" smtClean="0"/>
              <a:t>)</a:t>
            </a:r>
            <a:endParaRPr lang="en-US" altLang="zh-TW" sz="2140" dirty="0" smtClean="0"/>
          </a:p>
          <a:p>
            <a:pPr marL="457200" lvl="1" indent="0">
              <a:buNone/>
            </a:pPr>
            <a:endParaRPr lang="en-US" altLang="zh-TW" sz="2140" dirty="0" smtClean="0"/>
          </a:p>
          <a:p>
            <a:pPr lvl="1"/>
            <a:endParaRPr lang="zh-TW" altLang="en-US" sz="1830" dirty="0"/>
          </a:p>
          <a:p>
            <a:pPr lvl="1"/>
            <a:endParaRPr lang="en-US" altLang="zh-TW" sz="2140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0" y="2628900"/>
            <a:ext cx="3740785" cy="4064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809490"/>
            <a:ext cx="5013960" cy="393065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7" name="直線單箭頭接點 6"/>
          <p:cNvCxnSpPr/>
          <p:nvPr/>
        </p:nvCxnSpPr>
        <p:spPr>
          <a:xfrm flipH="1">
            <a:off x="4322704" y="3308465"/>
            <a:ext cx="265921" cy="1197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107382" y="3282156"/>
            <a:ext cx="365760" cy="12233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65" y="4809490"/>
            <a:ext cx="4670425" cy="393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4145" y="951230"/>
            <a:ext cx="6823710" cy="5208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>
                <a:solidFill>
                  <a:srgbClr val="C34D07"/>
                </a:solidFill>
              </a:rPr>
              <a:t>欄位驗證</a:t>
            </a:r>
            <a:endParaRPr lang="zh-TW" altLang="en-US" sz="3600">
              <a:solidFill>
                <a:srgbClr val="C34D07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60640" y="6275674"/>
            <a:ext cx="14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Demo1.html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9393" y="1503502"/>
            <a:ext cx="8075209" cy="43502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9120"/>
          </a:xfrm>
        </p:spPr>
        <p:txBody>
          <a:bodyPr/>
          <a:lstStyle/>
          <a:p>
            <a:pPr algn="l"/>
            <a:r>
              <a:rPr lang="zh-TW" altLang="en-US" sz="3600" dirty="0">
                <a:solidFill>
                  <a:srgbClr val="C34D07"/>
                </a:solidFill>
              </a:rPr>
              <a:t>欄位驗證</a:t>
            </a:r>
            <a:endParaRPr lang="zh-TW" altLang="en-US" sz="3600" dirty="0">
              <a:solidFill>
                <a:srgbClr val="C34D07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9393" y="1501130"/>
            <a:ext cx="8155367" cy="547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75211" y="6245225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AjaxService.asmx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17611" y="4731395"/>
            <a:ext cx="7160895" cy="638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289353" y="1547000"/>
            <a:ext cx="54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289353" y="4465460"/>
            <a:ext cx="54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2144</Words>
  <Application>WPS Presentation</Application>
  <PresentationFormat>寬螢幕</PresentationFormat>
  <Paragraphs>450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新細明體</vt:lpstr>
      <vt:lpstr>Wingdings</vt:lpstr>
      <vt:lpstr>Microsoft YaHei</vt:lpstr>
      <vt:lpstr>SimSun</vt:lpstr>
      <vt:lpstr>Arial Unicode MS</vt:lpstr>
      <vt:lpstr>Calibri</vt:lpstr>
      <vt:lpstr>新細明體</vt:lpstr>
      <vt:lpstr>預設簡報設計</vt:lpstr>
      <vt:lpstr>Ajax介紹與應用</vt:lpstr>
      <vt:lpstr>大綱</vt:lpstr>
      <vt:lpstr>什麼是Ajax?</vt:lpstr>
      <vt:lpstr>什麼是Ajax?</vt:lpstr>
      <vt:lpstr>應用DEMO</vt:lpstr>
      <vt:lpstr>應用DEMO</vt:lpstr>
      <vt:lpstr>欄位驗證</vt:lpstr>
      <vt:lpstr>欄位驗證</vt:lpstr>
      <vt:lpstr>欄位驗證</vt:lpstr>
      <vt:lpstr>欄位驗證</vt:lpstr>
      <vt:lpstr>欄位驗證</vt:lpstr>
      <vt:lpstr>欄位驗證</vt:lpstr>
      <vt:lpstr>欄位驗證</vt:lpstr>
      <vt:lpstr>應用DEMO</vt:lpstr>
      <vt:lpstr>欄位驗證</vt:lpstr>
      <vt:lpstr>欄位驗證</vt:lpstr>
      <vt:lpstr>欄位驗證</vt:lpstr>
      <vt:lpstr>欄位驗證</vt:lpstr>
      <vt:lpstr>應用DEMO</vt:lpstr>
      <vt:lpstr>應用DEMO</vt:lpstr>
      <vt:lpstr>應用DEMO</vt:lpstr>
      <vt:lpstr>表單操作 - 顯示列表</vt:lpstr>
      <vt:lpstr>表單操作 - 顯示列表</vt:lpstr>
      <vt:lpstr>表單操作 - 顯示列表</vt:lpstr>
      <vt:lpstr>表單操作 - 顯示列表</vt:lpstr>
      <vt:lpstr>表單操作 - 顯示列表</vt:lpstr>
      <vt:lpstr>應用DEMO</vt:lpstr>
      <vt:lpstr>表單操作 - 顯示列表</vt:lpstr>
      <vt:lpstr>表單操作 - 顯示列表</vt:lpstr>
      <vt:lpstr>表單操作 - 編輯資料</vt:lpstr>
      <vt:lpstr>表單操作 - 編輯資料</vt:lpstr>
      <vt:lpstr>應用DEMO</vt:lpstr>
      <vt:lpstr>表單操作 - 刪除資料</vt:lpstr>
      <vt:lpstr>應用DEMO</vt:lpstr>
      <vt:lpstr>圖表繪製</vt:lpstr>
      <vt:lpstr>圖表繪製</vt:lpstr>
      <vt:lpstr>圖表繪製</vt:lpstr>
      <vt:lpstr>PowerPoint 演示文稿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Ajax介紹與應用</dc:title>
  <dc:creator>Jimmy Chen(陳彥儒_Pegatron)</dc:creator>
  <cp:lastModifiedBy>Jimmy_Chen</cp:lastModifiedBy>
  <cp:revision>54</cp:revision>
  <dcterms:created xsi:type="dcterms:W3CDTF">2019-11-19T08:25:00Z</dcterms:created>
  <dcterms:modified xsi:type="dcterms:W3CDTF">2020-01-02T03:39:08Z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1028-10.8.2.6994</vt:lpwstr>
  </property>
</Properties>
</file>