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8" r:id="rId2"/>
    <p:sldId id="491" r:id="rId3"/>
    <p:sldId id="469" r:id="rId4"/>
    <p:sldId id="468" r:id="rId5"/>
    <p:sldId id="490" r:id="rId6"/>
    <p:sldId id="467" r:id="rId7"/>
    <p:sldId id="474" r:id="rId8"/>
    <p:sldId id="487" r:id="rId9"/>
    <p:sldId id="489" r:id="rId10"/>
    <p:sldId id="492" r:id="rId11"/>
    <p:sldId id="499" r:id="rId12"/>
    <p:sldId id="493" r:id="rId13"/>
    <p:sldId id="494" r:id="rId14"/>
    <p:sldId id="495" r:id="rId15"/>
    <p:sldId id="496" r:id="rId16"/>
    <p:sldId id="497" r:id="rId17"/>
    <p:sldId id="498" r:id="rId18"/>
    <p:sldId id="4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F41"/>
    <a:srgbClr val="0D0D0D"/>
    <a:srgbClr val="006FC0"/>
    <a:srgbClr val="F5F5F5"/>
    <a:srgbClr val="2E7F96"/>
    <a:srgbClr val="696C6B"/>
    <a:srgbClr val="62B2D2"/>
    <a:srgbClr val="D3D4D6"/>
    <a:srgbClr val="F2F2F2"/>
    <a:srgbClr val="017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7" autoAdjust="0"/>
    <p:restoredTop sz="89710" autoAdjust="0"/>
  </p:normalViewPr>
  <p:slideViewPr>
    <p:cSldViewPr snapToGrid="0" showGuides="1">
      <p:cViewPr varScale="1">
        <p:scale>
          <a:sx n="89" d="100"/>
          <a:sy n="89" d="100"/>
        </p:scale>
        <p:origin x="414" y="300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0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368-559A-62E3-4955-0ADEA687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93F1EF-FF76-718F-C09B-0B255DF9B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B39C81-EE42-B630-FB59-08916D9D7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BDC31-B147-DEF2-2757-25CF2B20B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4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37974-43D9-9DE5-F992-C01530E3944F}"/>
              </a:ext>
            </a:extLst>
          </p:cNvPr>
          <p:cNvSpPr/>
          <p:nvPr userDrawn="1"/>
        </p:nvSpPr>
        <p:spPr>
          <a:xfrm>
            <a:off x="0" y="0"/>
            <a:ext cx="10348686" cy="6858000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4D6B5-98C8-5726-A0D9-33A4C84981D5}"/>
              </a:ext>
            </a:extLst>
          </p:cNvPr>
          <p:cNvSpPr/>
          <p:nvPr userDrawn="1"/>
        </p:nvSpPr>
        <p:spPr>
          <a:xfrm>
            <a:off x="0" y="903515"/>
            <a:ext cx="145143" cy="5050971"/>
          </a:xfrm>
          <a:prstGeom prst="rect">
            <a:avLst/>
          </a:prstGeom>
          <a:solidFill>
            <a:srgbClr val="006F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37974-43D9-9DE5-F992-C01530E3944F}"/>
              </a:ext>
            </a:extLst>
          </p:cNvPr>
          <p:cNvSpPr/>
          <p:nvPr userDrawn="1"/>
        </p:nvSpPr>
        <p:spPr>
          <a:xfrm>
            <a:off x="0" y="0"/>
            <a:ext cx="10348686" cy="6858000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4D6B5-98C8-5726-A0D9-33A4C84981D5}"/>
              </a:ext>
            </a:extLst>
          </p:cNvPr>
          <p:cNvSpPr/>
          <p:nvPr userDrawn="1"/>
        </p:nvSpPr>
        <p:spPr>
          <a:xfrm>
            <a:off x="0" y="903515"/>
            <a:ext cx="145143" cy="5050971"/>
          </a:xfrm>
          <a:prstGeom prst="rect">
            <a:avLst/>
          </a:prstGeom>
          <a:solidFill>
            <a:srgbClr val="0D0D0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91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37974-43D9-9DE5-F992-C01530E3944F}"/>
              </a:ext>
            </a:extLst>
          </p:cNvPr>
          <p:cNvSpPr/>
          <p:nvPr userDrawn="1"/>
        </p:nvSpPr>
        <p:spPr>
          <a:xfrm>
            <a:off x="0" y="0"/>
            <a:ext cx="10348686" cy="6858000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4D6B5-98C8-5726-A0D9-33A4C84981D5}"/>
              </a:ext>
            </a:extLst>
          </p:cNvPr>
          <p:cNvSpPr/>
          <p:nvPr userDrawn="1"/>
        </p:nvSpPr>
        <p:spPr>
          <a:xfrm>
            <a:off x="0" y="903515"/>
            <a:ext cx="145143" cy="5050971"/>
          </a:xfrm>
          <a:prstGeom prst="rect">
            <a:avLst/>
          </a:prstGeom>
          <a:solidFill>
            <a:srgbClr val="CD0F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52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D053C-8786-E096-A686-793594CB6036}"/>
              </a:ext>
            </a:extLst>
          </p:cNvPr>
          <p:cNvSpPr/>
          <p:nvPr userDrawn="1"/>
        </p:nvSpPr>
        <p:spPr>
          <a:xfrm>
            <a:off x="0" y="0"/>
            <a:ext cx="2815771" cy="6858000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BE1F34-2371-D3CE-C6B4-C9A144EAC991}"/>
              </a:ext>
            </a:extLst>
          </p:cNvPr>
          <p:cNvSpPr/>
          <p:nvPr userDrawn="1"/>
        </p:nvSpPr>
        <p:spPr>
          <a:xfrm>
            <a:off x="0" y="627743"/>
            <a:ext cx="145143" cy="720000"/>
          </a:xfrm>
          <a:prstGeom prst="rect">
            <a:avLst/>
          </a:prstGeom>
          <a:solidFill>
            <a:srgbClr val="006F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21F305-05A3-7327-34BA-44F10BB9F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F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58B1D9-3214-20CE-AEDF-3BDC22F4F6E4}"/>
              </a:ext>
            </a:extLst>
          </p:cNvPr>
          <p:cNvSpPr/>
          <p:nvPr userDrawn="1"/>
        </p:nvSpPr>
        <p:spPr>
          <a:xfrm>
            <a:off x="6720115" y="903514"/>
            <a:ext cx="3918856" cy="5050971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92D2D3-375D-E488-7982-BEA52AC306F8}"/>
              </a:ext>
            </a:extLst>
          </p:cNvPr>
          <p:cNvCxnSpPr/>
          <p:nvPr userDrawn="1"/>
        </p:nvCxnSpPr>
        <p:spPr>
          <a:xfrm>
            <a:off x="478971" y="892628"/>
            <a:ext cx="5776686" cy="0"/>
          </a:xfrm>
          <a:prstGeom prst="line">
            <a:avLst/>
          </a:prstGeom>
          <a:ln w="22225">
            <a:solidFill>
              <a:srgbClr val="F5F5F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4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42D581D-DECA-0324-86CC-6A6DDEF4668D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6F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388610-DDD4-F8CE-A0B7-BE755C2627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F025AB-C457-97FC-B111-9825BB62ED74}"/>
              </a:ext>
            </a:extLst>
          </p:cNvPr>
          <p:cNvSpPr/>
          <p:nvPr userDrawn="1"/>
        </p:nvSpPr>
        <p:spPr>
          <a:xfrm>
            <a:off x="0" y="903515"/>
            <a:ext cx="10987314" cy="5050971"/>
          </a:xfrm>
          <a:prstGeom prst="rect">
            <a:avLst/>
          </a:prstGeom>
          <a:solidFill>
            <a:srgbClr val="006F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50" r:id="rId4"/>
    <p:sldLayoutId id="2147483663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j1130/portfolio/blob/main/%EC%9E%90%EB%8F%99%ED%99%94/get_table_info2.p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Hjj1130/portfolio/blob/main/%EB%8D%B0%EC%9D%B4%ED%84%B0%EC%9D%B4%EA%B4%80/%EC%9D%B4%EA%B4%80%EC%9E%91%EC%97%85%EA%B3%84%ED%9A%8D%EC%84%9C.xl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jj1130/portfolio/blob/main/%EC%9E%90%EB%8F%99%ED%99%94/%EC%9D%B4%EA%B4%80_%EA%B2%80%EC%A6%9D_ASE.xls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jj1130/portfolio/blob/main/%EB%B0%B1%EC%97%85%EB%B3%B5%EA%B5%AC%26HA%EA%B5%AC%EC%84%B1/%EB%B0%B1%EC%97%85%EB%B3%B5%EA%B5%AC_%ED%85%8C%EC%8A%A4%ED%8A%B8_%EC%9E%91%EC%97%85%EA%B3%84%ED%9A%8D%EC%84%9C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Hjj1130/portfolio/blob/main/%EB%B0%B1%EC%97%85%EB%B3%B5%EA%B5%AC%26HA%EA%B5%AC%EC%84%B1/HA%ED%85%8C%EC%8A%A4%ED%8A%B8%EA%B2%B0%EA%B3%BC%EB%B3%B4%EA%B3%A0%EC%84%9C.ppt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E7F347-F1AF-46D3-B792-3B13C47D7CB2}"/>
              </a:ext>
            </a:extLst>
          </p:cNvPr>
          <p:cNvSpPr/>
          <p:nvPr/>
        </p:nvSpPr>
        <p:spPr>
          <a:xfrm>
            <a:off x="878580" y="2692078"/>
            <a:ext cx="8215564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B4620-3B0C-4817-A148-5CBD5E108D70}"/>
              </a:ext>
            </a:extLst>
          </p:cNvPr>
          <p:cNvSpPr txBox="1"/>
          <p:nvPr/>
        </p:nvSpPr>
        <p:spPr>
          <a:xfrm>
            <a:off x="878580" y="1376406"/>
            <a:ext cx="690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JUNG HYUN JOONG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05D9-8DAE-A0C8-0825-63AF510CBD9D}"/>
              </a:ext>
            </a:extLst>
          </p:cNvPr>
          <p:cNvSpPr txBox="1"/>
          <p:nvPr/>
        </p:nvSpPr>
        <p:spPr>
          <a:xfrm>
            <a:off x="922124" y="2181602"/>
            <a:ext cx="5522219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DBA PORTFOLIO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F71028-FA3D-4733-BF7C-12BFBC796684}"/>
              </a:ext>
            </a:extLst>
          </p:cNvPr>
          <p:cNvGrpSpPr/>
          <p:nvPr/>
        </p:nvGrpSpPr>
        <p:grpSpPr>
          <a:xfrm>
            <a:off x="6444343" y="4761531"/>
            <a:ext cx="4246975" cy="1192955"/>
            <a:chOff x="8266797" y="2491356"/>
            <a:chExt cx="4246975" cy="11929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F90E5F-DDC8-49FE-97D9-BEB2BF03A1B7}"/>
                </a:ext>
              </a:extLst>
            </p:cNvPr>
            <p:cNvSpPr txBox="1"/>
            <p:nvPr/>
          </p:nvSpPr>
          <p:spPr>
            <a:xfrm>
              <a:off x="9821275" y="2491356"/>
              <a:ext cx="2692497" cy="119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정 현 중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010-5369-4565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goodfinkl@nate.com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555EE5-DF4C-406F-BF21-09D7E7AF7693}"/>
                </a:ext>
              </a:extLst>
            </p:cNvPr>
            <p:cNvSpPr txBox="1"/>
            <p:nvPr/>
          </p:nvSpPr>
          <p:spPr>
            <a:xfrm>
              <a:off x="8266797" y="2508957"/>
              <a:ext cx="1335100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60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pPr algn="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name</a:t>
              </a:r>
            </a:p>
            <a:p>
              <a:pPr algn="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phone</a:t>
              </a:r>
            </a:p>
            <a:p>
              <a:pPr algn="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email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2DD7261-B5C1-483A-BA0A-E6AB2E152B8D}"/>
                </a:ext>
              </a:extLst>
            </p:cNvPr>
            <p:cNvSpPr/>
            <p:nvPr/>
          </p:nvSpPr>
          <p:spPr>
            <a:xfrm>
              <a:off x="9636844" y="2734425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AA0F85E-44BA-4C40-A958-C2C13632E034}"/>
                </a:ext>
              </a:extLst>
            </p:cNvPr>
            <p:cNvSpPr/>
            <p:nvPr/>
          </p:nvSpPr>
          <p:spPr>
            <a:xfrm>
              <a:off x="9636844" y="3087833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77C0AB-756F-4CC3-80E3-A10F9691033F}"/>
                </a:ext>
              </a:extLst>
            </p:cNvPr>
            <p:cNvSpPr/>
            <p:nvPr/>
          </p:nvSpPr>
          <p:spPr>
            <a:xfrm>
              <a:off x="9636844" y="3441241"/>
              <a:ext cx="72000" cy="72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53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9366B-1611-FBA0-3FAD-5BD54688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06BFE8-E834-046B-899E-3294412F7EE2}"/>
              </a:ext>
            </a:extLst>
          </p:cNvPr>
          <p:cNvGrpSpPr/>
          <p:nvPr/>
        </p:nvGrpSpPr>
        <p:grpSpPr>
          <a:xfrm>
            <a:off x="6705597" y="1378239"/>
            <a:ext cx="5385997" cy="4207928"/>
            <a:chOff x="5820226" y="1338289"/>
            <a:chExt cx="5385997" cy="42079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3ACF83-93AA-E20D-E8EB-94C0A4FE0138}"/>
                </a:ext>
              </a:extLst>
            </p:cNvPr>
            <p:cNvSpPr/>
            <p:nvPr/>
          </p:nvSpPr>
          <p:spPr>
            <a:xfrm>
              <a:off x="5820227" y="1639314"/>
              <a:ext cx="4949371" cy="3906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모델러가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파악한 공정단계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수익금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회계 영역의 잘못된 </a:t>
              </a: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계산로직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수정 진행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lvl="1" indent="-108000" algn="just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공정단계별 기준일 계산 로직 부서별 통일 진행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lvl="2" indent="-108000" algn="just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공정단계 일부 데이터가 변경되는 현상 확인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lvl="2" indent="-108000" algn="just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별도로 관리되야만 하는 공정단계 분류는 각각의 분류 컬럼 추가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lvl="1" indent="-108000" algn="just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100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여개의 수익금 항목들에 대한 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group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테이블 생성하여 수익금 분류 기준 정의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lvl="1" indent="-108000" algn="just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분개되지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않은 원장데이터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전자세금계산서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확인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수동으로 사람이 반영하고 있는 데이터가 조회일 기준 </a:t>
              </a: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분개되어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있지 않고 조회일 이후에 </a:t>
              </a: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분개되어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다음 </a:t>
              </a:r>
              <a:r>
                <a:rPr lang="ko-KR" altLang="en-US" sz="12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조회시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데이터 불일치 확인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운영시스템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(OLTP)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문제 도출을 통한 향후 운영시스템 재개발시 참고 자료 제공 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601200" lvl="1" indent="-14400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ex) [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1]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공정관리 변경 일자 확인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601200" lvl="1" indent="-14400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이력관리가 되지 않아 변경될 경우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계정과목 </a:t>
              </a:r>
              <a:r>
                <a:rPr lang="ko-KR" altLang="en-US" sz="12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시공비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항목의 값이 변경되는 문제 확인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B18CA3-0E02-4923-5629-B3DCC0F42E5F}"/>
                </a:ext>
              </a:extLst>
            </p:cNvPr>
            <p:cNvSpPr txBox="1"/>
            <p:nvPr/>
          </p:nvSpPr>
          <p:spPr>
            <a:xfrm>
              <a:off x="5820226" y="1338289"/>
              <a:ext cx="538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DW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에 구성된 이력 데이터를 통해 </a:t>
              </a:r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ODS 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데이터 검증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3D8-535B-E898-BF04-D6BFE09908F4}"/>
              </a:ext>
            </a:extLst>
          </p:cNvPr>
          <p:cNvSpPr txBox="1"/>
          <p:nvPr/>
        </p:nvSpPr>
        <p:spPr>
          <a:xfrm>
            <a:off x="6365798" y="1399786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67F8C4-7886-EDF9-014A-ABF60074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7" y="1374529"/>
            <a:ext cx="6178460" cy="4138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DCE45-BA2F-DB5C-DF47-00F6EC12F4AD}"/>
              </a:ext>
            </a:extLst>
          </p:cNvPr>
          <p:cNvSpPr txBox="1"/>
          <p:nvPr/>
        </p:nvSpPr>
        <p:spPr>
          <a:xfrm>
            <a:off x="269747" y="5648467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latinLnBrk="0">
              <a:spcAft>
                <a:spcPts val="700"/>
              </a:spcAft>
              <a:defRPr/>
            </a:pPr>
            <a:r>
              <a:rPr lang="en-US" altLang="ko-KR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공정관리 변경 일자 확인</a:t>
            </a:r>
            <a:endParaRPr lang="en-US" altLang="ko-KR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84678-912C-3A02-0909-315770DD51A6}"/>
              </a:ext>
            </a:extLst>
          </p:cNvPr>
          <p:cNvSpPr/>
          <p:nvPr/>
        </p:nvSpPr>
        <p:spPr>
          <a:xfrm>
            <a:off x="3752850" y="2514600"/>
            <a:ext cx="647700" cy="23773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9844E63-18F7-8CE9-F693-8995B1E851C4}"/>
              </a:ext>
            </a:extLst>
          </p:cNvPr>
          <p:cNvSpPr txBox="1">
            <a:spLocks/>
          </p:cNvSpPr>
          <p:nvPr/>
        </p:nvSpPr>
        <p:spPr>
          <a:xfrm>
            <a:off x="519801" y="297986"/>
            <a:ext cx="578840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 – </a:t>
            </a:r>
            <a:r>
              <a:rPr lang="ko-KR" altLang="en-US" sz="16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에이치에너지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DW 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구축사업</a:t>
            </a:r>
          </a:p>
        </p:txBody>
      </p:sp>
    </p:spTree>
    <p:extLst>
      <p:ext uri="{BB962C8B-B14F-4D97-AF65-F5344CB8AC3E}">
        <p14:creationId xmlns:p14="http://schemas.microsoft.com/office/powerpoint/2010/main" val="131051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B4DAC-1085-F97D-1BC0-78B8530C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9FA2B1E9-B3A7-124C-97F3-605D773EEAB9}"/>
              </a:ext>
            </a:extLst>
          </p:cNvPr>
          <p:cNvSpPr txBox="1">
            <a:spLocks/>
          </p:cNvSpPr>
          <p:nvPr/>
        </p:nvSpPr>
        <p:spPr>
          <a:xfrm>
            <a:off x="519801" y="297986"/>
            <a:ext cx="578840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 – </a:t>
            </a:r>
            <a:r>
              <a:rPr lang="ko-KR" altLang="en-US" sz="16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에이치에너지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DW 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구축사업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7144B0-7E14-8E95-5F06-FDBE094BD3E4}"/>
              </a:ext>
            </a:extLst>
          </p:cNvPr>
          <p:cNvSpPr/>
          <p:nvPr/>
        </p:nvSpPr>
        <p:spPr>
          <a:xfrm>
            <a:off x="519800" y="1877795"/>
            <a:ext cx="8505825" cy="102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운영서버에 대한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ERD,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테이블정의서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미존재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테이블 데이터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특성 등을 파악하기 위해 </a:t>
            </a:r>
            <a:r>
              <a:rPr lang="en-US" altLang="ko-KR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postgre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SAP HANA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ODS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영역으로 이관 후 스크립트를 이용하여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타입별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집계쿼리를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수행하여 기초자료 작성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파일링크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hlinkClick r:id="rId2"/>
              </a:rPr>
              <a:t>portfolio/</a:t>
            </a:r>
            <a:r>
              <a:rPr lang="ko-KR" altLang="en-US" sz="1200" dirty="0">
                <a:hlinkClick r:id="rId2"/>
              </a:rPr>
              <a:t>자동화</a:t>
            </a:r>
            <a:r>
              <a:rPr lang="en-US" altLang="ko-KR" sz="1200" dirty="0">
                <a:hlinkClick r:id="rId2"/>
              </a:rPr>
              <a:t>/get_table_info2.py at main · Hjj1130/portfolio · GitHub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68900-D95D-0DCB-C183-A2C73CB6513B}"/>
              </a:ext>
            </a:extLst>
          </p:cNvPr>
          <p:cNvSpPr txBox="1"/>
          <p:nvPr/>
        </p:nvSpPr>
        <p:spPr>
          <a:xfrm>
            <a:off x="519800" y="1414046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프로파일링</a:t>
            </a:r>
          </a:p>
        </p:txBody>
      </p:sp>
    </p:spTree>
    <p:extLst>
      <p:ext uri="{BB962C8B-B14F-4D97-AF65-F5344CB8AC3E}">
        <p14:creationId xmlns:p14="http://schemas.microsoft.com/office/powerpoint/2010/main" val="205703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A6F23-592E-9BFC-443C-29533981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6E7C9-AD5D-26EC-8456-278BDBE3E8FB}"/>
              </a:ext>
            </a:extLst>
          </p:cNvPr>
          <p:cNvSpPr txBox="1"/>
          <p:nvPr/>
        </p:nvSpPr>
        <p:spPr>
          <a:xfrm>
            <a:off x="582473" y="1008395"/>
            <a:ext cx="256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주요 프로젝트</a:t>
            </a:r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4924D-1C17-8ADF-BEFD-09EB6596A6EA}"/>
              </a:ext>
            </a:extLst>
          </p:cNvPr>
          <p:cNvSpPr txBox="1"/>
          <p:nvPr/>
        </p:nvSpPr>
        <p:spPr>
          <a:xfrm>
            <a:off x="6896187" y="3991044"/>
            <a:ext cx="357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</a:t>
            </a:r>
            <a:endParaRPr lang="en-US" altLang="ko-KR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공제사업기금 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F5A3-BB9D-A17F-4C57-427AB97B276D}"/>
              </a:ext>
            </a:extLst>
          </p:cNvPr>
          <p:cNvSpPr txBox="1"/>
          <p:nvPr/>
        </p:nvSpPr>
        <p:spPr>
          <a:xfrm>
            <a:off x="6881673" y="5186257"/>
            <a:ext cx="287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2023.07 ~ 2023.09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D6F5E7-A36E-B0DD-A3B7-9E386451DB13}"/>
              </a:ext>
            </a:extLst>
          </p:cNvPr>
          <p:cNvCxnSpPr>
            <a:cxnSpLocks/>
          </p:cNvCxnSpPr>
          <p:nvPr/>
        </p:nvCxnSpPr>
        <p:spPr>
          <a:xfrm>
            <a:off x="6954243" y="5168111"/>
            <a:ext cx="333638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6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CED63-409D-5AF5-14A4-B9078130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5BA0264-27B8-29C1-7A00-80285CB9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2123"/>
              </p:ext>
            </p:extLst>
          </p:nvPr>
        </p:nvGraphicFramePr>
        <p:xfrm>
          <a:off x="667124" y="917526"/>
          <a:ext cx="10069008" cy="462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238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6914770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공제사업기금 </a:t>
                      </a:r>
                      <a:r>
                        <a:rPr lang="en-US" altLang="ko-KR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고도화 및 기능 개선사업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중소기업중앙회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2023.07 ~ 2024.09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aix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</a:t>
                      </a:r>
                      <a:r>
                        <a:rPr lang="en-US" altLang="ko-KR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linux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OS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플랫폼 변경에 따른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업그레이드 및 마이그레이션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마이그레이션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HA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구성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PITR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계획 수립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  <a:tr h="547862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체계적인 현황 분석 및 리스크 관리 계획 수립으로 데이터 손실 없이 성공적인 마이그레이션 수행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마이그레이션 과정에서 서비스 중단 최소화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다운타임 최소화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사용자 업무 영향도 최소화 달성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Linux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환경에서 안정적인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Active-Standby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이중화 구성을 통해 시스템 가용성 향상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장애 발생 시 신속한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Failover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위한 이중화 구성으로 서비스 연속성 보장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장애 및 데이터 손상 상황에 대비한 정밀한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PITR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복구 시나리오 마련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 복구 테스트를 통해 장애 발생 시 목표 복구시간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(RTO)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단축하고 데이터 신뢰성 향상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74984"/>
                  </a:ext>
                </a:extLst>
              </a:tr>
              <a:tr h="671332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추가내용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없음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88776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885ADAF3-047F-AFBB-DF50-FC3A20AD0922}"/>
              </a:ext>
            </a:extLst>
          </p:cNvPr>
          <p:cNvSpPr txBox="1">
            <a:spLocks/>
          </p:cNvSpPr>
          <p:nvPr/>
        </p:nvSpPr>
        <p:spPr>
          <a:xfrm>
            <a:off x="519800" y="297986"/>
            <a:ext cx="7747899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 – 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공제사업기금 </a:t>
            </a: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  <a:p>
            <a:endParaRPr lang="ko-KR" altLang="en-US" sz="16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2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70AAD-A863-9BE5-C7E8-8259808B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54F93259-46EC-B539-5FDE-E3359C311BB9}"/>
              </a:ext>
            </a:extLst>
          </p:cNvPr>
          <p:cNvSpPr txBox="1">
            <a:spLocks/>
          </p:cNvSpPr>
          <p:nvPr/>
        </p:nvSpPr>
        <p:spPr>
          <a:xfrm>
            <a:off x="519800" y="297986"/>
            <a:ext cx="7747899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 – 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공제사업기금 </a:t>
            </a: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  <a:p>
            <a:endParaRPr lang="ko-KR" altLang="en-US" sz="16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D4D11-05BC-76E0-418C-2E7CB356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0" y="1714500"/>
            <a:ext cx="7363177" cy="4048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407ED-A2A4-493D-A867-CDCB7A47B462}"/>
              </a:ext>
            </a:extLst>
          </p:cNvPr>
          <p:cNvSpPr txBox="1"/>
          <p:nvPr/>
        </p:nvSpPr>
        <p:spPr>
          <a:xfrm>
            <a:off x="589427" y="1186139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전환 구성도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                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9A7AB6-3A2C-3903-C696-0BF7DBF2E9A8}"/>
              </a:ext>
            </a:extLst>
          </p:cNvPr>
          <p:cNvGrpSpPr/>
          <p:nvPr/>
        </p:nvGrpSpPr>
        <p:grpSpPr>
          <a:xfrm>
            <a:off x="1946092" y="1186011"/>
            <a:ext cx="1240165" cy="387717"/>
            <a:chOff x="3180372" y="277489"/>
            <a:chExt cx="1012118" cy="3877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273357C-70E7-0964-E09F-8B05B5D0BA67}"/>
                </a:ext>
              </a:extLst>
            </p:cNvPr>
            <p:cNvGrpSpPr/>
            <p:nvPr/>
          </p:nvGrpSpPr>
          <p:grpSpPr>
            <a:xfrm>
              <a:off x="3180372" y="377944"/>
              <a:ext cx="417812" cy="151542"/>
              <a:chOff x="3194257" y="447787"/>
              <a:chExt cx="417812" cy="151542"/>
            </a:xfrm>
          </p:grpSpPr>
          <p:cxnSp>
            <p:nvCxnSpPr>
              <p:cNvPr id="11" name="연결선: 꺾임 430">
                <a:extLst>
                  <a:ext uri="{FF2B5EF4-FFF2-40B4-BE49-F238E27FC236}">
                    <a16:creationId xmlns:a16="http://schemas.microsoft.com/office/drawing/2014/main" id="{7CF17FBD-0EDF-D4C6-0378-F7F5A381F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257" y="595821"/>
                <a:ext cx="417812" cy="3508"/>
              </a:xfrm>
              <a:prstGeom prst="straightConnector1">
                <a:avLst/>
              </a:prstGeom>
              <a:ln w="6350">
                <a:solidFill>
                  <a:srgbClr val="0000FF"/>
                </a:solidFill>
                <a:prstDash val="lg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연결선: 꺾임 430">
                <a:extLst>
                  <a:ext uri="{FF2B5EF4-FFF2-40B4-BE49-F238E27FC236}">
                    <a16:creationId xmlns:a16="http://schemas.microsoft.com/office/drawing/2014/main" id="{995F70AA-CCE7-543C-1378-81CC78FAB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257" y="447787"/>
                <a:ext cx="417812" cy="3508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28B41-AB77-A4E7-B84C-817D25726C0C}"/>
                </a:ext>
              </a:extLst>
            </p:cNvPr>
            <p:cNvSpPr txBox="1"/>
            <p:nvPr/>
          </p:nvSpPr>
          <p:spPr>
            <a:xfrm>
              <a:off x="3538867" y="277489"/>
              <a:ext cx="550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1pPr>
              <a:lvl2pPr marL="341313" indent="1158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2pPr>
              <a:lvl3pPr marL="682625" indent="231775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3pPr>
              <a:lvl4pPr marL="1025525" indent="346075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4pPr>
              <a:lvl5pPr marL="1366838" indent="461963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9pPr>
            </a:lstStyle>
            <a:p>
              <a:r>
                <a:rPr lang="ko-KR" altLang="en-US" b="1" dirty="0" err="1">
                  <a:solidFill>
                    <a:srgbClr val="FF0000"/>
                  </a:solidFill>
                  <a:latin typeface="KBIZ한마음고딕 L" panose="02020503020101020101" pitchFamily="18" charset="-127"/>
                  <a:ea typeface="KBIZ한마음고딕 L" panose="02020503020101020101" pitchFamily="18" charset="-127"/>
                </a:rPr>
                <a:t>운영전환</a:t>
              </a:r>
              <a:endParaRPr lang="ko-KR" altLang="en-US" sz="1000" b="1" dirty="0">
                <a:solidFill>
                  <a:srgbClr val="FF0000"/>
                </a:solidFill>
                <a:latin typeface="KBIZ한마음고딕 L" panose="02020503020101020101" pitchFamily="18" charset="-127"/>
                <a:ea typeface="KBIZ한마음고딕 L" panose="020205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D00DD-0963-B373-DB75-90096B5D7164}"/>
                </a:ext>
              </a:extLst>
            </p:cNvPr>
            <p:cNvSpPr txBox="1"/>
            <p:nvPr/>
          </p:nvSpPr>
          <p:spPr>
            <a:xfrm>
              <a:off x="3538867" y="449762"/>
              <a:ext cx="6536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1pPr>
              <a:lvl2pPr marL="341313" indent="1158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2pPr>
              <a:lvl3pPr marL="682625" indent="231775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3pPr>
              <a:lvl4pPr marL="1025525" indent="346075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4pPr>
              <a:lvl5pPr marL="1366838" indent="461963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800" kern="12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defRPr>
              </a:lvl9pPr>
            </a:lstStyle>
            <a:p>
              <a:r>
                <a:rPr lang="ko-KR" altLang="en-US" b="1" dirty="0" err="1">
                  <a:solidFill>
                    <a:srgbClr val="0000FF"/>
                  </a:solidFill>
                  <a:latin typeface="KBIZ한마음고딕 L" panose="02020503020101020101" pitchFamily="18" charset="-127"/>
                  <a:ea typeface="KBIZ한마음고딕 L" panose="02020503020101020101" pitchFamily="18" charset="-127"/>
                </a:rPr>
                <a:t>테스트전환</a:t>
              </a:r>
              <a:endParaRPr lang="ko-KR" altLang="en-US" sz="1000" b="1" dirty="0">
                <a:solidFill>
                  <a:srgbClr val="0000FF"/>
                </a:solidFill>
                <a:latin typeface="KBIZ한마음고딕 L" panose="02020503020101020101" pitchFamily="18" charset="-127"/>
                <a:ea typeface="KBIZ한마음고딕 L" panose="020205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EFBFBD-4C25-1E61-0D0C-0EEA546CFEC5}"/>
              </a:ext>
            </a:extLst>
          </p:cNvPr>
          <p:cNvGrpSpPr/>
          <p:nvPr/>
        </p:nvGrpSpPr>
        <p:grpSpPr>
          <a:xfrm>
            <a:off x="7953375" y="1663988"/>
            <a:ext cx="4348065" cy="1770884"/>
            <a:chOff x="7220402" y="1338289"/>
            <a:chExt cx="5421256" cy="20849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91E37F-22EA-77A5-96EE-1590F067AC70}"/>
                </a:ext>
              </a:extLst>
            </p:cNvPr>
            <p:cNvSpPr/>
            <p:nvPr/>
          </p:nvSpPr>
          <p:spPr>
            <a:xfrm>
              <a:off x="7220402" y="1932500"/>
              <a:ext cx="4951787" cy="149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운영 백업 데이터를 개발서버로 이관 후      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export/import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테스트 진행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TOBE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서버로의 데이터 이관이 완료된 이후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백업 수행을 하고 백업데이터를 개발에서 복구하여 개발서버 구축 진행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26A158-7EEC-0283-7D2C-9E27BAAAC64F}"/>
                </a:ext>
              </a:extLst>
            </p:cNvPr>
            <p:cNvSpPr txBox="1"/>
            <p:nvPr/>
          </p:nvSpPr>
          <p:spPr>
            <a:xfrm>
              <a:off x="7255666" y="1338289"/>
              <a:ext cx="5385992" cy="68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Export/Import 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방식으로 데이터 이관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75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62AA-B17E-5443-54E4-20D82F2C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4952DA78-01DE-C965-847C-921DF085CD52}"/>
              </a:ext>
            </a:extLst>
          </p:cNvPr>
          <p:cNvSpPr txBox="1">
            <a:spLocks/>
          </p:cNvSpPr>
          <p:nvPr/>
        </p:nvSpPr>
        <p:spPr>
          <a:xfrm>
            <a:off x="519800" y="297986"/>
            <a:ext cx="7747899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 – 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공제사업기금 </a:t>
            </a: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  <a:p>
            <a:endParaRPr lang="ko-KR" altLang="en-US" sz="16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78B0-0145-EC3B-8921-2C82C1ECDEE6}"/>
              </a:ext>
            </a:extLst>
          </p:cNvPr>
          <p:cNvSpPr txBox="1"/>
          <p:nvPr/>
        </p:nvSpPr>
        <p:spPr>
          <a:xfrm>
            <a:off x="589427" y="1186139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작업계획서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658D12-5C15-AF87-AA20-D1556DEFB645}"/>
              </a:ext>
            </a:extLst>
          </p:cNvPr>
          <p:cNvGrpSpPr/>
          <p:nvPr/>
        </p:nvGrpSpPr>
        <p:grpSpPr>
          <a:xfrm>
            <a:off x="7953375" y="1663989"/>
            <a:ext cx="4348065" cy="1050687"/>
            <a:chOff x="7220402" y="1338289"/>
            <a:chExt cx="5421256" cy="12370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E5F8AA-0B87-7229-A15D-8435D755F29D}"/>
                </a:ext>
              </a:extLst>
            </p:cNvPr>
            <p:cNvSpPr/>
            <p:nvPr/>
          </p:nvSpPr>
          <p:spPr>
            <a:xfrm>
              <a:off x="7220402" y="1932499"/>
              <a:ext cx="4949371" cy="642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각 단계별 스크립트 작성하여 인적 오류 최소화 및 재사용성 증대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60ACCC-C303-ADD4-B2FD-F036DEE0D35A}"/>
                </a:ext>
              </a:extLst>
            </p:cNvPr>
            <p:cNvSpPr txBox="1"/>
            <p:nvPr/>
          </p:nvSpPr>
          <p:spPr>
            <a:xfrm>
              <a:off x="7255666" y="1338289"/>
              <a:ext cx="5385992" cy="39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작업단계별 스크립트 작성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C02CD2-5FB2-F5AC-11A2-2206178A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1" y="1687382"/>
            <a:ext cx="7513701" cy="3483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40B45F-C3A2-A736-7582-6FF0A93772AD}"/>
              </a:ext>
            </a:extLst>
          </p:cNvPr>
          <p:cNvSpPr/>
          <p:nvPr/>
        </p:nvSpPr>
        <p:spPr>
          <a:xfrm>
            <a:off x="269031" y="5333307"/>
            <a:ext cx="7684344" cy="30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파일링크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hlinkClick r:id="rId4"/>
              </a:rPr>
              <a:t>portfolio/</a:t>
            </a:r>
            <a:r>
              <a:rPr lang="ko-KR" altLang="en-US" sz="1200" dirty="0">
                <a:hlinkClick r:id="rId4"/>
              </a:rPr>
              <a:t>데이터이관</a:t>
            </a:r>
            <a:r>
              <a:rPr lang="en-US" altLang="ko-KR" sz="1200" dirty="0">
                <a:hlinkClick r:id="rId4"/>
              </a:rPr>
              <a:t>/</a:t>
            </a:r>
            <a:r>
              <a:rPr lang="ko-KR" altLang="en-US" sz="1200" dirty="0">
                <a:hlinkClick r:id="rId4"/>
              </a:rPr>
              <a:t>이관작업계획서</a:t>
            </a:r>
            <a:r>
              <a:rPr lang="en-US" altLang="ko-KR" sz="1200" dirty="0">
                <a:hlinkClick r:id="rId4"/>
              </a:rPr>
              <a:t>.xlsx at main · Hjj1130/portfolio · GitHub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91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112BA-30FF-D29E-40DC-61D47F345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B5EEBF54-05AC-C32D-7BE6-14E1AAC5C160}"/>
              </a:ext>
            </a:extLst>
          </p:cNvPr>
          <p:cNvSpPr txBox="1">
            <a:spLocks/>
          </p:cNvSpPr>
          <p:nvPr/>
        </p:nvSpPr>
        <p:spPr>
          <a:xfrm>
            <a:off x="519800" y="297986"/>
            <a:ext cx="7747899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 – 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공제사업기금 </a:t>
            </a: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  <a:p>
            <a:endParaRPr lang="ko-KR" altLang="en-US" sz="16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FA5576-DB73-6663-36C8-39991B96CF7F}"/>
              </a:ext>
            </a:extLst>
          </p:cNvPr>
          <p:cNvSpPr/>
          <p:nvPr/>
        </p:nvSpPr>
        <p:spPr>
          <a:xfrm>
            <a:off x="666749" y="4285743"/>
            <a:ext cx="8505825" cy="174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ASIS/TOBE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메타 항목 조회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비교 과정 자동화       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반복적 검증 업무 최소화로 인력 부담 경감       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 비교 결과를 통해 오류 항목 조기 탐지       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발견 즉시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재검증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등 후속 조치 가능       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검증 이력관리로 추적 및 재현성 확보       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검증 결과와 로그 축적으로 향후 활용성 증대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파일링크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hlinkClick r:id="rId3"/>
              </a:rPr>
              <a:t>portfolio/</a:t>
            </a:r>
            <a:r>
              <a:rPr lang="ko-KR" altLang="en-US" sz="1200" dirty="0">
                <a:hlinkClick r:id="rId3"/>
              </a:rPr>
              <a:t>자동화</a:t>
            </a:r>
            <a:r>
              <a:rPr lang="en-US" altLang="ko-KR" sz="1200" dirty="0">
                <a:hlinkClick r:id="rId3"/>
              </a:rPr>
              <a:t>/</a:t>
            </a:r>
            <a:r>
              <a:rPr lang="ko-KR" altLang="en-US" sz="1200" dirty="0">
                <a:hlinkClick r:id="rId3"/>
              </a:rPr>
              <a:t>이관</a:t>
            </a:r>
            <a:r>
              <a:rPr lang="en-US" altLang="ko-KR" sz="1200" dirty="0">
                <a:hlinkClick r:id="rId3"/>
              </a:rPr>
              <a:t>_</a:t>
            </a:r>
            <a:r>
              <a:rPr lang="ko-KR" altLang="en-US" sz="1200" dirty="0">
                <a:hlinkClick r:id="rId3"/>
              </a:rPr>
              <a:t>검증</a:t>
            </a:r>
            <a:r>
              <a:rPr lang="en-US" altLang="ko-KR" sz="1200" dirty="0">
                <a:hlinkClick r:id="rId3"/>
              </a:rPr>
              <a:t>_ASE.xlsm at main · Hjj1130/portfolio · GitHub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0C4A-E101-E4B3-D862-58ABD53A627F}"/>
              </a:ext>
            </a:extLst>
          </p:cNvPr>
          <p:cNvSpPr txBox="1"/>
          <p:nvPr/>
        </p:nvSpPr>
        <p:spPr>
          <a:xfrm>
            <a:off x="519800" y="1218939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메타 검증 자동화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1FC20-924E-D17B-DD7E-BF7D9DCA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73" y="1587789"/>
            <a:ext cx="9089802" cy="24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46B3-DB8F-3E5E-29A1-816F04228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7623B5B-860A-4920-3DDD-D16CC7907F60}"/>
              </a:ext>
            </a:extLst>
          </p:cNvPr>
          <p:cNvSpPr txBox="1">
            <a:spLocks/>
          </p:cNvSpPr>
          <p:nvPr/>
        </p:nvSpPr>
        <p:spPr>
          <a:xfrm>
            <a:off x="519800" y="297986"/>
            <a:ext cx="7747899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 – 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중소기업중앙회 공제사업기금 </a:t>
            </a: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</a:t>
            </a:r>
            <a:r>
              <a:rPr lang="ko-KR" altLang="en-US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고도화 및 기능 개선사업</a:t>
            </a:r>
          </a:p>
          <a:p>
            <a:endParaRPr lang="ko-KR" altLang="en-US" sz="16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C21A94-13AC-6015-D327-8B7C8B74658A}"/>
              </a:ext>
            </a:extLst>
          </p:cNvPr>
          <p:cNvSpPr/>
          <p:nvPr/>
        </p:nvSpPr>
        <p:spPr>
          <a:xfrm>
            <a:off x="519800" y="1682688"/>
            <a:ext cx="8505825" cy="78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타사 백업복구 시나리오 첨부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SAP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공식문서에 가이드 되어 있는 방법으로 백업복구 테스트 시나리오 제안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파일링크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hlinkClick r:id="rId3"/>
              </a:rPr>
              <a:t>portfolio/</a:t>
            </a:r>
            <a:r>
              <a:rPr lang="ko-KR" altLang="en-US" sz="1200" dirty="0">
                <a:hlinkClick r:id="rId3"/>
              </a:rPr>
              <a:t>백업복구</a:t>
            </a:r>
            <a:r>
              <a:rPr lang="en-US" altLang="ko-KR" sz="1200" dirty="0">
                <a:hlinkClick r:id="rId3"/>
              </a:rPr>
              <a:t>&amp;HA</a:t>
            </a:r>
            <a:r>
              <a:rPr lang="ko-KR" altLang="en-US" sz="1200" dirty="0">
                <a:hlinkClick r:id="rId3"/>
              </a:rPr>
              <a:t>구성</a:t>
            </a:r>
            <a:r>
              <a:rPr lang="en-US" altLang="ko-KR" sz="1200" dirty="0">
                <a:hlinkClick r:id="rId3"/>
              </a:rPr>
              <a:t>/</a:t>
            </a:r>
            <a:r>
              <a:rPr lang="ko-KR" altLang="en-US" sz="1200" dirty="0">
                <a:hlinkClick r:id="rId3"/>
              </a:rPr>
              <a:t>백업복구</a:t>
            </a:r>
            <a:r>
              <a:rPr lang="en-US" altLang="ko-KR" sz="1200" dirty="0">
                <a:hlinkClick r:id="rId3"/>
              </a:rPr>
              <a:t>_</a:t>
            </a:r>
            <a:r>
              <a:rPr lang="ko-KR" altLang="en-US" sz="1200" dirty="0">
                <a:hlinkClick r:id="rId3"/>
              </a:rPr>
              <a:t>테스트</a:t>
            </a:r>
            <a:r>
              <a:rPr lang="en-US" altLang="ko-KR" sz="1200" dirty="0">
                <a:hlinkClick r:id="rId3"/>
              </a:rPr>
              <a:t>_</a:t>
            </a:r>
            <a:r>
              <a:rPr lang="ko-KR" altLang="en-US" sz="1200" dirty="0">
                <a:hlinkClick r:id="rId3"/>
              </a:rPr>
              <a:t>작업계획서</a:t>
            </a:r>
            <a:r>
              <a:rPr lang="en-US" altLang="ko-KR" sz="1200" dirty="0">
                <a:hlinkClick r:id="rId3"/>
              </a:rPr>
              <a:t>.xlsx at main · Hjj1130/portfolio · GitHub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EC402-D2D7-38E6-12F7-14DE2BD1648F}"/>
              </a:ext>
            </a:extLst>
          </p:cNvPr>
          <p:cNvSpPr txBox="1"/>
          <p:nvPr/>
        </p:nvSpPr>
        <p:spPr>
          <a:xfrm>
            <a:off x="519800" y="1218939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백업 복구 테스트 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8C9B72-0B8D-BDE5-C7A2-0BB70760061D}"/>
              </a:ext>
            </a:extLst>
          </p:cNvPr>
          <p:cNvSpPr/>
          <p:nvPr/>
        </p:nvSpPr>
        <p:spPr>
          <a:xfrm>
            <a:off x="519800" y="3554195"/>
            <a:ext cx="8505825" cy="78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HA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테스트 결과서 첨부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공유볼륨을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이용한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HA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-108000" algn="just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파일링크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200" dirty="0">
                <a:hlinkClick r:id="rId4"/>
              </a:rPr>
              <a:t>portfolio/</a:t>
            </a:r>
            <a:r>
              <a:rPr lang="ko-KR" altLang="en-US" sz="1200" dirty="0">
                <a:hlinkClick r:id="rId4"/>
              </a:rPr>
              <a:t>백업복구</a:t>
            </a:r>
            <a:r>
              <a:rPr lang="en-US" altLang="ko-KR" sz="1200" dirty="0">
                <a:hlinkClick r:id="rId4"/>
              </a:rPr>
              <a:t>&amp;HA</a:t>
            </a:r>
            <a:r>
              <a:rPr lang="ko-KR" altLang="en-US" sz="1200" dirty="0">
                <a:hlinkClick r:id="rId4"/>
              </a:rPr>
              <a:t>구성</a:t>
            </a:r>
            <a:r>
              <a:rPr lang="en-US" altLang="ko-KR" sz="1200" dirty="0">
                <a:hlinkClick r:id="rId4"/>
              </a:rPr>
              <a:t>/HA</a:t>
            </a:r>
            <a:r>
              <a:rPr lang="ko-KR" altLang="en-US" sz="1200" dirty="0">
                <a:hlinkClick r:id="rId4"/>
              </a:rPr>
              <a:t>테스트결과보고서</a:t>
            </a:r>
            <a:r>
              <a:rPr lang="en-US" altLang="ko-KR" sz="1200" dirty="0">
                <a:hlinkClick r:id="rId4"/>
              </a:rPr>
              <a:t>.pptx at main · Hjj1130/portfolio · GitHub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0293-798F-CCC6-B5B0-C5540C9E053F}"/>
              </a:ext>
            </a:extLst>
          </p:cNvPr>
          <p:cNvSpPr txBox="1"/>
          <p:nvPr/>
        </p:nvSpPr>
        <p:spPr>
          <a:xfrm>
            <a:off x="519800" y="3090446"/>
            <a:ext cx="363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HA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151924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35622-09EF-06BF-7963-B17F319C3B24}"/>
              </a:ext>
            </a:extLst>
          </p:cNvPr>
          <p:cNvSpPr txBox="1"/>
          <p:nvPr/>
        </p:nvSpPr>
        <p:spPr>
          <a:xfrm>
            <a:off x="1446834" y="2986405"/>
            <a:ext cx="4248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6000" spc="6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Thank 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8F0AD-BE7F-D77B-657D-165D69353E79}"/>
              </a:ext>
            </a:extLst>
          </p:cNvPr>
          <p:cNvSpPr txBox="1"/>
          <p:nvPr/>
        </p:nvSpPr>
        <p:spPr>
          <a:xfrm>
            <a:off x="6636135" y="2885221"/>
            <a:ext cx="3483429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 현 중</a:t>
            </a:r>
            <a:endParaRPr lang="en-US" altLang="ko-KR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010-5369-4565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goodfinkl@nate.com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131005-CD40-4786-8BAA-39BEC41219FB}"/>
              </a:ext>
            </a:extLst>
          </p:cNvPr>
          <p:cNvCxnSpPr>
            <a:cxnSpLocks/>
          </p:cNvCxnSpPr>
          <p:nvPr/>
        </p:nvCxnSpPr>
        <p:spPr>
          <a:xfrm>
            <a:off x="6096000" y="2698339"/>
            <a:ext cx="0" cy="1422249"/>
          </a:xfrm>
          <a:prstGeom prst="line">
            <a:avLst/>
          </a:prstGeom>
          <a:ln w="222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1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55E92B1-9B26-4093-A4D5-FFB78832F850}"/>
              </a:ext>
            </a:extLst>
          </p:cNvPr>
          <p:cNvGrpSpPr/>
          <p:nvPr/>
        </p:nvGrpSpPr>
        <p:grpSpPr>
          <a:xfrm>
            <a:off x="8342722" y="3535052"/>
            <a:ext cx="2997723" cy="2017336"/>
            <a:chOff x="9368916" y="3933825"/>
            <a:chExt cx="2716320" cy="17361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616DB8-51FC-49C0-AE96-2C1C68FC1350}"/>
                </a:ext>
              </a:extLst>
            </p:cNvPr>
            <p:cNvSpPr txBox="1"/>
            <p:nvPr/>
          </p:nvSpPr>
          <p:spPr>
            <a:xfrm>
              <a:off x="9368916" y="4003387"/>
              <a:ext cx="2716320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160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자기소개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indent="-2160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경력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indent="-2160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프로젝트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indent="-2160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주요 프로젝트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</a:t>
              </a:r>
            </a:p>
            <a:p>
              <a:pPr indent="-2160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주요 프로젝트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42265A-CF58-47CD-BB9A-2592E1C1172B}"/>
                </a:ext>
              </a:extLst>
            </p:cNvPr>
            <p:cNvCxnSpPr/>
            <p:nvPr/>
          </p:nvCxnSpPr>
          <p:spPr>
            <a:xfrm>
              <a:off x="9464166" y="3933825"/>
              <a:ext cx="1775334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62144F-6D26-4D88-9EC8-AED4736CCCB7}"/>
              </a:ext>
            </a:extLst>
          </p:cNvPr>
          <p:cNvSpPr txBox="1"/>
          <p:nvPr/>
        </p:nvSpPr>
        <p:spPr>
          <a:xfrm>
            <a:off x="0" y="765631"/>
            <a:ext cx="296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CONTENTS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9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7B06958-D10C-4BF9-A361-4E552FB31A78}"/>
              </a:ext>
            </a:extLst>
          </p:cNvPr>
          <p:cNvSpPr txBox="1"/>
          <p:nvPr/>
        </p:nvSpPr>
        <p:spPr>
          <a:xfrm>
            <a:off x="699084" y="273402"/>
            <a:ext cx="5690958" cy="7331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400" kern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l"/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JUNG HYUN JOONG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CCC76A-2121-4F00-B45D-D111A57407A3}"/>
              </a:ext>
            </a:extLst>
          </p:cNvPr>
          <p:cNvSpPr txBox="1"/>
          <p:nvPr/>
        </p:nvSpPr>
        <p:spPr>
          <a:xfrm>
            <a:off x="5140507" y="597848"/>
            <a:ext cx="4186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DBA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5DF2D9-ABC8-4E87-9780-66F5D56EB080}"/>
              </a:ext>
            </a:extLst>
          </p:cNvPr>
          <p:cNvCxnSpPr>
            <a:cxnSpLocks/>
          </p:cNvCxnSpPr>
          <p:nvPr/>
        </p:nvCxnSpPr>
        <p:spPr>
          <a:xfrm>
            <a:off x="3130706" y="1542301"/>
            <a:ext cx="0" cy="439200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69A279B-656A-43EC-8F19-2DC702896483}"/>
              </a:ext>
            </a:extLst>
          </p:cNvPr>
          <p:cNvCxnSpPr>
            <a:cxnSpLocks/>
          </p:cNvCxnSpPr>
          <p:nvPr/>
        </p:nvCxnSpPr>
        <p:spPr>
          <a:xfrm>
            <a:off x="7190691" y="1542301"/>
            <a:ext cx="0" cy="439200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636D3E-C630-4371-9FB4-2EF431564B01}"/>
              </a:ext>
            </a:extLst>
          </p:cNvPr>
          <p:cNvGrpSpPr/>
          <p:nvPr/>
        </p:nvGrpSpPr>
        <p:grpSpPr>
          <a:xfrm>
            <a:off x="676277" y="3416576"/>
            <a:ext cx="2370184" cy="1362123"/>
            <a:chOff x="676277" y="2197659"/>
            <a:chExt cx="2370184" cy="13621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54B0FC-ABDE-416E-97F7-B0386FBE45D0}"/>
                </a:ext>
              </a:extLst>
            </p:cNvPr>
            <p:cNvSpPr/>
            <p:nvPr/>
          </p:nvSpPr>
          <p:spPr>
            <a:xfrm>
              <a:off x="676277" y="2533667"/>
              <a:ext cx="2370184" cy="1026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birth: 1982.11.25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address: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서울시 동대문구 전농동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tel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010-5369-4565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email: goodfinkl@nate.com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6F4077A-4B63-4A8A-86A6-6C3303119D34}"/>
                </a:ext>
              </a:extLst>
            </p:cNvPr>
            <p:cNvGrpSpPr/>
            <p:nvPr/>
          </p:nvGrpSpPr>
          <p:grpSpPr>
            <a:xfrm>
              <a:off x="699084" y="2197659"/>
              <a:ext cx="2226708" cy="319994"/>
              <a:chOff x="7454413" y="107409"/>
              <a:chExt cx="2226708" cy="31999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D00615-90D3-4A30-909E-FCF58F002EF1}"/>
                  </a:ext>
                </a:extLst>
              </p:cNvPr>
              <p:cNvSpPr txBox="1"/>
              <p:nvPr/>
            </p:nvSpPr>
            <p:spPr>
              <a:xfrm>
                <a:off x="7454413" y="107409"/>
                <a:ext cx="2226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retendard ExtraBold" panose="02000903000000020004" pitchFamily="50" charset="-127"/>
                    <a:ea typeface="Pretendard ExtraBold" panose="02000903000000020004" pitchFamily="50" charset="-127"/>
                    <a:cs typeface="Pretendard ExtraBold" panose="02000903000000020004" pitchFamily="50" charset="-127"/>
                  </a:rPr>
                  <a:t>ABOUT ME</a:t>
                </a:r>
                <a:endParaRPr lang="ko-KR" altLang="en-US" sz="14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94124DA-A33F-473B-A809-A0C1C349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4014" y="427403"/>
                <a:ext cx="213662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B951D6-634D-4DC2-853C-16ADD60B1A9D}"/>
              </a:ext>
            </a:extLst>
          </p:cNvPr>
          <p:cNvGrpSpPr/>
          <p:nvPr/>
        </p:nvGrpSpPr>
        <p:grpSpPr>
          <a:xfrm>
            <a:off x="3663251" y="1514279"/>
            <a:ext cx="3474925" cy="841808"/>
            <a:chOff x="3499867" y="1813004"/>
            <a:chExt cx="3474925" cy="8418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3BB374-6DFC-A244-93CD-82580FB37B4A}"/>
                </a:ext>
              </a:extLst>
            </p:cNvPr>
            <p:cNvSpPr/>
            <p:nvPr/>
          </p:nvSpPr>
          <p:spPr>
            <a:xfrm>
              <a:off x="3509393" y="2146596"/>
              <a:ext cx="3465399" cy="508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2018.02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학점은행제 정보통신공학사 취득</a:t>
              </a:r>
              <a:endParaRPr lang="en-US" altLang="ko-KR" sz="11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Pretendard" panose="02000503000000020004" pitchFamily="50" charset="-127"/>
                </a:rPr>
                <a:t>2010.02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서일대학교 정보통신공학과 졸업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전문학사</a:t>
              </a:r>
              <a:r>
                <a:rPr lang="en-US" altLang="ko-KR" sz="11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A7C150F-A657-4714-9F0C-7FBEA1078C00}"/>
                </a:ext>
              </a:extLst>
            </p:cNvPr>
            <p:cNvGrpSpPr/>
            <p:nvPr/>
          </p:nvGrpSpPr>
          <p:grpSpPr>
            <a:xfrm>
              <a:off x="3499867" y="1813004"/>
              <a:ext cx="2226708" cy="330385"/>
              <a:chOff x="7454413" y="97018"/>
              <a:chExt cx="2226708" cy="33038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F5CE5-8E0F-4584-9941-37587FAD645E}"/>
                  </a:ext>
                </a:extLst>
              </p:cNvPr>
              <p:cNvSpPr txBox="1"/>
              <p:nvPr/>
            </p:nvSpPr>
            <p:spPr>
              <a:xfrm>
                <a:off x="7454413" y="97018"/>
                <a:ext cx="2226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retendard ExtraBold" panose="02000903000000020004" pitchFamily="50" charset="-127"/>
                    <a:ea typeface="Pretendard ExtraBold" panose="02000903000000020004" pitchFamily="50" charset="-127"/>
                    <a:cs typeface="Pretendard ExtraBold" panose="02000903000000020004" pitchFamily="50" charset="-127"/>
                  </a:rPr>
                  <a:t>EDUCATION</a:t>
                </a:r>
                <a:endParaRPr lang="ko-KR" altLang="en-US" sz="14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1C1CD73-59C2-47A2-BFE2-17DBF73F4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4014" y="427403"/>
                <a:ext cx="213662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ED7D4DC-6BA8-41E1-AED8-92628C76CFBA}"/>
              </a:ext>
            </a:extLst>
          </p:cNvPr>
          <p:cNvGrpSpPr/>
          <p:nvPr/>
        </p:nvGrpSpPr>
        <p:grpSpPr>
          <a:xfrm>
            <a:off x="3663251" y="3094310"/>
            <a:ext cx="3465400" cy="636303"/>
            <a:chOff x="3499867" y="3667308"/>
            <a:chExt cx="3465400" cy="6363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DBA9E-1208-F55D-D5AD-AB35144D0A61}"/>
                </a:ext>
              </a:extLst>
            </p:cNvPr>
            <p:cNvSpPr/>
            <p:nvPr/>
          </p:nvSpPr>
          <p:spPr>
            <a:xfrm>
              <a:off x="3499868" y="3997693"/>
              <a:ext cx="3465399" cy="3059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2011.11~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재직중</a:t>
              </a:r>
              <a:r>
                <a:rPr lang="en-US" altLang="ko-KR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kern="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데이터웍스</a:t>
              </a:r>
              <a:r>
                <a:rPr lang="ko-KR" altLang="en-US" sz="120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고객지원팀 근무</a:t>
              </a:r>
              <a:endPara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5BBF39-AB04-40B7-8423-C921BCAE5D34}"/>
                </a:ext>
              </a:extLst>
            </p:cNvPr>
            <p:cNvGrpSpPr/>
            <p:nvPr/>
          </p:nvGrpSpPr>
          <p:grpSpPr>
            <a:xfrm>
              <a:off x="3499867" y="3667308"/>
              <a:ext cx="2226708" cy="330385"/>
              <a:chOff x="7454413" y="97018"/>
              <a:chExt cx="2226708" cy="33038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0DE569-41B3-4B34-A870-EACF618EAE21}"/>
                  </a:ext>
                </a:extLst>
              </p:cNvPr>
              <p:cNvSpPr txBox="1"/>
              <p:nvPr/>
            </p:nvSpPr>
            <p:spPr>
              <a:xfrm>
                <a:off x="7454413" y="97018"/>
                <a:ext cx="2226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retendard ExtraBold" panose="02000903000000020004" pitchFamily="50" charset="-127"/>
                    <a:ea typeface="Pretendard ExtraBold" panose="02000903000000020004" pitchFamily="50" charset="-127"/>
                    <a:cs typeface="Pretendard ExtraBold" panose="02000903000000020004" pitchFamily="50" charset="-127"/>
                  </a:rPr>
                  <a:t>EXPERIENCE</a:t>
                </a:r>
                <a:endParaRPr lang="ko-KR" altLang="en-US" sz="14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A77CB7C-B26C-4711-996A-CDBB8706C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4014" y="427403"/>
                <a:ext cx="213662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57D9BDA-B3DA-4607-8C4D-676EC501E4EC}"/>
              </a:ext>
            </a:extLst>
          </p:cNvPr>
          <p:cNvGrpSpPr/>
          <p:nvPr/>
        </p:nvGrpSpPr>
        <p:grpSpPr>
          <a:xfrm>
            <a:off x="3663252" y="4613687"/>
            <a:ext cx="3322524" cy="1075008"/>
            <a:chOff x="3499868" y="5356419"/>
            <a:chExt cx="3322524" cy="107500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652387-F3F5-B19F-5484-4C7FCC990866}"/>
                </a:ext>
              </a:extLst>
            </p:cNvPr>
            <p:cNvSpPr/>
            <p:nvPr/>
          </p:nvSpPr>
          <p:spPr>
            <a:xfrm>
              <a:off x="3499868" y="5705394"/>
              <a:ext cx="3322524" cy="726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ko-KR" sz="105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SAP Certified Associate - Database Administrator / SAP / 2024.10</a:t>
              </a:r>
            </a:p>
            <a:p>
              <a:pPr algn="just">
                <a:lnSpc>
                  <a:spcPct val="130000"/>
                </a:lnSpc>
              </a:pPr>
              <a:r>
                <a:rPr lang="ko-KR" altLang="en-US" sz="105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정보처리기사 </a:t>
              </a:r>
              <a:r>
                <a:rPr lang="en-US" altLang="ko-KR" sz="105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 </a:t>
              </a:r>
              <a:r>
                <a:rPr lang="ko-KR" altLang="en-US" sz="105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한국산업인력공단 </a:t>
              </a:r>
              <a:r>
                <a:rPr lang="en-US" altLang="ko-KR" sz="1050" kern="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 2017.05</a:t>
              </a:r>
              <a:endParaRPr lang="ko-KR" altLang="en-US" sz="105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838D458-E927-416B-8D75-53B965EA133E}"/>
                </a:ext>
              </a:extLst>
            </p:cNvPr>
            <p:cNvGrpSpPr/>
            <p:nvPr/>
          </p:nvGrpSpPr>
          <p:grpSpPr>
            <a:xfrm>
              <a:off x="3522465" y="5356419"/>
              <a:ext cx="2226708" cy="330385"/>
              <a:chOff x="7454413" y="97018"/>
              <a:chExt cx="2226708" cy="33038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CA4E38-48E2-4D34-B376-828E4F3DE915}"/>
                  </a:ext>
                </a:extLst>
              </p:cNvPr>
              <p:cNvSpPr txBox="1"/>
              <p:nvPr/>
            </p:nvSpPr>
            <p:spPr>
              <a:xfrm>
                <a:off x="7454413" y="97018"/>
                <a:ext cx="2226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retendard ExtraBold" panose="02000903000000020004" pitchFamily="50" charset="-127"/>
                    <a:ea typeface="Pretendard ExtraBold" panose="02000903000000020004" pitchFamily="50" charset="-127"/>
                    <a:cs typeface="Pretendard ExtraBold" panose="02000903000000020004" pitchFamily="50" charset="-127"/>
                  </a:rPr>
                  <a:t>LICENSE</a:t>
                </a:r>
                <a:endParaRPr lang="ko-KR" altLang="en-US" sz="14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D96CC99-4494-4260-9BC5-4B9644440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4014" y="427403"/>
                <a:ext cx="213662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3374003-4F56-42EE-977C-1DD0DF2F4ABD}"/>
              </a:ext>
            </a:extLst>
          </p:cNvPr>
          <p:cNvGrpSpPr/>
          <p:nvPr/>
        </p:nvGrpSpPr>
        <p:grpSpPr>
          <a:xfrm>
            <a:off x="7848911" y="1514279"/>
            <a:ext cx="3786202" cy="2035710"/>
            <a:chOff x="7848911" y="1790645"/>
            <a:chExt cx="3786202" cy="20357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9EC50F-15AD-124F-4CE5-5CADBD6C089D}"/>
                </a:ext>
              </a:extLst>
            </p:cNvPr>
            <p:cNvSpPr/>
            <p:nvPr/>
          </p:nvSpPr>
          <p:spPr>
            <a:xfrm>
              <a:off x="7848911" y="2119477"/>
              <a:ext cx="3786202" cy="170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sv-SE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DB : SAP ASE, SAP HANA, SAP IQ, </a:t>
              </a:r>
              <a:r>
                <a:rPr lang="en-US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PostgreSQL, Oracle</a:t>
              </a:r>
              <a:r>
                <a:rPr lang="sv-SE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  </a:t>
              </a:r>
            </a:p>
            <a:p>
              <a:pPr algn="l">
                <a:lnSpc>
                  <a:spcPts val="2550"/>
                </a:lnSpc>
              </a:pPr>
              <a:r>
                <a:rPr lang="sv-SE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OS : IBM Unix, Linux(RHEL/CentOS)  </a:t>
              </a:r>
            </a:p>
            <a:p>
              <a:pPr algn="l">
                <a:lnSpc>
                  <a:spcPts val="2550"/>
                </a:lnSpc>
              </a:pPr>
              <a:r>
                <a:rPr lang="sv-SE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Script : Shell script, Python, Excel VBA</a:t>
              </a:r>
            </a:p>
            <a:p>
              <a:pPr algn="l">
                <a:lnSpc>
                  <a:spcPts val="2550"/>
                </a:lnSpc>
              </a:pPr>
              <a:r>
                <a:rPr lang="sv-SE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Etc : </a:t>
              </a:r>
              <a:r>
                <a:rPr lang="ko-KR" altLang="en-US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모니터링 툴</a:t>
              </a:r>
              <a:r>
                <a:rPr lang="en-US" altLang="ko-KR" sz="1100" dirty="0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 - proactive dba, </a:t>
              </a:r>
              <a:r>
                <a:rPr lang="en-US" altLang="ko-KR" sz="1100" dirty="0" err="1">
                  <a:solidFill>
                    <a:srgbClr val="3B353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ra Light" pitchFamily="34" charset="-120"/>
                </a:rPr>
                <a:t>hanamon</a:t>
              </a:r>
              <a:endParaRPr lang="sv-SE" altLang="ko-KR" sz="11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endParaRPr>
            </a:p>
            <a:p>
              <a:pPr algn="l">
                <a:lnSpc>
                  <a:spcPts val="2550"/>
                </a:lnSpc>
              </a:pPr>
              <a:endParaRPr lang="sv-SE" altLang="ko-KR" sz="11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DA86495-6652-464B-9465-933088C3208A}"/>
                </a:ext>
              </a:extLst>
            </p:cNvPr>
            <p:cNvGrpSpPr/>
            <p:nvPr/>
          </p:nvGrpSpPr>
          <p:grpSpPr>
            <a:xfrm>
              <a:off x="7851348" y="1790645"/>
              <a:ext cx="2226708" cy="330385"/>
              <a:chOff x="7454413" y="97018"/>
              <a:chExt cx="2226708" cy="33038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C0FAD6E-BA7D-4DC8-B028-46DF385AC294}"/>
                  </a:ext>
                </a:extLst>
              </p:cNvPr>
              <p:cNvSpPr txBox="1"/>
              <p:nvPr/>
            </p:nvSpPr>
            <p:spPr>
              <a:xfrm>
                <a:off x="7454413" y="97018"/>
                <a:ext cx="2226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retendard ExtraBold" panose="02000903000000020004" pitchFamily="50" charset="-127"/>
                    <a:ea typeface="Pretendard ExtraBold" panose="02000903000000020004" pitchFamily="50" charset="-127"/>
                    <a:cs typeface="Pretendard ExtraBold" panose="02000903000000020004" pitchFamily="50" charset="-127"/>
                  </a:rPr>
                  <a:t>SKILLS</a:t>
                </a:r>
                <a:endParaRPr lang="ko-KR" altLang="en-US" sz="1400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CA8B0B5-99E5-4906-A000-A0F1D4758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4014" y="427403"/>
                <a:ext cx="213662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13C84A02-DDE0-8ACF-72D3-6D1586EB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30" y="1542301"/>
            <a:ext cx="1312622" cy="175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2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038ACB-0880-F769-31E2-D84D568B3FBA}"/>
              </a:ext>
            </a:extLst>
          </p:cNvPr>
          <p:cNvSpPr/>
          <p:nvPr/>
        </p:nvSpPr>
        <p:spPr>
          <a:xfrm>
            <a:off x="5820227" y="1639314"/>
            <a:ext cx="4949371" cy="54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요구사항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분석부터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성능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최적화까지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DW 전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과정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경험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파티셔닝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,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인덱싱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,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쿼리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튜닝으로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성능과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안정성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달성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</a:t>
            </a:r>
            <a:r>
              <a:rPr lang="en-US" altLang="ko-KR" sz="1200" kern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ko-KR" altLang="en-US" sz="1200" kern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DEA7E-2412-339C-29ED-80F2508862F9}"/>
              </a:ext>
            </a:extLst>
          </p:cNvPr>
          <p:cNvSpPr txBox="1"/>
          <p:nvPr/>
        </p:nvSpPr>
        <p:spPr>
          <a:xfrm>
            <a:off x="5820226" y="1338289"/>
            <a:ext cx="2893467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DW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구축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및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데이터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176D47-550C-438B-4654-D46E4BA5ED4D}"/>
              </a:ext>
            </a:extLst>
          </p:cNvPr>
          <p:cNvSpPr/>
          <p:nvPr/>
        </p:nvSpPr>
        <p:spPr>
          <a:xfrm>
            <a:off x="5809712" y="2683391"/>
            <a:ext cx="4949371" cy="68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450"/>
              </a:lnSpc>
              <a:buNone/>
            </a:pP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UNIX에서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Linux로의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전환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, DBMS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버전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업그레이드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다수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수행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자동화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스크립트로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인적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오류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최소화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E9893-71C1-1D4A-750B-4F7B90BDFED0}"/>
              </a:ext>
            </a:extLst>
          </p:cNvPr>
          <p:cNvSpPr txBox="1"/>
          <p:nvPr/>
        </p:nvSpPr>
        <p:spPr>
          <a:xfrm>
            <a:off x="5809712" y="2385062"/>
            <a:ext cx="3052671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데이터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마이그레이션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DA13CD-F773-AC8A-C9ED-8711CE3D9DC4}"/>
              </a:ext>
            </a:extLst>
          </p:cNvPr>
          <p:cNvSpPr/>
          <p:nvPr/>
        </p:nvSpPr>
        <p:spPr>
          <a:xfrm>
            <a:off x="5820227" y="3900104"/>
            <a:ext cx="4949371" cy="68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450"/>
              </a:lnSpc>
              <a:buNone/>
            </a:pP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공유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볼륨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기반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HA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아키텍처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설계로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빠른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Failover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구현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포인트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인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타임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복구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활용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CC58E-2B15-C190-275C-EB6B0204981E}"/>
              </a:ext>
            </a:extLst>
          </p:cNvPr>
          <p:cNvSpPr txBox="1"/>
          <p:nvPr/>
        </p:nvSpPr>
        <p:spPr>
          <a:xfrm>
            <a:off x="5820227" y="3600463"/>
            <a:ext cx="3052671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백업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/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복구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&amp; HA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구성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74DD-D31F-C6BF-483E-EE295210E263}"/>
              </a:ext>
            </a:extLst>
          </p:cNvPr>
          <p:cNvSpPr txBox="1"/>
          <p:nvPr/>
        </p:nvSpPr>
        <p:spPr>
          <a:xfrm>
            <a:off x="1563222" y="4647046"/>
            <a:ext cx="2043920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400" kern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ctr"/>
            <a:r>
              <a:rPr lang="en-US" altLang="ko-KR" sz="1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Jung </a:t>
            </a:r>
            <a:r>
              <a:rPr lang="en-US" altLang="ko-KR" sz="18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Hyunjoong</a:t>
            </a:r>
            <a:endParaRPr lang="ko-KR" altLang="en-US" sz="1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55714-AE23-4DFA-80C8-7A5C47C0B5DE}"/>
              </a:ext>
            </a:extLst>
          </p:cNvPr>
          <p:cNvSpPr txBox="1"/>
          <p:nvPr/>
        </p:nvSpPr>
        <p:spPr>
          <a:xfrm>
            <a:off x="5526483" y="1342042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09A63-7BC9-4960-8F49-CDE7267CFB9A}"/>
              </a:ext>
            </a:extLst>
          </p:cNvPr>
          <p:cNvSpPr txBox="1"/>
          <p:nvPr/>
        </p:nvSpPr>
        <p:spPr>
          <a:xfrm>
            <a:off x="5526483" y="2384240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6A768-5D96-4F07-9C94-F2742515B949}"/>
              </a:ext>
            </a:extLst>
          </p:cNvPr>
          <p:cNvSpPr txBox="1"/>
          <p:nvPr/>
        </p:nvSpPr>
        <p:spPr>
          <a:xfrm>
            <a:off x="5526483" y="3604672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3D3B-85CB-2776-932F-538DC3D3392D}"/>
              </a:ext>
            </a:extLst>
          </p:cNvPr>
          <p:cNvSpPr txBox="1"/>
          <p:nvPr/>
        </p:nvSpPr>
        <p:spPr>
          <a:xfrm>
            <a:off x="699084" y="273402"/>
            <a:ext cx="5690958" cy="7331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400" kern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l"/>
            <a:r>
              <a:rPr lang="en-US" altLang="ko-KR" sz="3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JUNG HYUN JOONG</a:t>
            </a:r>
            <a:endParaRPr lang="ko-KR" altLang="en-US" sz="3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A73D5-3B6D-2B3F-ED70-49D570E6B1B9}"/>
              </a:ext>
            </a:extLst>
          </p:cNvPr>
          <p:cNvSpPr txBox="1"/>
          <p:nvPr/>
        </p:nvSpPr>
        <p:spPr>
          <a:xfrm>
            <a:off x="5140507" y="597848"/>
            <a:ext cx="4186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DBA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6AE3AA-6A2D-A2B6-70CD-E7E2E0E5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48" y="2128403"/>
            <a:ext cx="1701097" cy="226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9A4A27-C7E1-BB03-DCEC-52D6A168E6AE}"/>
              </a:ext>
            </a:extLst>
          </p:cNvPr>
          <p:cNvSpPr/>
          <p:nvPr/>
        </p:nvSpPr>
        <p:spPr>
          <a:xfrm>
            <a:off x="5820227" y="5124745"/>
            <a:ext cx="4949371" cy="68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450"/>
              </a:lnSpc>
              <a:buNone/>
            </a:pP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Shell, Python, Excel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VBA로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일상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점검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자동화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다양한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DBMS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환경에서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범용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스크립트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 </a:t>
            </a:r>
            <a:r>
              <a:rPr lang="en-US" altLang="ko-KR" sz="12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모듈화</a:t>
            </a:r>
            <a:r>
              <a:rPr lang="en-US" altLang="ko-KR" sz="12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 Light" pitchFamily="34" charset="-120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693CE-794A-ADE1-9107-90F4D33DE511}"/>
              </a:ext>
            </a:extLst>
          </p:cNvPr>
          <p:cNvSpPr txBox="1"/>
          <p:nvPr/>
        </p:nvSpPr>
        <p:spPr>
          <a:xfrm>
            <a:off x="5820227" y="4825104"/>
            <a:ext cx="3052671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자동화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및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운영</a:t>
            </a:r>
            <a:r>
              <a:rPr lang="en-US" altLang="ko-KR" sz="1600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 </a:t>
            </a:r>
            <a:r>
              <a:rPr lang="en-US" altLang="ko-KR" sz="1600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 Semi Bold" pitchFamily="34" charset="-120"/>
              </a:rPr>
              <a:t>효율화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B1AA9-D347-7704-1DCE-AFC6291AAEA2}"/>
              </a:ext>
            </a:extLst>
          </p:cNvPr>
          <p:cNvSpPr txBox="1"/>
          <p:nvPr/>
        </p:nvSpPr>
        <p:spPr>
          <a:xfrm>
            <a:off x="5526483" y="4829313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7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E407EA00-2496-4620-9F88-7E06AC0F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6591"/>
              </p:ext>
            </p:extLst>
          </p:nvPr>
        </p:nvGraphicFramePr>
        <p:xfrm>
          <a:off x="1152627" y="1281094"/>
          <a:ext cx="4762878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DW </a:t>
                      </a: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구축사업</a:t>
                      </a:r>
                      <a:endParaRPr lang="en-US" altLang="ko-KR" sz="1200" kern="100" dirty="0"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에이치에너지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2024.01 ~ 2024.07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사용중인 운영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데이터를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HANA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이관하여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DW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구축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30E0E322-C8F9-4CFF-B645-1C14B465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63407"/>
              </p:ext>
            </p:extLst>
          </p:nvPr>
        </p:nvGraphicFramePr>
        <p:xfrm>
          <a:off x="1152627" y="3887327"/>
          <a:ext cx="4762878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AP ASE </a:t>
                      </a: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도입에 따른 운영지원</a:t>
                      </a:r>
                      <a:endParaRPr lang="en-US" altLang="ko-KR" sz="1200" kern="100" dirty="0"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CJ</a:t>
                      </a:r>
                      <a:r>
                        <a:rPr lang="ko-KR" altLang="en-US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올리브네트웍스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2022.10 ~ 2022.11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ERP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 포함되어 있는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ASE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도입 후 담당자들에 대한 운영지원 요청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백업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모니터링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관제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보안점검 이슈 대응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</a:tbl>
          </a:graphicData>
        </a:graphic>
      </p:graphicFrame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5C48752B-1846-4C85-9241-7271D9B9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24871"/>
              </p:ext>
            </p:extLst>
          </p:nvPr>
        </p:nvGraphicFramePr>
        <p:xfrm>
          <a:off x="6768278" y="1281094"/>
          <a:ext cx="4762878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공제사업기금 </a:t>
                      </a:r>
                      <a:r>
                        <a:rPr lang="en-US" altLang="ko-KR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DB</a:t>
                      </a: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고도화 및 기능 개선사업</a:t>
                      </a:r>
                      <a:endParaRPr lang="en-US" altLang="ko-KR" sz="1200" kern="100" dirty="0"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중소기업중앙회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2023.07 ~ 2023.09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aix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</a:t>
                      </a:r>
                      <a:r>
                        <a:rPr lang="en-US" altLang="ko-KR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linux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OS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플랫폼 변경에 따른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업그레이드 및 마이그레이션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마이그레이션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HA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구성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PITR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계획 수립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</a:tbl>
          </a:graphicData>
        </a:graphic>
      </p:graphicFrame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CBDCB5BC-8324-40D2-8D4A-E8BDB6D7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1423"/>
              </p:ext>
            </p:extLst>
          </p:nvPr>
        </p:nvGraphicFramePr>
        <p:xfrm>
          <a:off x="6768278" y="3887327"/>
          <a:ext cx="4762878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29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3270849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SAP HEC DR</a:t>
                      </a: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구축 프로젝트</a:t>
                      </a:r>
                      <a:endParaRPr lang="en-US" altLang="ko-KR" sz="1200" kern="100" dirty="0"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삼성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2018.07 ~ 2018.08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제일기획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삼성중공업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HEC(SAP Hana Enterprise Cloud)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내의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ASE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시스템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DR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시스템 구축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HEC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환경에서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SAP Replication Server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이용한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ASE to ASE DR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구성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2D2A199E-0CD3-4BFF-B330-3B4E47D24EDE}"/>
              </a:ext>
            </a:extLst>
          </p:cNvPr>
          <p:cNvSpPr txBox="1">
            <a:spLocks/>
          </p:cNvSpPr>
          <p:nvPr/>
        </p:nvSpPr>
        <p:spPr>
          <a:xfrm>
            <a:off x="519802" y="297986"/>
            <a:ext cx="245489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프로젝트 목록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D5AF57-C0AA-44D0-831C-B13A72910D3E}"/>
              </a:ext>
            </a:extLst>
          </p:cNvPr>
          <p:cNvGrpSpPr/>
          <p:nvPr/>
        </p:nvGrpSpPr>
        <p:grpSpPr>
          <a:xfrm>
            <a:off x="890035" y="1014085"/>
            <a:ext cx="412743" cy="412743"/>
            <a:chOff x="1413164" y="1418705"/>
            <a:chExt cx="841663" cy="84166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E3FB83-8097-4145-8213-B8AD467ECA19}"/>
                </a:ext>
              </a:extLst>
            </p:cNvPr>
            <p:cNvSpPr/>
            <p:nvPr/>
          </p:nvSpPr>
          <p:spPr>
            <a:xfrm>
              <a:off x="1413164" y="1418705"/>
              <a:ext cx="841663" cy="8416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5CF379-4268-4828-B49D-8F4D641D6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23" t="15027" r="35382" b="40249"/>
            <a:stretch/>
          </p:blipFill>
          <p:spPr>
            <a:xfrm>
              <a:off x="1670165" y="1531561"/>
              <a:ext cx="327661" cy="57531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B2E04B-2474-4139-9F5A-4BF0D731A236}"/>
              </a:ext>
            </a:extLst>
          </p:cNvPr>
          <p:cNvGrpSpPr/>
          <p:nvPr/>
        </p:nvGrpSpPr>
        <p:grpSpPr>
          <a:xfrm>
            <a:off x="6561906" y="1014085"/>
            <a:ext cx="412743" cy="412743"/>
            <a:chOff x="2452253" y="1418705"/>
            <a:chExt cx="841663" cy="84166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C86F841-4644-4758-973D-F97B9E972067}"/>
                </a:ext>
              </a:extLst>
            </p:cNvPr>
            <p:cNvSpPr/>
            <p:nvPr/>
          </p:nvSpPr>
          <p:spPr>
            <a:xfrm>
              <a:off x="2452253" y="1418705"/>
              <a:ext cx="841663" cy="8416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1196F0E-90FF-49BC-8BC0-B3B5FEA5A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8" t="16089" r="32561" b="40964"/>
            <a:stretch/>
          </p:blipFill>
          <p:spPr>
            <a:xfrm>
              <a:off x="2681544" y="1542991"/>
              <a:ext cx="383081" cy="55245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54F218-C3B7-4C44-A4F9-EF8FCC23925D}"/>
              </a:ext>
            </a:extLst>
          </p:cNvPr>
          <p:cNvGrpSpPr/>
          <p:nvPr/>
        </p:nvGrpSpPr>
        <p:grpSpPr>
          <a:xfrm>
            <a:off x="890035" y="3653131"/>
            <a:ext cx="412743" cy="412743"/>
            <a:chOff x="3491342" y="1418705"/>
            <a:chExt cx="841663" cy="84166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A67E0DA-3884-4B2A-921B-72A633D39D48}"/>
                </a:ext>
              </a:extLst>
            </p:cNvPr>
            <p:cNvSpPr/>
            <p:nvPr/>
          </p:nvSpPr>
          <p:spPr>
            <a:xfrm>
              <a:off x="3491342" y="1418705"/>
              <a:ext cx="841663" cy="8416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16FD514-520D-4D22-BCEF-498376131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62" t="16880" r="35438" b="36916"/>
            <a:stretch/>
          </p:blipFill>
          <p:spPr>
            <a:xfrm>
              <a:off x="3736377" y="1542356"/>
              <a:ext cx="351593" cy="59436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F29F7C-CA20-4A3A-BA5D-C923495DDA04}"/>
              </a:ext>
            </a:extLst>
          </p:cNvPr>
          <p:cNvGrpSpPr/>
          <p:nvPr/>
        </p:nvGrpSpPr>
        <p:grpSpPr>
          <a:xfrm>
            <a:off x="6561905" y="3702034"/>
            <a:ext cx="412743" cy="412743"/>
            <a:chOff x="4530431" y="1418705"/>
            <a:chExt cx="841663" cy="84166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4F3D488-7F79-406F-B683-27C5BC5B49BC}"/>
                </a:ext>
              </a:extLst>
            </p:cNvPr>
            <p:cNvSpPr/>
            <p:nvPr/>
          </p:nvSpPr>
          <p:spPr>
            <a:xfrm>
              <a:off x="4530431" y="1418705"/>
              <a:ext cx="841663" cy="8416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014B734-AA6D-4AA8-A250-C59FB1210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3" t="13622" r="34045" b="40174"/>
            <a:stretch/>
          </p:blipFill>
          <p:spPr>
            <a:xfrm>
              <a:off x="4760244" y="1532196"/>
              <a:ext cx="361716" cy="59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44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21080-D087-18F4-ABED-6D39633A7375}"/>
              </a:ext>
            </a:extLst>
          </p:cNvPr>
          <p:cNvSpPr txBox="1"/>
          <p:nvPr/>
        </p:nvSpPr>
        <p:spPr>
          <a:xfrm>
            <a:off x="582473" y="1008395"/>
            <a:ext cx="256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주요 프로젝트</a:t>
            </a:r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675A-80F6-6210-AA08-AD389FD94BA4}"/>
              </a:ext>
            </a:extLst>
          </p:cNvPr>
          <p:cNvSpPr txBox="1"/>
          <p:nvPr/>
        </p:nvSpPr>
        <p:spPr>
          <a:xfrm>
            <a:off x="6896188" y="4324419"/>
            <a:ext cx="339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에이치에너지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endParaRPr lang="en-US" altLang="ko-KR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DW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구축사업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8A15-640C-44FD-B823-B3D697092414}"/>
              </a:ext>
            </a:extLst>
          </p:cNvPr>
          <p:cNvSpPr txBox="1"/>
          <p:nvPr/>
        </p:nvSpPr>
        <p:spPr>
          <a:xfrm>
            <a:off x="6881673" y="5186257"/>
            <a:ext cx="287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2024.01 ~ 2024.07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CC5F92-4E3D-2BA2-F40E-8D0DC3A72681}"/>
              </a:ext>
            </a:extLst>
          </p:cNvPr>
          <p:cNvCxnSpPr>
            <a:cxnSpLocks/>
          </p:cNvCxnSpPr>
          <p:nvPr/>
        </p:nvCxnSpPr>
        <p:spPr>
          <a:xfrm>
            <a:off x="6954243" y="5168111"/>
            <a:ext cx="333638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FC0D257B-33FB-BE07-4522-020F475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35733"/>
              </p:ext>
            </p:extLst>
          </p:nvPr>
        </p:nvGraphicFramePr>
        <p:xfrm>
          <a:off x="667124" y="755601"/>
          <a:ext cx="10069008" cy="574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238">
                  <a:extLst>
                    <a:ext uri="{9D8B030D-6E8A-4147-A177-3AD203B41FA5}">
                      <a16:colId xmlns:a16="http://schemas.microsoft.com/office/drawing/2014/main" val="3630330491"/>
                    </a:ext>
                  </a:extLst>
                </a:gridCol>
                <a:gridCol w="6914770">
                  <a:extLst>
                    <a:ext uri="{9D8B030D-6E8A-4147-A177-3AD203B41FA5}">
                      <a16:colId xmlns:a16="http://schemas.microsoft.com/office/drawing/2014/main" val="154042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DW</a:t>
                      </a:r>
                      <a:r>
                        <a:rPr lang="ko-KR" altLang="en-US" sz="1200" kern="100" dirty="0"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구축사업</a:t>
                      </a:r>
                      <a:endParaRPr lang="en-US" altLang="ko-KR" sz="1200" kern="100" dirty="0"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에이치에너지</a:t>
                      </a:r>
                      <a:endParaRPr lang="en-US" altLang="ko-KR" sz="1200" kern="1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2024.01 ~ 2024.07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85725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In-Memory DB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신규 서버 도입</a:t>
                      </a:r>
                    </a:p>
                    <a:p>
                      <a:pPr marL="85725" marR="0" lvl="0" indent="-85725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효율적인 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DW, Mart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구축</a:t>
                      </a:r>
                    </a:p>
                    <a:p>
                      <a:pPr marL="85725" marR="0" lvl="0" indent="-85725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정형</a:t>
                      </a: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비정형 리포트를 위한 분석도구 도입 및 구축</a:t>
                      </a:r>
                    </a:p>
                    <a:p>
                      <a:pPr marL="85725" marR="0" lvl="0" indent="-85725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Snapshot </a:t>
                      </a:r>
                      <a:r>
                        <a:rPr lang="ko-KR" altLang="en-US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생성을 통한 이력관리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담당역할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88229"/>
                  </a:ext>
                </a:extLst>
              </a:tr>
              <a:tr h="547862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성과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비즈니스 요구사항 반영을 통한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DM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모델 추가 및 최적화를 통해 데이터 접근성과 분석 효율성 제고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 정확성 및 분석 속도를 향상하여 비즈니스 의사결정 지원 능력 강화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운영시스템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(OLTP)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 도출을 통한 향후 운영시스템 재개발시 참고 자료 제공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Airflow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기반의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DAG(Directed Acyclic Graph)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를 추가 및 수정하여 데이터 처리 프로세스를 자동화 및 최적화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정형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비정형 데이터 기반의 다양한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리포트를 개발하여 사용자 맞춤형 정보 제공 가능   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-1080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친화적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리포트 제공을 통해 데이터 중심의 전략적 의사결정을 지원하고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실무 생산성 향상에 기여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74984"/>
                  </a:ext>
                </a:extLst>
              </a:tr>
              <a:tr h="671332">
                <a:tc>
                  <a:txBody>
                    <a:bodyPr/>
                    <a:lstStyle/>
                    <a:p>
                      <a:pPr marL="17145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추가내용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DM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모델 추가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수행 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ETL(airflow) DAG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수행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85725" marR="0" lvl="0" indent="-85725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툴을 활용한 정형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비정형 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리포트 개발 수행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88776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C2EB4FBC-6768-40CD-BE70-5205462A5B65}"/>
              </a:ext>
            </a:extLst>
          </p:cNvPr>
          <p:cNvSpPr txBox="1">
            <a:spLocks/>
          </p:cNvSpPr>
          <p:nvPr/>
        </p:nvSpPr>
        <p:spPr>
          <a:xfrm>
            <a:off x="519801" y="297986"/>
            <a:ext cx="578840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 – </a:t>
            </a:r>
            <a:r>
              <a:rPr lang="ko-KR" altLang="en-US" sz="16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에이치에너지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DW 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구축사업</a:t>
            </a:r>
          </a:p>
        </p:txBody>
      </p:sp>
    </p:spTree>
    <p:extLst>
      <p:ext uri="{BB962C8B-B14F-4D97-AF65-F5344CB8AC3E}">
        <p14:creationId xmlns:p14="http://schemas.microsoft.com/office/powerpoint/2010/main" val="11814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5718C-30DA-7630-0980-3A8151A430F3}"/>
              </a:ext>
            </a:extLst>
          </p:cNvPr>
          <p:cNvSpPr txBox="1">
            <a:spLocks/>
          </p:cNvSpPr>
          <p:nvPr/>
        </p:nvSpPr>
        <p:spPr>
          <a:xfrm>
            <a:off x="519801" y="297986"/>
            <a:ext cx="578840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 – </a:t>
            </a:r>
            <a:r>
              <a:rPr lang="ko-KR" altLang="en-US" sz="16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에이치에너지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DW 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구축사업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2DC1-490D-0E18-EB9A-672210E42C08}"/>
              </a:ext>
            </a:extLst>
          </p:cNvPr>
          <p:cNvSpPr txBox="1"/>
          <p:nvPr/>
        </p:nvSpPr>
        <p:spPr>
          <a:xfrm>
            <a:off x="627527" y="920833"/>
            <a:ext cx="220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흐름도</a:t>
            </a:r>
          </a:p>
        </p:txBody>
      </p:sp>
      <p:pic>
        <p:nvPicPr>
          <p:cNvPr id="8" name="image10.png">
            <a:extLst>
              <a:ext uri="{FF2B5EF4-FFF2-40B4-BE49-F238E27FC236}">
                <a16:creationId xmlns:a16="http://schemas.microsoft.com/office/drawing/2014/main" id="{79675AE8-5562-12E8-B2D2-D67E85BF80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527" y="1403655"/>
            <a:ext cx="11119824" cy="47174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968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A14B45-A1C5-4EA1-A602-845B67198839}"/>
              </a:ext>
            </a:extLst>
          </p:cNvPr>
          <p:cNvGrpSpPr/>
          <p:nvPr/>
        </p:nvGrpSpPr>
        <p:grpSpPr>
          <a:xfrm>
            <a:off x="6705597" y="1378239"/>
            <a:ext cx="5385997" cy="1807271"/>
            <a:chOff x="5820226" y="1338289"/>
            <a:chExt cx="5385997" cy="180727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99AAEC-19AF-48F6-AE03-ED40DC6D316B}"/>
                </a:ext>
              </a:extLst>
            </p:cNvPr>
            <p:cNvSpPr/>
            <p:nvPr/>
          </p:nvSpPr>
          <p:spPr>
            <a:xfrm>
              <a:off x="5820227" y="1639314"/>
              <a:ext cx="5267327" cy="150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데이터 정확성 및 분석 속도를 향상하여 비즈니스 의사결정 지원 능력 강화    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정형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비정형 데이터 기반의 다양한 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BI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리포트를 개발하여 사용자 맞춤형 정보 제공 가능    </a:t>
              </a:r>
              <a:endPara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marR="0" lvl="0" indent="-108000" algn="just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사용자 친화적 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BI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리포트 제공을 통해 데이터 중심의 전략적 의사결정을 지원하고</a:t>
              </a:r>
              <a:r>
                <a:rPr lang="en-US" altLang="ko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실무 생산성 향상에 기여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150937-E00A-4A70-95BA-EE36DDD3D645}"/>
                </a:ext>
              </a:extLst>
            </p:cNvPr>
            <p:cNvSpPr txBox="1"/>
            <p:nvPr/>
          </p:nvSpPr>
          <p:spPr>
            <a:xfrm>
              <a:off x="5820226" y="1338289"/>
              <a:ext cx="538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14448B-EBD4-47AB-8993-6E575C3BD12D}"/>
              </a:ext>
            </a:extLst>
          </p:cNvPr>
          <p:cNvSpPr txBox="1"/>
          <p:nvPr/>
        </p:nvSpPr>
        <p:spPr>
          <a:xfrm>
            <a:off x="6365798" y="1399786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ym typeface="Wingdings" panose="05000000000000000000" pitchFamily="2" charset="2"/>
              </a:rPr>
              <a:t>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60C79EF-9C0C-D293-8653-66F5F923EE16}"/>
              </a:ext>
            </a:extLst>
          </p:cNvPr>
          <p:cNvSpPr txBox="1">
            <a:spLocks/>
          </p:cNvSpPr>
          <p:nvPr/>
        </p:nvSpPr>
        <p:spPr>
          <a:xfrm>
            <a:off x="519801" y="297986"/>
            <a:ext cx="5788402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주요 프로젝트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 – </a:t>
            </a:r>
            <a:r>
              <a:rPr lang="ko-KR" altLang="en-US" sz="16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에이치에너지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en-US" altLang="ko-KR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DW </a:t>
            </a:r>
            <a:r>
              <a:rPr lang="ko-KR" altLang="en-US" sz="16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구축사업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D5A0D-9986-FC29-BCEF-1AB9EB38B0C4}"/>
              </a:ext>
            </a:extLst>
          </p:cNvPr>
          <p:cNvSpPr txBox="1"/>
          <p:nvPr/>
        </p:nvSpPr>
        <p:spPr>
          <a:xfrm>
            <a:off x="6705597" y="136500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마트 재구성 및 연계를 통한 일원화된 데이터 조회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F30BED-FD25-733E-A3A3-FD575034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34" y="2673315"/>
            <a:ext cx="4239699" cy="1311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EA5BFB-109B-0F7E-19DA-6AD3FD4AAFB2}"/>
              </a:ext>
            </a:extLst>
          </p:cNvPr>
          <p:cNvSpPr txBox="1"/>
          <p:nvPr/>
        </p:nvSpPr>
        <p:spPr>
          <a:xfrm>
            <a:off x="2269142" y="4006962"/>
            <a:ext cx="1385887" cy="16953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indent="-71438" algn="ctr" defTabSz="914400">
              <a:lnSpc>
                <a:spcPct val="120000"/>
              </a:lnSpc>
              <a:buSzPct val="80000"/>
            </a:pPr>
            <a:r>
              <a:rPr lang="en-US" altLang="ko-KR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발전소 공정 현황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BC076E8-774C-0846-9709-A6D9DAE3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34" y="1267626"/>
            <a:ext cx="4239699" cy="1080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023056-9E62-39D9-4794-03184143EBF6}"/>
              </a:ext>
            </a:extLst>
          </p:cNvPr>
          <p:cNvSpPr txBox="1"/>
          <p:nvPr/>
        </p:nvSpPr>
        <p:spPr>
          <a:xfrm>
            <a:off x="2223739" y="2429835"/>
            <a:ext cx="1385887" cy="16953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indent="-71438" algn="ctr" defTabSz="914400">
              <a:lnSpc>
                <a:spcPct val="120000"/>
              </a:lnSpc>
              <a:buSzPct val="80000"/>
            </a:pPr>
            <a:r>
              <a:rPr lang="en-US" altLang="ko-KR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모햇</a:t>
            </a:r>
            <a:r>
              <a:rPr lang="ko-KR" altLang="en-US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모집 실적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52246-3694-57D8-3B6A-5A4CAA308A4C}"/>
              </a:ext>
            </a:extLst>
          </p:cNvPr>
          <p:cNvSpPr txBox="1"/>
          <p:nvPr/>
        </p:nvSpPr>
        <p:spPr>
          <a:xfrm>
            <a:off x="2223739" y="5820307"/>
            <a:ext cx="1362277" cy="16953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indent="-71438" algn="ctr" defTabSz="914400">
              <a:lnSpc>
                <a:spcPct val="120000"/>
              </a:lnSpc>
              <a:buSzPct val="80000"/>
            </a:pPr>
            <a:r>
              <a:rPr lang="en-US" altLang="ko-KR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b="1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시공비</a:t>
            </a:r>
            <a:r>
              <a:rPr lang="ko-KR" altLang="en-US" sz="8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54000">
                      <a:prstClr val="black">
                        <a:lumMod val="75000"/>
                        <a:lumOff val="25000"/>
                      </a:prstClr>
                    </a:gs>
                  </a:gsLst>
                  <a:lin ang="108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집행현황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F528F78-E383-C34B-CD52-EAED3621B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5" y="1182439"/>
            <a:ext cx="1889592" cy="5140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2AD1B02-A62C-2191-9F90-FA733AA58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134" y="4262310"/>
            <a:ext cx="4239699" cy="1523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80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1248</Words>
  <Application>Microsoft Office PowerPoint</Application>
  <PresentationFormat>와이드스크린</PresentationFormat>
  <Paragraphs>215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KBIZ한마음고딕 L</vt:lpstr>
      <vt:lpstr>Pretendard</vt:lpstr>
      <vt:lpstr>Pretendard ExtraBold</vt:lpstr>
      <vt:lpstr>Pretendard Medium</vt:lpstr>
      <vt:lpstr>Pretendard SemiBold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현중 정</cp:lastModifiedBy>
  <cp:revision>1362</cp:revision>
  <dcterms:created xsi:type="dcterms:W3CDTF">2022-02-02T04:32:22Z</dcterms:created>
  <dcterms:modified xsi:type="dcterms:W3CDTF">2025-03-12T07:04:09Z</dcterms:modified>
</cp:coreProperties>
</file>