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1331" r:id="rId14"/>
  </p:sldIdLst>
  <p:sldSz cx="98996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01CD1-3875-4DAE-82CD-75BA8107C094}" v="5" dt="2025-03-09T12:37:2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324"/>
      </p:cViewPr>
      <p:guideLst>
        <p:guide orient="horz" pos="216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Ta jung" userId="5bd8c2bad62ab29b" providerId="LiveId" clId="{9AD148A7-E747-4E6E-AA22-48F3FBC7B48F}"/>
    <pc:docChg chg="addSld modSld">
      <pc:chgData name="SinTa jung" userId="5bd8c2bad62ab29b" providerId="LiveId" clId="{9AD148A7-E747-4E6E-AA22-48F3FBC7B48F}" dt="2022-01-24T06:41:31.269" v="0"/>
      <pc:docMkLst>
        <pc:docMk/>
      </pc:docMkLst>
      <pc:sldChg chg="add">
        <pc:chgData name="SinTa jung" userId="5bd8c2bad62ab29b" providerId="LiveId" clId="{9AD148A7-E747-4E6E-AA22-48F3FBC7B48F}" dt="2022-01-24T06:41:31.269" v="0"/>
        <pc:sldMkLst>
          <pc:docMk/>
          <pc:sldMk cId="1818781207" sldId="1331"/>
        </pc:sldMkLst>
      </pc:sldChg>
    </pc:docChg>
  </pc:docChgLst>
  <pc:docChgLst>
    <pc:chgData name="현중 정" userId="5bd8c2bad62ab29b" providerId="LiveId" clId="{6B701CD1-3875-4DAE-82CD-75BA8107C094}"/>
    <pc:docChg chg="undo custSel addSld delSld modSld">
      <pc:chgData name="현중 정" userId="5bd8c2bad62ab29b" providerId="LiveId" clId="{6B701CD1-3875-4DAE-82CD-75BA8107C094}" dt="2025-03-09T12:38:13.782" v="26" actId="478"/>
      <pc:docMkLst>
        <pc:docMk/>
      </pc:docMkLst>
      <pc:sldChg chg="modSp">
        <pc:chgData name="현중 정" userId="5bd8c2bad62ab29b" providerId="LiveId" clId="{6B701CD1-3875-4DAE-82CD-75BA8107C094}" dt="2025-03-09T12:35:28.093" v="0"/>
        <pc:sldMkLst>
          <pc:docMk/>
          <pc:sldMk cId="3504497871" sldId="256"/>
        </pc:sldMkLst>
        <pc:spChg chg="mod">
          <ac:chgData name="현중 정" userId="5bd8c2bad62ab29b" providerId="LiveId" clId="{6B701CD1-3875-4DAE-82CD-75BA8107C094}" dt="2025-03-09T12:35:28.093" v="0"/>
          <ac:spMkLst>
            <pc:docMk/>
            <pc:sldMk cId="3504497871" sldId="256"/>
            <ac:spMk id="4" creationId="{BE0227B8-022E-42C1-8336-75ABF28B4608}"/>
          </ac:spMkLst>
        </pc:spChg>
      </pc:sldChg>
      <pc:sldChg chg="delSp modSp mod">
        <pc:chgData name="현중 정" userId="5bd8c2bad62ab29b" providerId="LiveId" clId="{6B701CD1-3875-4DAE-82CD-75BA8107C094}" dt="2025-03-09T12:37:31.382" v="6" actId="478"/>
        <pc:sldMkLst>
          <pc:docMk/>
          <pc:sldMk cId="3226249450" sldId="259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3226249450" sldId="259"/>
            <ac:spMk id="8" creationId="{377CFC03-FC8C-4A0A-BF78-8CFD3FF0018E}"/>
          </ac:spMkLst>
        </pc:spChg>
        <pc:grpChg chg="del">
          <ac:chgData name="현중 정" userId="5bd8c2bad62ab29b" providerId="LiveId" clId="{6B701CD1-3875-4DAE-82CD-75BA8107C094}" dt="2025-03-09T12:37:30.451" v="5" actId="478"/>
          <ac:grpSpMkLst>
            <pc:docMk/>
            <pc:sldMk cId="3226249450" sldId="259"/>
            <ac:grpSpMk id="18" creationId="{DFA27A7D-BE5D-48FE-820B-31C897106784}"/>
          </ac:grpSpMkLst>
        </pc:grpChg>
        <pc:grpChg chg="del">
          <ac:chgData name="현중 정" userId="5bd8c2bad62ab29b" providerId="LiveId" clId="{6B701CD1-3875-4DAE-82CD-75BA8107C094}" dt="2025-03-09T12:37:31.382" v="6" actId="478"/>
          <ac:grpSpMkLst>
            <pc:docMk/>
            <pc:sldMk cId="3226249450" sldId="259"/>
            <ac:grpSpMk id="74" creationId="{7E2737A9-486D-4D86-A051-D09CAB19C730}"/>
          </ac:grpSpMkLst>
        </pc:grpChg>
      </pc:sldChg>
      <pc:sldChg chg="delSp modSp mod">
        <pc:chgData name="현중 정" userId="5bd8c2bad62ab29b" providerId="LiveId" clId="{6B701CD1-3875-4DAE-82CD-75BA8107C094}" dt="2025-03-09T12:37:50.164" v="10" actId="478"/>
        <pc:sldMkLst>
          <pc:docMk/>
          <pc:sldMk cId="1390910557" sldId="260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1390910557" sldId="260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7:49.415" v="9" actId="478"/>
          <ac:picMkLst>
            <pc:docMk/>
            <pc:sldMk cId="1390910557" sldId="260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7:50.164" v="10" actId="478"/>
          <ac:picMkLst>
            <pc:docMk/>
            <pc:sldMk cId="1390910557" sldId="260"/>
            <ac:picMk id="20" creationId="{FF38ACF0-20E6-4967-B2D6-1046AA2AD1DF}"/>
          </ac:picMkLst>
        </pc:picChg>
      </pc:sldChg>
      <pc:sldChg chg="delSp modSp mod">
        <pc:chgData name="현중 정" userId="5bd8c2bad62ab29b" providerId="LiveId" clId="{6B701CD1-3875-4DAE-82CD-75BA8107C094}" dt="2025-03-09T12:37:45.329" v="8" actId="478"/>
        <pc:sldMkLst>
          <pc:docMk/>
          <pc:sldMk cId="3240579888" sldId="261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3240579888" sldId="261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7:44.315" v="7" actId="478"/>
          <ac:picMkLst>
            <pc:docMk/>
            <pc:sldMk cId="3240579888" sldId="261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7:45.329" v="8" actId="478"/>
          <ac:picMkLst>
            <pc:docMk/>
            <pc:sldMk cId="3240579888" sldId="261"/>
            <ac:picMk id="19" creationId="{BBAD1390-B31B-4A64-A880-6738418E32DA}"/>
          </ac:picMkLst>
        </pc:picChg>
      </pc:sldChg>
      <pc:sldChg chg="delSp modSp mod">
        <pc:chgData name="현중 정" userId="5bd8c2bad62ab29b" providerId="LiveId" clId="{6B701CD1-3875-4DAE-82CD-75BA8107C094}" dt="2025-03-09T12:37:53.163" v="12" actId="478"/>
        <pc:sldMkLst>
          <pc:docMk/>
          <pc:sldMk cId="536809668" sldId="262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536809668" sldId="262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7:52.598" v="11" actId="478"/>
          <ac:picMkLst>
            <pc:docMk/>
            <pc:sldMk cId="536809668" sldId="262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7:53.163" v="12" actId="478"/>
          <ac:picMkLst>
            <pc:docMk/>
            <pc:sldMk cId="536809668" sldId="262"/>
            <ac:picMk id="20" creationId="{FF38ACF0-20E6-4967-B2D6-1046AA2AD1DF}"/>
          </ac:picMkLst>
        </pc:picChg>
      </pc:sldChg>
      <pc:sldChg chg="delSp modSp mod">
        <pc:chgData name="현중 정" userId="5bd8c2bad62ab29b" providerId="LiveId" clId="{6B701CD1-3875-4DAE-82CD-75BA8107C094}" dt="2025-03-09T12:37:55.954" v="14" actId="478"/>
        <pc:sldMkLst>
          <pc:docMk/>
          <pc:sldMk cId="3018075876" sldId="263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3018075876" sldId="263"/>
            <ac:spMk id="2" creationId="{2DE00638-F530-4AB2-913D-F9FE59785824}"/>
          </ac:spMkLst>
        </pc:spChg>
        <pc:spChg chg="mod">
          <ac:chgData name="현중 정" userId="5bd8c2bad62ab29b" providerId="LiveId" clId="{6B701CD1-3875-4DAE-82CD-75BA8107C094}" dt="2025-03-09T12:37:17.957" v="3"/>
          <ac:spMkLst>
            <pc:docMk/>
            <pc:sldMk cId="3018075876" sldId="263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7:55.349" v="13" actId="478"/>
          <ac:picMkLst>
            <pc:docMk/>
            <pc:sldMk cId="3018075876" sldId="263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7:55.954" v="14" actId="478"/>
          <ac:picMkLst>
            <pc:docMk/>
            <pc:sldMk cId="3018075876" sldId="263"/>
            <ac:picMk id="20" creationId="{FF38ACF0-20E6-4967-B2D6-1046AA2AD1DF}"/>
          </ac:picMkLst>
        </pc:picChg>
      </pc:sldChg>
      <pc:sldChg chg="delSp modSp mod">
        <pc:chgData name="현중 정" userId="5bd8c2bad62ab29b" providerId="LiveId" clId="{6B701CD1-3875-4DAE-82CD-75BA8107C094}" dt="2025-03-09T12:37:58.609" v="16" actId="478"/>
        <pc:sldMkLst>
          <pc:docMk/>
          <pc:sldMk cId="1350847610" sldId="264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1350847610" sldId="264"/>
            <ac:spMk id="8" creationId="{377CFC03-FC8C-4A0A-BF78-8CFD3FF0018E}"/>
          </ac:spMkLst>
        </pc:spChg>
        <pc:grpChg chg="del">
          <ac:chgData name="현중 정" userId="5bd8c2bad62ab29b" providerId="LiveId" clId="{6B701CD1-3875-4DAE-82CD-75BA8107C094}" dt="2025-03-09T12:37:58.050" v="15" actId="478"/>
          <ac:grpSpMkLst>
            <pc:docMk/>
            <pc:sldMk cId="1350847610" sldId="264"/>
            <ac:grpSpMk id="18" creationId="{DFA27A7D-BE5D-48FE-820B-31C897106784}"/>
          </ac:grpSpMkLst>
        </pc:grpChg>
        <pc:grpChg chg="del">
          <ac:chgData name="현중 정" userId="5bd8c2bad62ab29b" providerId="LiveId" clId="{6B701CD1-3875-4DAE-82CD-75BA8107C094}" dt="2025-03-09T12:37:58.609" v="16" actId="478"/>
          <ac:grpSpMkLst>
            <pc:docMk/>
            <pc:sldMk cId="1350847610" sldId="264"/>
            <ac:grpSpMk id="74" creationId="{7E2737A9-486D-4D86-A051-D09CAB19C730}"/>
          </ac:grpSpMkLst>
        </pc:grpChg>
      </pc:sldChg>
      <pc:sldChg chg="delSp modSp mod">
        <pc:chgData name="현중 정" userId="5bd8c2bad62ab29b" providerId="LiveId" clId="{6B701CD1-3875-4DAE-82CD-75BA8107C094}" dt="2025-03-09T12:38:02.159" v="18" actId="478"/>
        <pc:sldMkLst>
          <pc:docMk/>
          <pc:sldMk cId="4270935200" sldId="265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4270935200" sldId="265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8:01.037" v="17" actId="478"/>
          <ac:picMkLst>
            <pc:docMk/>
            <pc:sldMk cId="4270935200" sldId="265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8:02.159" v="18" actId="478"/>
          <ac:picMkLst>
            <pc:docMk/>
            <pc:sldMk cId="4270935200" sldId="265"/>
            <ac:picMk id="19" creationId="{BBAD1390-B31B-4A64-A880-6738418E32DA}"/>
          </ac:picMkLst>
        </pc:picChg>
      </pc:sldChg>
      <pc:sldChg chg="delSp modSp mod">
        <pc:chgData name="현중 정" userId="5bd8c2bad62ab29b" providerId="LiveId" clId="{6B701CD1-3875-4DAE-82CD-75BA8107C094}" dt="2025-03-09T12:38:04.108" v="20" actId="478"/>
        <pc:sldMkLst>
          <pc:docMk/>
          <pc:sldMk cId="2727133110" sldId="266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2727133110" sldId="266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8:03.597" v="19" actId="478"/>
          <ac:picMkLst>
            <pc:docMk/>
            <pc:sldMk cId="2727133110" sldId="266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8:04.108" v="20" actId="478"/>
          <ac:picMkLst>
            <pc:docMk/>
            <pc:sldMk cId="2727133110" sldId="266"/>
            <ac:picMk id="20" creationId="{FF38ACF0-20E6-4967-B2D6-1046AA2AD1DF}"/>
          </ac:picMkLst>
        </pc:picChg>
      </pc:sldChg>
      <pc:sldChg chg="delSp modSp mod">
        <pc:chgData name="현중 정" userId="5bd8c2bad62ab29b" providerId="LiveId" clId="{6B701CD1-3875-4DAE-82CD-75BA8107C094}" dt="2025-03-09T12:38:07.903" v="22" actId="478"/>
        <pc:sldMkLst>
          <pc:docMk/>
          <pc:sldMk cId="2843853380" sldId="267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2843853380" sldId="267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8:07.355" v="21" actId="478"/>
          <ac:picMkLst>
            <pc:docMk/>
            <pc:sldMk cId="2843853380" sldId="267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8:07.903" v="22" actId="478"/>
          <ac:picMkLst>
            <pc:docMk/>
            <pc:sldMk cId="2843853380" sldId="267"/>
            <ac:picMk id="20" creationId="{FF38ACF0-20E6-4967-B2D6-1046AA2AD1DF}"/>
          </ac:picMkLst>
        </pc:picChg>
      </pc:sldChg>
      <pc:sldChg chg="delSp modSp add del mod">
        <pc:chgData name="현중 정" userId="5bd8c2bad62ab29b" providerId="LiveId" clId="{6B701CD1-3875-4DAE-82CD-75BA8107C094}" dt="2025-03-09T12:38:13.782" v="26" actId="478"/>
        <pc:sldMkLst>
          <pc:docMk/>
          <pc:sldMk cId="2663517075" sldId="268"/>
        </pc:sldMkLst>
        <pc:spChg chg="mod">
          <ac:chgData name="현중 정" userId="5bd8c2bad62ab29b" providerId="LiveId" clId="{6B701CD1-3875-4DAE-82CD-75BA8107C094}" dt="2025-03-09T12:37:26.894" v="4"/>
          <ac:spMkLst>
            <pc:docMk/>
            <pc:sldMk cId="2663517075" sldId="268"/>
            <ac:spMk id="2" creationId="{2DE00638-F530-4AB2-913D-F9FE59785824}"/>
          </ac:spMkLst>
        </pc:spChg>
        <pc:spChg chg="mod">
          <ac:chgData name="현중 정" userId="5bd8c2bad62ab29b" providerId="LiveId" clId="{6B701CD1-3875-4DAE-82CD-75BA8107C094}" dt="2025-03-09T12:37:17.957" v="3"/>
          <ac:spMkLst>
            <pc:docMk/>
            <pc:sldMk cId="2663517075" sldId="268"/>
            <ac:spMk id="8" creationId="{377CFC03-FC8C-4A0A-BF78-8CFD3FF0018E}"/>
          </ac:spMkLst>
        </pc:spChg>
        <pc:picChg chg="del">
          <ac:chgData name="현중 정" userId="5bd8c2bad62ab29b" providerId="LiveId" clId="{6B701CD1-3875-4DAE-82CD-75BA8107C094}" dt="2025-03-09T12:38:13.060" v="25" actId="478"/>
          <ac:picMkLst>
            <pc:docMk/>
            <pc:sldMk cId="2663517075" sldId="268"/>
            <ac:picMk id="16" creationId="{23BFB1A7-F086-4D07-8D13-985E4DCBB8F1}"/>
          </ac:picMkLst>
        </pc:picChg>
        <pc:picChg chg="del">
          <ac:chgData name="현중 정" userId="5bd8c2bad62ab29b" providerId="LiveId" clId="{6B701CD1-3875-4DAE-82CD-75BA8107C094}" dt="2025-03-09T12:38:13.782" v="26" actId="478"/>
          <ac:picMkLst>
            <pc:docMk/>
            <pc:sldMk cId="2663517075" sldId="268"/>
            <ac:picMk id="20" creationId="{FF38ACF0-20E6-4967-B2D6-1046AA2AD1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145084F8-07ED-4EF7-87D1-E6F97C59E0E6}"/>
              </a:ext>
            </a:extLst>
          </p:cNvPr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4ECE7C-019F-4C1E-96B3-DB39753439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pPr/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7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Ⅶ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2565" y="6605098"/>
            <a:ext cx="634521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38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736" y="6629754"/>
            <a:ext cx="144178" cy="13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899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pPr/>
              <a:t>‹#›</a:t>
            </a:fld>
            <a:endParaRPr lang="en-US" altLang="ko-KR" sz="899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365127"/>
            <a:ext cx="8538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825625"/>
            <a:ext cx="8538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F404-8929-4A21-9509-21164EFA83C8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E676-D0FB-4B04-A771-A163889009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E04FD-D627-423F-80BB-DACF928146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989838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58B17C-5B5F-4407-9395-B3546DD746EB}"/>
              </a:ext>
            </a:extLst>
          </p:cNvPr>
          <p:cNvSpPr/>
          <p:nvPr userDrawn="1"/>
        </p:nvSpPr>
        <p:spPr bwMode="auto">
          <a:xfrm>
            <a:off x="273049" y="1125538"/>
            <a:ext cx="9359901" cy="5256212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AF740D-7CB9-48A1-845E-E9A8EC2B3E16}"/>
              </a:ext>
            </a:extLst>
          </p:cNvPr>
          <p:cNvCxnSpPr/>
          <p:nvPr userDrawn="1"/>
        </p:nvCxnSpPr>
        <p:spPr>
          <a:xfrm>
            <a:off x="274320" y="6516439"/>
            <a:ext cx="9357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227B8-022E-42C1-8336-75ABF28B4608}"/>
              </a:ext>
            </a:extLst>
          </p:cNvPr>
          <p:cNvSpPr txBox="1"/>
          <p:nvPr/>
        </p:nvSpPr>
        <p:spPr>
          <a:xfrm>
            <a:off x="1064568" y="1988840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/>
              <a:t>2022</a:t>
            </a:r>
            <a:r>
              <a:rPr lang="ko-KR" altLang="en-US" sz="2400" b="0" dirty="0"/>
              <a:t>년</a:t>
            </a:r>
            <a:endParaRPr lang="en-US" altLang="ko-KR" sz="2400" b="0" dirty="0"/>
          </a:p>
          <a:p>
            <a:pPr algn="ctr"/>
            <a:r>
              <a:rPr lang="en-US" altLang="ko-KR" sz="2800" dirty="0"/>
              <a:t>H</a:t>
            </a:r>
            <a:r>
              <a:rPr lang="ko-KR" altLang="en-US" sz="2800" dirty="0"/>
              <a:t>사</a:t>
            </a:r>
            <a:endParaRPr lang="ko-KR" alt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E6774-D34B-485D-96BA-0D5A5DEDB435}"/>
              </a:ext>
            </a:extLst>
          </p:cNvPr>
          <p:cNvSpPr txBox="1"/>
          <p:nvPr/>
        </p:nvSpPr>
        <p:spPr>
          <a:xfrm>
            <a:off x="1064568" y="28813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HA </a:t>
            </a:r>
            <a:r>
              <a:rPr lang="ko-KR" altLang="en-US" sz="3600" dirty="0"/>
              <a:t>테스트 결과 보고서</a:t>
            </a:r>
            <a:endParaRPr lang="en-US" altLang="ko-KR" sz="3600" dirty="0"/>
          </a:p>
          <a:p>
            <a:pPr algn="ctr"/>
            <a:r>
              <a:rPr lang="en-US" altLang="ko-KR" sz="3600" dirty="0"/>
              <a:t>(SAP</a:t>
            </a:r>
            <a:r>
              <a:rPr lang="ko-KR" altLang="en-US" sz="3600" dirty="0"/>
              <a:t> </a:t>
            </a:r>
            <a:r>
              <a:rPr lang="en-US" altLang="ko-KR" sz="3600" dirty="0"/>
              <a:t>ASE)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5D2CDE-EE08-45FA-AB31-171E2D408BF2}"/>
              </a:ext>
            </a:extLst>
          </p:cNvPr>
          <p:cNvCxnSpPr/>
          <p:nvPr/>
        </p:nvCxnSpPr>
        <p:spPr bwMode="auto">
          <a:xfrm>
            <a:off x="6825208" y="4919682"/>
            <a:ext cx="2808312" cy="0"/>
          </a:xfrm>
          <a:prstGeom prst="line">
            <a:avLst/>
          </a:prstGeom>
          <a:noFill/>
          <a:ln w="539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BA0DDC-D618-4A76-947B-785A2E662860}"/>
              </a:ext>
            </a:extLst>
          </p:cNvPr>
          <p:cNvSpPr txBox="1"/>
          <p:nvPr/>
        </p:nvSpPr>
        <p:spPr>
          <a:xfrm>
            <a:off x="7401272" y="458112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2022.01.24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31510-97AE-49AD-84BC-0B9139A4F84E}"/>
              </a:ext>
            </a:extLst>
          </p:cNvPr>
          <p:cNvSpPr txBox="1"/>
          <p:nvPr/>
        </p:nvSpPr>
        <p:spPr>
          <a:xfrm>
            <a:off x="7401272" y="492729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/>
              <a:t>데이터웍스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BE7F87-CF03-4C3E-9248-FB606A35C68F}"/>
              </a:ext>
            </a:extLst>
          </p:cNvPr>
          <p:cNvCxnSpPr/>
          <p:nvPr/>
        </p:nvCxnSpPr>
        <p:spPr bwMode="auto">
          <a:xfrm>
            <a:off x="632520" y="2852936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449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116474" cy="184666"/>
            <a:chOff x="647700" y="3730418"/>
            <a:chExt cx="21164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20117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Failback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 err="1">
                <a:solidFill>
                  <a:schemeClr val="tx1"/>
                </a:solidFill>
                <a:latin typeface="+mn-ea"/>
                <a:ea typeface="+mn-ea"/>
              </a:rPr>
              <a:t>리스너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정보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sp_listener</a:t>
            </a:r>
            <a:r>
              <a:rPr lang="en-US" altLang="ko-KR" sz="1000" spc="-50" dirty="0">
                <a:latin typeface="+mn-ea"/>
                <a:ea typeface="+mn-ea"/>
              </a:rPr>
              <a:t> ‘status’</a:t>
            </a: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ASE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listener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IP,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Port </a:t>
            </a:r>
            <a:r>
              <a:rPr lang="ko-KR" altLang="en-US" sz="1000" spc="-50" dirty="0">
                <a:latin typeface="+mn-ea"/>
                <a:ea typeface="+mn-ea"/>
              </a:rPr>
              <a:t>정보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hcep1201,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hcep1301,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D0D829-6995-40F6-B50E-D4C729740DA1}"/>
              </a:ext>
            </a:extLst>
          </p:cNvPr>
          <p:cNvSpPr/>
          <p:nvPr/>
        </p:nvSpPr>
        <p:spPr>
          <a:xfrm>
            <a:off x="1137671" y="4281528"/>
            <a:ext cx="410235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BA84C-1B91-4D18-80DA-3DB81EFFD51A}"/>
              </a:ext>
            </a:extLst>
          </p:cNvPr>
          <p:cNvSpPr/>
          <p:nvPr/>
        </p:nvSpPr>
        <p:spPr>
          <a:xfrm>
            <a:off x="1134688" y="4505644"/>
            <a:ext cx="204042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4064FE-531C-41A3-BC38-73C5641E1DAF}"/>
              </a:ext>
            </a:extLst>
          </p:cNvPr>
          <p:cNvSpPr/>
          <p:nvPr/>
        </p:nvSpPr>
        <p:spPr>
          <a:xfrm>
            <a:off x="1146644" y="5981830"/>
            <a:ext cx="410235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445ACB-E183-464E-B404-EFDD32CFB1A6}"/>
              </a:ext>
            </a:extLst>
          </p:cNvPr>
          <p:cNvSpPr/>
          <p:nvPr/>
        </p:nvSpPr>
        <p:spPr>
          <a:xfrm>
            <a:off x="1143661" y="6205946"/>
            <a:ext cx="204042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8">
            <a:extLst>
              <a:ext uri="{FF2B5EF4-FFF2-40B4-BE49-F238E27FC236}">
                <a16:creationId xmlns:a16="http://schemas.microsoft.com/office/drawing/2014/main" id="{A6E41C12-7515-4428-81BC-999E90496C59}"/>
              </a:ext>
            </a:extLst>
          </p:cNvPr>
          <p:cNvSpPr/>
          <p:nvPr/>
        </p:nvSpPr>
        <p:spPr>
          <a:xfrm>
            <a:off x="269370" y="571984"/>
            <a:ext cx="3177921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(Failback)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713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116474" cy="184666"/>
            <a:chOff x="647700" y="3730418"/>
            <a:chExt cx="21164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20117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Failback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정상복구 및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online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상태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sp_helpdb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결과값 내용 중</a:t>
            </a:r>
            <a:r>
              <a:rPr lang="en-US" altLang="ko-KR" sz="1000" spc="-50" dirty="0">
                <a:latin typeface="+mn-ea"/>
                <a:ea typeface="+mn-ea"/>
              </a:rPr>
              <a:t>, status</a:t>
            </a:r>
            <a:r>
              <a:rPr lang="ko-KR" altLang="en-US" sz="1000" spc="-50" dirty="0">
                <a:latin typeface="+mn-ea"/>
                <a:ea typeface="+mn-ea"/>
              </a:rPr>
              <a:t> 항목에 </a:t>
            </a:r>
            <a:r>
              <a:rPr lang="en-US" altLang="ko-KR" sz="1000" spc="-50" dirty="0">
                <a:latin typeface="+mn-ea"/>
                <a:ea typeface="+mn-ea"/>
              </a:rPr>
              <a:t>“offline” </a:t>
            </a:r>
            <a:r>
              <a:rPr lang="ko-KR" altLang="en-US" sz="1000" spc="-50" dirty="0">
                <a:latin typeface="+mn-ea"/>
                <a:ea typeface="+mn-ea"/>
              </a:rPr>
              <a:t>키워드가 없을 경우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hcep1201,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hcep1301,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171385E0-EE5E-448E-8796-4AC2FA5DAF78}"/>
              </a:ext>
            </a:extLst>
          </p:cNvPr>
          <p:cNvSpPr/>
          <p:nvPr/>
        </p:nvSpPr>
        <p:spPr>
          <a:xfrm>
            <a:off x="269370" y="571984"/>
            <a:ext cx="3177921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(Failback)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85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116474" cy="184666"/>
            <a:chOff x="647700" y="3730418"/>
            <a:chExt cx="21164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20117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Failback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DB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사이즈 정상출력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sp_dbspace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정상결과값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 err="1">
                <a:latin typeface="+mn-ea"/>
                <a:ea typeface="+mn-ea"/>
              </a:rPr>
              <a:t>리턴되면</a:t>
            </a:r>
            <a:r>
              <a:rPr lang="ko-KR" altLang="en-US" sz="1000" spc="-50" dirty="0">
                <a:latin typeface="+mn-ea"/>
                <a:ea typeface="+mn-ea"/>
              </a:rPr>
              <a:t> 정상 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비정상 판정 예시</a:t>
            </a:r>
            <a:r>
              <a:rPr lang="en-US" altLang="ko-KR" sz="1000" spc="-50" dirty="0">
                <a:latin typeface="+mn-ea"/>
                <a:ea typeface="+mn-ea"/>
              </a:rPr>
              <a:t>) </a:t>
            </a: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결과값 내용 중</a:t>
            </a:r>
            <a:r>
              <a:rPr lang="en-US" altLang="ko-KR" sz="1000" spc="-50" dirty="0">
                <a:latin typeface="+mn-ea"/>
                <a:ea typeface="+mn-ea"/>
              </a:rPr>
              <a:t>, </a:t>
            </a:r>
            <a:r>
              <a:rPr lang="ko-KR" altLang="en-US" sz="1000" spc="-50" dirty="0">
                <a:latin typeface="+mn-ea"/>
                <a:ea typeface="+mn-ea"/>
              </a:rPr>
              <a:t>아래와 같이 </a:t>
            </a:r>
            <a:r>
              <a:rPr lang="en-US" altLang="ko-KR" sz="1000" spc="-50" dirty="0">
                <a:latin typeface="+mn-ea"/>
                <a:ea typeface="+mn-ea"/>
              </a:rPr>
              <a:t>device not activated </a:t>
            </a:r>
            <a:r>
              <a:rPr lang="ko-KR" altLang="en-US" sz="1000" spc="-50" dirty="0">
                <a:latin typeface="+mn-ea"/>
                <a:ea typeface="+mn-ea"/>
              </a:rPr>
              <a:t>관련 오류 발생하면 비정상 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0"/>
            <a:r>
              <a:rPr lang="en-US" altLang="ko-KR" sz="700" spc="-50" dirty="0">
                <a:solidFill>
                  <a:srgbClr val="FF0000"/>
                </a:solidFill>
                <a:latin typeface="+mn-ea"/>
                <a:ea typeface="+mn-ea"/>
              </a:rPr>
              <a:t>Msg 840</a:t>
            </a:r>
            <a:r>
              <a:rPr lang="en-US" altLang="ko-KR" sz="700" spc="-50" dirty="0">
                <a:latin typeface="+mn-ea"/>
                <a:ea typeface="+mn-ea"/>
              </a:rPr>
              <a:t>, Level 17, State 2: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Server 'ASE160_hanwha', Procedure '</a:t>
            </a:r>
            <a:r>
              <a:rPr lang="en-US" altLang="ko-KR" sz="700" spc="-50" dirty="0" err="1">
                <a:latin typeface="+mn-ea"/>
                <a:ea typeface="+mn-ea"/>
              </a:rPr>
              <a:t>sp_dbspace</a:t>
            </a:r>
            <a:r>
              <a:rPr lang="en-US" altLang="ko-KR" sz="700" spc="-50" dirty="0">
                <a:latin typeface="+mn-ea"/>
                <a:ea typeface="+mn-ea"/>
              </a:rPr>
              <a:t>', Line 58: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Device '</a:t>
            </a:r>
            <a:r>
              <a:rPr lang="en-US" altLang="ko-KR" sz="700" spc="-50" dirty="0" err="1">
                <a:latin typeface="+mn-ea"/>
                <a:ea typeface="+mn-ea"/>
              </a:rPr>
              <a:t>kin_kp_dev</a:t>
            </a:r>
            <a:r>
              <a:rPr lang="en-US" altLang="ko-KR" sz="700" spc="-50" dirty="0">
                <a:latin typeface="+mn-ea"/>
                <a:ea typeface="+mn-ea"/>
              </a:rPr>
              <a:t>' (with physical name '/home/</a:t>
            </a:r>
            <a:r>
              <a:rPr lang="en-US" altLang="ko-KR" sz="700" spc="-50" dirty="0" err="1">
                <a:latin typeface="+mn-ea"/>
                <a:ea typeface="+mn-ea"/>
              </a:rPr>
              <a:t>ase</a:t>
            </a:r>
            <a:r>
              <a:rPr lang="en-US" altLang="ko-KR" sz="700" spc="-50" dirty="0">
                <a:latin typeface="+mn-ea"/>
                <a:ea typeface="+mn-ea"/>
              </a:rPr>
              <a:t>/ase160_hanwha/data/kin_kp_dev.dat', and virtual device number 4) has not been correctly activated at startup time.  Please contact a user with System Administrator (SA) role.</a:t>
            </a:r>
          </a:p>
          <a:p>
            <a:pPr marL="358775" lvl="2" indent="0"/>
            <a:r>
              <a:rPr lang="en-US" altLang="ko-KR" sz="700" spc="-50" dirty="0">
                <a:solidFill>
                  <a:srgbClr val="FF0000"/>
                </a:solidFill>
                <a:latin typeface="+mn-ea"/>
                <a:ea typeface="+mn-ea"/>
              </a:rPr>
              <a:t>Msg 7408</a:t>
            </a:r>
            <a:r>
              <a:rPr lang="en-US" altLang="ko-KR" sz="700" spc="-50" dirty="0">
                <a:latin typeface="+mn-ea"/>
                <a:ea typeface="+mn-ea"/>
              </a:rPr>
              <a:t>, Level 16, State 1: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Server 'ASE160_hanwha', Procedure '</a:t>
            </a:r>
            <a:r>
              <a:rPr lang="en-US" altLang="ko-KR" sz="700" spc="-50" dirty="0" err="1">
                <a:latin typeface="+mn-ea"/>
                <a:ea typeface="+mn-ea"/>
              </a:rPr>
              <a:t>sp_dbspace</a:t>
            </a:r>
            <a:r>
              <a:rPr lang="en-US" altLang="ko-KR" sz="700" spc="-50" dirty="0">
                <a:latin typeface="+mn-ea"/>
                <a:ea typeface="+mn-ea"/>
              </a:rPr>
              <a:t>', Line 58: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Could not find a </a:t>
            </a:r>
            <a:r>
              <a:rPr lang="en-US" altLang="ko-KR" sz="700" spc="-50" dirty="0" err="1">
                <a:latin typeface="+mn-ea"/>
                <a:ea typeface="+mn-ea"/>
              </a:rPr>
              <a:t>dbtable</a:t>
            </a:r>
            <a:r>
              <a:rPr lang="en-US" altLang="ko-KR" sz="700" spc="-50" dirty="0">
                <a:latin typeface="+mn-ea"/>
                <a:ea typeface="+mn-ea"/>
              </a:rPr>
              <a:t> for database 4.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hcep1201,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00638-F530-4AB2-913D-F9FE59785824}"/>
              </a:ext>
            </a:extLst>
          </p:cNvPr>
          <p:cNvSpPr txBox="1"/>
          <p:nvPr/>
        </p:nvSpPr>
        <p:spPr>
          <a:xfrm>
            <a:off x="5044141" y="3771144"/>
            <a:ext cx="450028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hcep1301, SID : BBP</a:t>
            </a:r>
          </a:p>
          <a:p>
            <a:endParaRPr lang="ko-KR" altLang="en-US" dirty="0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6F5C8BF3-CA4A-4983-B174-8BE4B0EC7562}"/>
              </a:ext>
            </a:extLst>
          </p:cNvPr>
          <p:cNvSpPr/>
          <p:nvPr/>
        </p:nvSpPr>
        <p:spPr>
          <a:xfrm>
            <a:off x="269370" y="571984"/>
            <a:ext cx="3177921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(Failback)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51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494F6-41D2-47DC-BF4C-35D9BE35CB4A}"/>
              </a:ext>
            </a:extLst>
          </p:cNvPr>
          <p:cNvSpPr txBox="1"/>
          <p:nvPr/>
        </p:nvSpPr>
        <p:spPr>
          <a:xfrm>
            <a:off x="3150779" y="3402595"/>
            <a:ext cx="3507508" cy="70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98"/>
              <a:t>끝</a:t>
            </a:r>
            <a:endParaRPr lang="ko-KR" altLang="en-US" sz="3998" dirty="0"/>
          </a:p>
        </p:txBody>
      </p:sp>
    </p:spTree>
    <p:extLst>
      <p:ext uri="{BB962C8B-B14F-4D97-AF65-F5344CB8AC3E}">
        <p14:creationId xmlns:p14="http://schemas.microsoft.com/office/powerpoint/2010/main" val="18187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FB4A31-D516-4704-B1FA-FACD6B8A7DC3}"/>
              </a:ext>
            </a:extLst>
          </p:cNvPr>
          <p:cNvGrpSpPr/>
          <p:nvPr/>
        </p:nvGrpSpPr>
        <p:grpSpPr>
          <a:xfrm>
            <a:off x="5989107" y="2585734"/>
            <a:ext cx="1352985" cy="1170480"/>
            <a:chOff x="628212" y="2155422"/>
            <a:chExt cx="934588" cy="91961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FF90D81-3F54-499E-B0D6-DC2B29B81368}"/>
                </a:ext>
              </a:extLst>
            </p:cNvPr>
            <p:cNvGrpSpPr/>
            <p:nvPr/>
          </p:nvGrpSpPr>
          <p:grpSpPr>
            <a:xfrm>
              <a:off x="632520" y="2155422"/>
              <a:ext cx="930280" cy="919617"/>
              <a:chOff x="1568624" y="1988840"/>
              <a:chExt cx="1023961" cy="1621251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E449117-C360-4EB1-A27E-F81374083F8F}"/>
                  </a:ext>
                </a:extLst>
              </p:cNvPr>
              <p:cNvSpPr/>
              <p:nvPr/>
            </p:nvSpPr>
            <p:spPr bwMode="auto">
              <a:xfrm>
                <a:off x="1568624" y="1988840"/>
                <a:ext cx="1008112" cy="1512168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74A8E40C-5D86-4139-B0AA-E0DA3BD3B5F6}"/>
                  </a:ext>
                </a:extLst>
              </p:cNvPr>
              <p:cNvSpPr/>
              <p:nvPr/>
            </p:nvSpPr>
            <p:spPr bwMode="auto">
              <a:xfrm>
                <a:off x="1599887" y="2060847"/>
                <a:ext cx="936104" cy="1171375"/>
              </a:xfrm>
              <a:prstGeom prst="rect">
                <a:avLst/>
              </a:prstGeom>
              <a:solidFill>
                <a:srgbClr val="CBCCC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F7FED6-EDA3-4496-B6F1-6AB05B5BBA7F}"/>
                  </a:ext>
                </a:extLst>
              </p:cNvPr>
              <p:cNvSpPr txBox="1"/>
              <p:nvPr/>
            </p:nvSpPr>
            <p:spPr>
              <a:xfrm>
                <a:off x="1584473" y="3230271"/>
                <a:ext cx="1008112" cy="3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AD535E-C0B3-40C2-94F1-DE2A67A30DCB}"/>
                </a:ext>
              </a:extLst>
            </p:cNvPr>
            <p:cNvSpPr txBox="1"/>
            <p:nvPr/>
          </p:nvSpPr>
          <p:spPr>
            <a:xfrm>
              <a:off x="628212" y="264686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+mn-ea"/>
                </a:rPr>
                <a:t>Redhat</a:t>
              </a:r>
              <a:r>
                <a:rPr lang="en-US" altLang="ko-KR" sz="1000" dirty="0">
                  <a:latin typeface="+mn-ea"/>
                </a:rPr>
                <a:t> 8.1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A53802-9223-4647-8C72-87DC6CDB3CF5}"/>
                </a:ext>
              </a:extLst>
            </p:cNvPr>
            <p:cNvSpPr txBox="1"/>
            <p:nvPr/>
          </p:nvSpPr>
          <p:spPr>
            <a:xfrm>
              <a:off x="631208" y="283512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Standby</a:t>
              </a:r>
              <a:endParaRPr lang="ko-KR" altLang="en-US" sz="700" b="0" dirty="0">
                <a:latin typeface="+mn-ea"/>
                <a:ea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1582674" cy="184666"/>
            <a:chOff x="647700" y="3730418"/>
            <a:chExt cx="15826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4779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SAP ASE OS HA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 구성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16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$SYBASE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pc="-50" dirty="0" err="1">
                <a:solidFill>
                  <a:schemeClr val="tx1"/>
                </a:solidFill>
                <a:latin typeface="+mn-ea"/>
                <a:ea typeface="+mn-ea"/>
              </a:rPr>
              <a:t>sybase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home)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디렉토리와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User Database device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가 존재하는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file system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을 대상으로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HA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솔루션을 통한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OS HA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로 구성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Picture 27" descr="C:\Users\ecoffey\AppData\Local\Temp\Rar$DRa0.173\30019_Device_database_unreachable_64.png">
            <a:extLst>
              <a:ext uri="{FF2B5EF4-FFF2-40B4-BE49-F238E27FC236}">
                <a16:creationId xmlns:a16="http://schemas.microsoft.com/office/drawing/2014/main" id="{77B12627-9B69-48E3-924E-E0A8D470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84" y="4004967"/>
            <a:ext cx="795770" cy="6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E040FF-61ED-438B-999C-32D0986EA52D}"/>
              </a:ext>
            </a:extLst>
          </p:cNvPr>
          <p:cNvSpPr txBox="1"/>
          <p:nvPr/>
        </p:nvSpPr>
        <p:spPr>
          <a:xfrm>
            <a:off x="1085257" y="4521025"/>
            <a:ext cx="2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>
                <a:latin typeface="+mn-ea"/>
                <a:ea typeface="+mn-ea"/>
              </a:rPr>
              <a:t>운영 볼륨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D217687-5558-4A1A-8005-81A0FE11B2F1}"/>
              </a:ext>
            </a:extLst>
          </p:cNvPr>
          <p:cNvCxnSpPr>
            <a:cxnSpLocks/>
            <a:endCxn id="60" idx="2"/>
          </p:cNvCxnSpPr>
          <p:nvPr/>
        </p:nvCxnSpPr>
        <p:spPr bwMode="auto">
          <a:xfrm flipV="1">
            <a:off x="2262348" y="3700057"/>
            <a:ext cx="530255" cy="4484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7417AC-BCAA-43BD-9F79-30B102E01530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>
            <a:off x="1295500" y="3697065"/>
            <a:ext cx="582473" cy="463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FEF081-EDE8-492D-9DEC-8602FB386A92}"/>
              </a:ext>
            </a:extLst>
          </p:cNvPr>
          <p:cNvSpPr txBox="1"/>
          <p:nvPr/>
        </p:nvSpPr>
        <p:spPr>
          <a:xfrm>
            <a:off x="2412638" y="3847316"/>
            <a:ext cx="62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latin typeface="+mn-ea"/>
                <a:ea typeface="+mn-ea"/>
              </a:rPr>
              <a:t>X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A7F6E-3C6B-433A-9605-8FEBFDD4173B}"/>
              </a:ext>
            </a:extLst>
          </p:cNvPr>
          <p:cNvSpPr txBox="1"/>
          <p:nvPr/>
        </p:nvSpPr>
        <p:spPr>
          <a:xfrm>
            <a:off x="1092561" y="4746007"/>
            <a:ext cx="2029139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sapdata</a:t>
            </a:r>
            <a:r>
              <a:rPr lang="en-US" altLang="ko-KR" sz="900" b="0" dirty="0">
                <a:latin typeface="+mn-ea"/>
                <a:ea typeface="+mn-ea"/>
              </a:rPr>
              <a:t>_[1-n]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saplog</a:t>
            </a:r>
            <a:r>
              <a:rPr lang="en-US" altLang="ko-KR" sz="900" b="0" dirty="0">
                <a:latin typeface="+mn-ea"/>
                <a:ea typeface="+mn-ea"/>
              </a:rPr>
              <a:t>_[1-n]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sybsystem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sapdiag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sybtemp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saptemp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52" name="직사각형 8">
            <a:extLst>
              <a:ext uri="{FF2B5EF4-FFF2-40B4-BE49-F238E27FC236}">
                <a16:creationId xmlns:a16="http://schemas.microsoft.com/office/drawing/2014/main" id="{CB50653A-A56F-41AF-9190-00698D88850D}"/>
              </a:ext>
            </a:extLst>
          </p:cNvPr>
          <p:cNvSpPr/>
          <p:nvPr/>
        </p:nvSpPr>
        <p:spPr>
          <a:xfrm>
            <a:off x="269370" y="571984"/>
            <a:ext cx="1054776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구성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3B6A2C-29FF-4889-9191-21DA000B264E}"/>
              </a:ext>
            </a:extLst>
          </p:cNvPr>
          <p:cNvGrpSpPr/>
          <p:nvPr/>
        </p:nvGrpSpPr>
        <p:grpSpPr>
          <a:xfrm>
            <a:off x="628211" y="2585728"/>
            <a:ext cx="1352985" cy="1170480"/>
            <a:chOff x="628212" y="2155422"/>
            <a:chExt cx="934588" cy="91961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5E4A8E-8447-46AA-93FC-DCB3BD98FEB9}"/>
                </a:ext>
              </a:extLst>
            </p:cNvPr>
            <p:cNvGrpSpPr/>
            <p:nvPr/>
          </p:nvGrpSpPr>
          <p:grpSpPr>
            <a:xfrm>
              <a:off x="632520" y="2155422"/>
              <a:ext cx="930280" cy="919617"/>
              <a:chOff x="1568624" y="1988840"/>
              <a:chExt cx="1023961" cy="162125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719B3A-01EA-4A2E-A3B9-93419CC726C3}"/>
                  </a:ext>
                </a:extLst>
              </p:cNvPr>
              <p:cNvSpPr/>
              <p:nvPr/>
            </p:nvSpPr>
            <p:spPr bwMode="auto">
              <a:xfrm>
                <a:off x="1568624" y="1988840"/>
                <a:ext cx="1008112" cy="1512168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8B60827-7ECE-4069-AF0F-668BF2A7A91B}"/>
                  </a:ext>
                </a:extLst>
              </p:cNvPr>
              <p:cNvSpPr/>
              <p:nvPr/>
            </p:nvSpPr>
            <p:spPr bwMode="auto">
              <a:xfrm>
                <a:off x="1599887" y="2060847"/>
                <a:ext cx="936104" cy="1171375"/>
              </a:xfrm>
              <a:prstGeom prst="rect">
                <a:avLst/>
              </a:prstGeom>
              <a:solidFill>
                <a:srgbClr val="CBCCC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C75D603-81E1-40A8-947F-6AF1EF356B0A}"/>
                  </a:ext>
                </a:extLst>
              </p:cNvPr>
              <p:cNvSpPr/>
              <p:nvPr/>
            </p:nvSpPr>
            <p:spPr bwMode="auto">
              <a:xfrm>
                <a:off x="1640632" y="2096854"/>
                <a:ext cx="873471" cy="787036"/>
              </a:xfrm>
              <a:prstGeom prst="rect">
                <a:avLst/>
              </a:prstGeom>
              <a:solidFill>
                <a:srgbClr val="FBCE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5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&lt;SID&gt;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  <a:ea typeface="+mn-ea"/>
                  </a:rPr>
                  <a:t>(SAP ASE 16.0)</a:t>
                </a:r>
                <a:endParaRPr kumimoji="1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C07089-EAC4-4F0A-AEF5-A824B61D740A}"/>
                  </a:ext>
                </a:extLst>
              </p:cNvPr>
              <p:cNvSpPr txBox="1"/>
              <p:nvPr/>
            </p:nvSpPr>
            <p:spPr>
              <a:xfrm>
                <a:off x="1584473" y="3230271"/>
                <a:ext cx="1008112" cy="3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F400B3-2DB3-4E98-BF0C-1F330DF04628}"/>
                </a:ext>
              </a:extLst>
            </p:cNvPr>
            <p:cNvSpPr txBox="1"/>
            <p:nvPr/>
          </p:nvSpPr>
          <p:spPr>
            <a:xfrm>
              <a:off x="628212" y="264686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+mn-ea"/>
                </a:rPr>
                <a:t>Redhat</a:t>
              </a:r>
              <a:r>
                <a:rPr lang="en-US" altLang="ko-KR" sz="1000" dirty="0">
                  <a:latin typeface="+mn-ea"/>
                </a:rPr>
                <a:t> 8.1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4E4BAC-DC6C-414A-9E0B-6BCA9CD9FA9C}"/>
                </a:ext>
              </a:extLst>
            </p:cNvPr>
            <p:cNvSpPr txBox="1"/>
            <p:nvPr/>
          </p:nvSpPr>
          <p:spPr>
            <a:xfrm>
              <a:off x="631208" y="283512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Active</a:t>
              </a:r>
              <a:endParaRPr lang="ko-KR" altLang="en-US" sz="700" b="0" dirty="0">
                <a:latin typeface="+mn-ea"/>
                <a:ea typeface="+mn-ea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EBC4782-5044-4056-8D8B-ECA4A004B315}"/>
              </a:ext>
            </a:extLst>
          </p:cNvPr>
          <p:cNvGrpSpPr/>
          <p:nvPr/>
        </p:nvGrpSpPr>
        <p:grpSpPr>
          <a:xfrm>
            <a:off x="2125314" y="2588720"/>
            <a:ext cx="1352985" cy="1170480"/>
            <a:chOff x="628212" y="2155422"/>
            <a:chExt cx="934588" cy="91961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9407509-6673-40D5-8E83-16A91EB4B2CF}"/>
                </a:ext>
              </a:extLst>
            </p:cNvPr>
            <p:cNvGrpSpPr/>
            <p:nvPr/>
          </p:nvGrpSpPr>
          <p:grpSpPr>
            <a:xfrm>
              <a:off x="632520" y="2155422"/>
              <a:ext cx="930280" cy="919617"/>
              <a:chOff x="1568624" y="1988840"/>
              <a:chExt cx="1023961" cy="162125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C7BCB29-7173-48B0-9E29-9431E4903811}"/>
                  </a:ext>
                </a:extLst>
              </p:cNvPr>
              <p:cNvSpPr/>
              <p:nvPr/>
            </p:nvSpPr>
            <p:spPr bwMode="auto">
              <a:xfrm>
                <a:off x="1568624" y="1988840"/>
                <a:ext cx="1008112" cy="1512168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9B98A58-AD2C-40AF-9CDD-D6671C219264}"/>
                  </a:ext>
                </a:extLst>
              </p:cNvPr>
              <p:cNvSpPr/>
              <p:nvPr/>
            </p:nvSpPr>
            <p:spPr bwMode="auto">
              <a:xfrm>
                <a:off x="1599887" y="2060847"/>
                <a:ext cx="936104" cy="1171375"/>
              </a:xfrm>
              <a:prstGeom prst="rect">
                <a:avLst/>
              </a:prstGeom>
              <a:solidFill>
                <a:srgbClr val="CBCCC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1BB622-DDE5-42CE-A94B-20D50637B5FF}"/>
                  </a:ext>
                </a:extLst>
              </p:cNvPr>
              <p:cNvSpPr txBox="1"/>
              <p:nvPr/>
            </p:nvSpPr>
            <p:spPr>
              <a:xfrm>
                <a:off x="1584473" y="3230271"/>
                <a:ext cx="1008112" cy="3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96CB58-A550-41FE-B6D5-5193A6875F7B}"/>
                </a:ext>
              </a:extLst>
            </p:cNvPr>
            <p:cNvSpPr txBox="1"/>
            <p:nvPr/>
          </p:nvSpPr>
          <p:spPr>
            <a:xfrm>
              <a:off x="628212" y="264686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+mn-ea"/>
                </a:rPr>
                <a:t>Redhat</a:t>
              </a:r>
              <a:r>
                <a:rPr lang="en-US" altLang="ko-KR" sz="1000" dirty="0">
                  <a:latin typeface="+mn-ea"/>
                </a:rPr>
                <a:t> 8.1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E71D9B0-5FD3-4A80-AF36-B945BB151951}"/>
                </a:ext>
              </a:extLst>
            </p:cNvPr>
            <p:cNvSpPr txBox="1"/>
            <p:nvPr/>
          </p:nvSpPr>
          <p:spPr>
            <a:xfrm>
              <a:off x="631208" y="283512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Standby</a:t>
              </a:r>
              <a:endParaRPr lang="ko-KR" altLang="en-US" sz="700" b="0" dirty="0">
                <a:latin typeface="+mn-ea"/>
                <a:ea typeface="+mn-ea"/>
              </a:endParaRPr>
            </a:p>
          </p:txBody>
        </p:sp>
      </p:grpSp>
      <p:sp>
        <p:nvSpPr>
          <p:cNvPr id="71" name="위로 구부러진 화살표 6">
            <a:extLst>
              <a:ext uri="{FF2B5EF4-FFF2-40B4-BE49-F238E27FC236}">
                <a16:creationId xmlns:a16="http://schemas.microsoft.com/office/drawing/2014/main" id="{484B37A8-D4DD-47AC-93C0-CBF5F77E2BAA}"/>
              </a:ext>
            </a:extLst>
          </p:cNvPr>
          <p:cNvSpPr/>
          <p:nvPr/>
        </p:nvSpPr>
        <p:spPr>
          <a:xfrm flipV="1">
            <a:off x="3597789" y="2226352"/>
            <a:ext cx="789273" cy="385792"/>
          </a:xfrm>
          <a:prstGeom prst="curvedUp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41">
            <a:extLst>
              <a:ext uri="{FF2B5EF4-FFF2-40B4-BE49-F238E27FC236}">
                <a16:creationId xmlns:a16="http://schemas.microsoft.com/office/drawing/2014/main" id="{99A1C46A-E9D7-4147-B98B-A880F3A7DAE3}"/>
              </a:ext>
            </a:extLst>
          </p:cNvPr>
          <p:cNvSpPr txBox="1"/>
          <p:nvPr/>
        </p:nvSpPr>
        <p:spPr>
          <a:xfrm>
            <a:off x="3451217" y="1987851"/>
            <a:ext cx="118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00" dirty="0">
                <a:latin typeface="+mn-ea"/>
                <a:ea typeface="+mn-ea"/>
              </a:rPr>
              <a:t>OS HA Failover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0" name="위로 구부러진 화살표 6">
            <a:extLst>
              <a:ext uri="{FF2B5EF4-FFF2-40B4-BE49-F238E27FC236}">
                <a16:creationId xmlns:a16="http://schemas.microsoft.com/office/drawing/2014/main" id="{B0D65944-7120-45EC-BA01-059496874A87}"/>
              </a:ext>
            </a:extLst>
          </p:cNvPr>
          <p:cNvSpPr/>
          <p:nvPr/>
        </p:nvSpPr>
        <p:spPr>
          <a:xfrm flipH="1">
            <a:off x="3717325" y="5528386"/>
            <a:ext cx="789273" cy="385792"/>
          </a:xfrm>
          <a:prstGeom prst="curvedUp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41">
            <a:extLst>
              <a:ext uri="{FF2B5EF4-FFF2-40B4-BE49-F238E27FC236}">
                <a16:creationId xmlns:a16="http://schemas.microsoft.com/office/drawing/2014/main" id="{5773531F-7B22-47BD-94FE-7967339BC273}"/>
              </a:ext>
            </a:extLst>
          </p:cNvPr>
          <p:cNvSpPr txBox="1"/>
          <p:nvPr/>
        </p:nvSpPr>
        <p:spPr>
          <a:xfrm>
            <a:off x="3629345" y="5899465"/>
            <a:ext cx="143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00" dirty="0">
                <a:latin typeface="+mn-ea"/>
                <a:ea typeface="+mn-ea"/>
              </a:rPr>
              <a:t>OS HA Failback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7633804-DF3C-4885-821D-F3150F6CC0E9}"/>
              </a:ext>
            </a:extLst>
          </p:cNvPr>
          <p:cNvGrpSpPr/>
          <p:nvPr/>
        </p:nvGrpSpPr>
        <p:grpSpPr>
          <a:xfrm>
            <a:off x="4492004" y="2582742"/>
            <a:ext cx="2725954" cy="1170480"/>
            <a:chOff x="628212" y="2155422"/>
            <a:chExt cx="1882978" cy="91961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B33B4B3-41D2-4C59-B18D-CFED461E2049}"/>
                </a:ext>
              </a:extLst>
            </p:cNvPr>
            <p:cNvGrpSpPr/>
            <p:nvPr/>
          </p:nvGrpSpPr>
          <p:grpSpPr>
            <a:xfrm>
              <a:off x="632520" y="2155422"/>
              <a:ext cx="1878670" cy="919617"/>
              <a:chOff x="1568624" y="1988840"/>
              <a:chExt cx="2067854" cy="162125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8F99136-C2BD-460F-9BA4-B715B80912FF}"/>
                  </a:ext>
                </a:extLst>
              </p:cNvPr>
              <p:cNvSpPr/>
              <p:nvPr/>
            </p:nvSpPr>
            <p:spPr bwMode="auto">
              <a:xfrm>
                <a:off x="1568624" y="1988840"/>
                <a:ext cx="1008112" cy="1512168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91B6DD5-540F-46A6-9782-4CC539C3A24C}"/>
                  </a:ext>
                </a:extLst>
              </p:cNvPr>
              <p:cNvSpPr/>
              <p:nvPr/>
            </p:nvSpPr>
            <p:spPr bwMode="auto">
              <a:xfrm>
                <a:off x="1599887" y="2060847"/>
                <a:ext cx="936104" cy="1171375"/>
              </a:xfrm>
              <a:prstGeom prst="rect">
                <a:avLst/>
              </a:prstGeom>
              <a:solidFill>
                <a:srgbClr val="CBCCC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OTF Bold" pitchFamily="50" charset="-127"/>
                  <a:ea typeface="나눔고딕OTF Bold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DA3B137-AA67-460D-AF68-031420C40767}"/>
                  </a:ext>
                </a:extLst>
              </p:cNvPr>
              <p:cNvSpPr txBox="1"/>
              <p:nvPr/>
            </p:nvSpPr>
            <p:spPr>
              <a:xfrm>
                <a:off x="1584473" y="3230271"/>
                <a:ext cx="1008112" cy="3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4EF5A16-1053-44CC-AF55-29E8DDBC3BD2}"/>
                  </a:ext>
                </a:extLst>
              </p:cNvPr>
              <p:cNvSpPr/>
              <p:nvPr/>
            </p:nvSpPr>
            <p:spPr bwMode="auto">
              <a:xfrm>
                <a:off x="2763007" y="2096854"/>
                <a:ext cx="873471" cy="787036"/>
              </a:xfrm>
              <a:prstGeom prst="rect">
                <a:avLst/>
              </a:prstGeom>
              <a:solidFill>
                <a:srgbClr val="FBCE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5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&lt;SID&gt;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tx1"/>
                    </a:solidFill>
                    <a:latin typeface="+mn-ea"/>
                    <a:ea typeface="+mn-ea"/>
                  </a:rPr>
                  <a:t>(SAP ASE 16.0)</a:t>
                </a:r>
                <a:endParaRPr kumimoji="1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061432-07F0-4A95-A129-0BB3FE329D82}"/>
                </a:ext>
              </a:extLst>
            </p:cNvPr>
            <p:cNvSpPr txBox="1"/>
            <p:nvPr/>
          </p:nvSpPr>
          <p:spPr>
            <a:xfrm>
              <a:off x="628212" y="264686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+mn-ea"/>
                </a:rPr>
                <a:t>Redhat</a:t>
              </a:r>
              <a:r>
                <a:rPr lang="en-US" altLang="ko-KR" sz="1000" dirty="0">
                  <a:latin typeface="+mn-ea"/>
                </a:rPr>
                <a:t> 8.1</a:t>
              </a:r>
              <a:endParaRPr lang="ko-KR" altLang="en-US" sz="1000" b="0" dirty="0">
                <a:latin typeface="+mn-ea"/>
                <a:ea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4CDED8-20C8-4DEC-B2CF-48FE3BA4BB88}"/>
                </a:ext>
              </a:extLst>
            </p:cNvPr>
            <p:cNvSpPr txBox="1"/>
            <p:nvPr/>
          </p:nvSpPr>
          <p:spPr>
            <a:xfrm>
              <a:off x="631208" y="2835122"/>
              <a:ext cx="915881" cy="19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Active</a:t>
              </a:r>
              <a:endParaRPr lang="ko-KR" altLang="en-US" sz="700" b="0" dirty="0">
                <a:latin typeface="+mn-ea"/>
                <a:ea typeface="+mn-ea"/>
              </a:endParaRPr>
            </a:p>
          </p:txBody>
        </p:sp>
      </p:grpSp>
      <p:pic>
        <p:nvPicPr>
          <p:cNvPr id="104" name="Picture 27" descr="C:\Users\ecoffey\AppData\Local\Temp\Rar$DRa0.173\30019_Device_database_unreachable_64.png">
            <a:extLst>
              <a:ext uri="{FF2B5EF4-FFF2-40B4-BE49-F238E27FC236}">
                <a16:creationId xmlns:a16="http://schemas.microsoft.com/office/drawing/2014/main" id="{3B755402-CF1F-48F0-8BF9-23B18F13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36" y="3996009"/>
            <a:ext cx="795770" cy="6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9C25EA1B-7F56-4D75-90CC-3726298EB563}"/>
              </a:ext>
            </a:extLst>
          </p:cNvPr>
          <p:cNvSpPr txBox="1"/>
          <p:nvPr/>
        </p:nvSpPr>
        <p:spPr>
          <a:xfrm>
            <a:off x="4961009" y="4512067"/>
            <a:ext cx="2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>
                <a:latin typeface="+mn-ea"/>
                <a:ea typeface="+mn-ea"/>
              </a:rPr>
              <a:t>운영 볼륨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73E5125-48BD-4095-9D46-0503C02BDB14}"/>
              </a:ext>
            </a:extLst>
          </p:cNvPr>
          <p:cNvCxnSpPr>
            <a:cxnSpLocks/>
            <a:endCxn id="67" idx="2"/>
          </p:cNvCxnSpPr>
          <p:nvPr/>
        </p:nvCxnSpPr>
        <p:spPr bwMode="auto">
          <a:xfrm flipH="1" flipV="1">
            <a:off x="5159294" y="3694079"/>
            <a:ext cx="564548" cy="4457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91EA751-51FF-4E42-B333-5895B4212C70}"/>
              </a:ext>
            </a:extLst>
          </p:cNvPr>
          <p:cNvCxnSpPr>
            <a:cxnSpLocks/>
            <a:stCxn id="98" idx="2"/>
          </p:cNvCxnSpPr>
          <p:nvPr/>
        </p:nvCxnSpPr>
        <p:spPr bwMode="auto">
          <a:xfrm flipH="1">
            <a:off x="6138100" y="3697071"/>
            <a:ext cx="518296" cy="4384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71070-6567-4A46-A8E6-07A5E9D8B4CC}"/>
              </a:ext>
            </a:extLst>
          </p:cNvPr>
          <p:cNvSpPr txBox="1"/>
          <p:nvPr/>
        </p:nvSpPr>
        <p:spPr>
          <a:xfrm>
            <a:off x="4925757" y="3838358"/>
            <a:ext cx="62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dirty="0">
                <a:latin typeface="+mn-ea"/>
                <a:ea typeface="+mn-ea"/>
              </a:rPr>
              <a:t>X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E86957-49CA-4C79-AE0B-842BE6099586}"/>
              </a:ext>
            </a:extLst>
          </p:cNvPr>
          <p:cNvSpPr txBox="1"/>
          <p:nvPr/>
        </p:nvSpPr>
        <p:spPr>
          <a:xfrm>
            <a:off x="4968313" y="4737049"/>
            <a:ext cx="2029139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sapdata</a:t>
            </a:r>
            <a:r>
              <a:rPr lang="en-US" altLang="ko-KR" sz="900" b="0" dirty="0">
                <a:latin typeface="+mn-ea"/>
                <a:ea typeface="+mn-ea"/>
              </a:rPr>
              <a:t>_[1-n]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saplog</a:t>
            </a:r>
            <a:r>
              <a:rPr lang="en-US" altLang="ko-KR" sz="900" b="0" dirty="0">
                <a:latin typeface="+mn-ea"/>
                <a:ea typeface="+mn-ea"/>
              </a:rPr>
              <a:t>_[1-n]</a:t>
            </a: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sybsystem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sapdiag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sybtemp</a:t>
            </a:r>
            <a:endParaRPr lang="en-US" altLang="ko-KR" sz="900" b="0" dirty="0">
              <a:latin typeface="+mn-ea"/>
              <a:ea typeface="+mn-ea"/>
            </a:endParaRPr>
          </a:p>
          <a:p>
            <a:r>
              <a:rPr lang="en-US" altLang="ko-KR" sz="900" b="0" dirty="0">
                <a:latin typeface="+mn-ea"/>
                <a:ea typeface="+mn-ea"/>
              </a:rPr>
              <a:t>/</a:t>
            </a:r>
            <a:r>
              <a:rPr lang="en-US" altLang="ko-KR" sz="900" b="0" dirty="0" err="1">
                <a:latin typeface="+mn-ea"/>
                <a:ea typeface="+mn-ea"/>
              </a:rPr>
              <a:t>sybase</a:t>
            </a:r>
            <a:r>
              <a:rPr lang="en-US" altLang="ko-KR" sz="900" b="0" dirty="0">
                <a:latin typeface="+mn-ea"/>
                <a:ea typeface="+mn-ea"/>
              </a:rPr>
              <a:t>/&lt;SID&gt;/</a:t>
            </a:r>
            <a:r>
              <a:rPr lang="en-US" altLang="ko-KR" sz="900" b="0" dirty="0" err="1">
                <a:latin typeface="+mn-ea"/>
                <a:ea typeface="+mn-ea"/>
              </a:rPr>
              <a:t>saptemp</a:t>
            </a:r>
            <a:endParaRPr lang="ko-KR" altLang="en-US" sz="9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96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097238" cy="184666"/>
            <a:chOff x="647700" y="3730418"/>
            <a:chExt cx="2097238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992533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Failover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서버기동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showserver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dataserver</a:t>
            </a:r>
            <a:r>
              <a:rPr lang="en-US" altLang="ko-KR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>
                <a:latin typeface="+mn-ea"/>
                <a:ea typeface="+mn-ea"/>
              </a:rPr>
              <a:t>와 </a:t>
            </a:r>
            <a:r>
              <a:rPr lang="en-US" altLang="ko-KR" sz="1000" spc="-50" dirty="0" err="1">
                <a:latin typeface="+mn-ea"/>
                <a:ea typeface="+mn-ea"/>
              </a:rPr>
              <a:t>backupserver</a:t>
            </a:r>
            <a:r>
              <a:rPr lang="en-US" altLang="ko-KR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>
                <a:latin typeface="+mn-ea"/>
                <a:ea typeface="+mn-ea"/>
              </a:rPr>
              <a:t>가 정상적으로 기동 중인지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2</a:t>
            </a:r>
            <a:r>
              <a:rPr lang="ko-KR" altLang="en-US" sz="1000" spc="-50" dirty="0">
                <a:latin typeface="+mn-ea"/>
                <a:ea typeface="+mn-ea"/>
              </a:rPr>
              <a:t>개의 프로세스가 모두 기동 중일 경우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server02,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8">
            <a:extLst>
              <a:ext uri="{FF2B5EF4-FFF2-40B4-BE49-F238E27FC236}">
                <a16:creationId xmlns:a16="http://schemas.microsoft.com/office/drawing/2014/main" id="{CB50653A-A56F-41AF-9190-00698D88850D}"/>
              </a:ext>
            </a:extLst>
          </p:cNvPr>
          <p:cNvSpPr/>
          <p:nvPr/>
        </p:nvSpPr>
        <p:spPr>
          <a:xfrm>
            <a:off x="269370" y="571984"/>
            <a:ext cx="3143233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(Failover)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2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097238" cy="184666"/>
            <a:chOff x="647700" y="3730418"/>
            <a:chExt cx="2097238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992533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Failover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서버로그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egrep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–</a:t>
            </a:r>
            <a:r>
              <a:rPr lang="en-US" altLang="ko-KR" sz="1000" spc="-50" dirty="0" err="1">
                <a:latin typeface="+mn-ea"/>
                <a:ea typeface="+mn-ea"/>
              </a:rPr>
              <a:t>i</a:t>
            </a:r>
            <a:r>
              <a:rPr lang="en-US" altLang="ko-KR" sz="1000" spc="-50" dirty="0">
                <a:latin typeface="+mn-ea"/>
                <a:ea typeface="+mn-ea"/>
              </a:rPr>
              <a:t> “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error</a:t>
            </a:r>
            <a:r>
              <a:rPr lang="en-US" altLang="ko-KR" sz="1000" spc="-50" dirty="0" err="1">
                <a:latin typeface="+mn-ea"/>
                <a:ea typeface="+mn-ea"/>
              </a:rPr>
              <a:t>|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dopen</a:t>
            </a:r>
            <a:r>
              <a:rPr lang="en-US" altLang="ko-KR" sz="1000" spc="-50" dirty="0" err="1">
                <a:latin typeface="+mn-ea"/>
                <a:ea typeface="+mn-ea"/>
              </a:rPr>
              <a:t>|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fail</a:t>
            </a:r>
            <a:r>
              <a:rPr lang="en-US" altLang="ko-KR" sz="1000" spc="-50" dirty="0">
                <a:latin typeface="+mn-ea"/>
                <a:ea typeface="+mn-ea"/>
              </a:rPr>
              <a:t>” $SYBASE/$SYBASE_ASE/install/&lt;SID&gt;.log</a:t>
            </a: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ASE</a:t>
            </a:r>
            <a:r>
              <a:rPr lang="ko-KR" altLang="en-US" sz="1000" spc="-50" dirty="0">
                <a:latin typeface="+mn-ea"/>
                <a:ea typeface="+mn-ea"/>
              </a:rPr>
              <a:t> 서버 기동시점에 오류 발생유무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717550" lvl="3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수행 후</a:t>
            </a:r>
            <a:r>
              <a:rPr lang="en-US" altLang="ko-KR" sz="1000" spc="-50" dirty="0">
                <a:latin typeface="+mn-ea"/>
                <a:ea typeface="+mn-ea"/>
              </a:rPr>
              <a:t>, </a:t>
            </a:r>
            <a:r>
              <a:rPr lang="ko-KR" altLang="en-US" sz="1000" spc="-50" dirty="0">
                <a:latin typeface="+mn-ea"/>
                <a:ea typeface="+mn-ea"/>
              </a:rPr>
              <a:t>결과값 없다면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717550" lvl="3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비정상 판정 예시</a:t>
            </a:r>
            <a:r>
              <a:rPr lang="en-US" altLang="ko-KR" sz="1000" spc="-50" dirty="0">
                <a:latin typeface="+mn-ea"/>
                <a:ea typeface="+mn-ea"/>
              </a:rPr>
              <a:t>) device not activated</a:t>
            </a:r>
            <a:r>
              <a:rPr lang="ko-KR" altLang="en-US" sz="1000" spc="-50" dirty="0">
                <a:latin typeface="+mn-ea"/>
                <a:ea typeface="+mn-ea"/>
              </a:rPr>
              <a:t>발생 시</a:t>
            </a:r>
            <a:r>
              <a:rPr lang="en-US" altLang="ko-KR" sz="1000" spc="-50" dirty="0">
                <a:latin typeface="+mn-ea"/>
                <a:ea typeface="+mn-ea"/>
              </a:rPr>
              <a:t>, ASE</a:t>
            </a:r>
            <a:r>
              <a:rPr lang="ko-KR" altLang="en-US" sz="1000" spc="-50" dirty="0">
                <a:latin typeface="+mn-ea"/>
                <a:ea typeface="+mn-ea"/>
              </a:rPr>
              <a:t> 서버로그 내용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server  Activating disk ＇</a:t>
            </a:r>
            <a:r>
              <a:rPr lang="en-US" altLang="ko-KR" sz="1000" spc="-50" dirty="0" err="1">
                <a:latin typeface="+mn-ea"/>
                <a:ea typeface="+mn-ea"/>
              </a:rPr>
              <a:t>kin_kp_dev</a:t>
            </a:r>
            <a:r>
              <a:rPr lang="en-US" altLang="ko-KR" sz="1000" spc="-50" dirty="0">
                <a:latin typeface="+mn-ea"/>
                <a:ea typeface="+mn-ea"/>
              </a:rPr>
              <a:t>＇ of size 1024000 KB.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kernel  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dopen</a:t>
            </a:r>
            <a:r>
              <a:rPr lang="en-US" altLang="ko-KR" sz="1000" spc="-50" dirty="0">
                <a:latin typeface="+mn-ea"/>
                <a:ea typeface="+mn-ea"/>
              </a:rPr>
              <a:t>: open '/home/</a:t>
            </a:r>
            <a:r>
              <a:rPr lang="en-US" altLang="ko-KR" sz="1000" spc="-50" dirty="0" err="1">
                <a:latin typeface="+mn-ea"/>
                <a:ea typeface="+mn-ea"/>
              </a:rPr>
              <a:t>ase</a:t>
            </a:r>
            <a:r>
              <a:rPr lang="en-US" altLang="ko-KR" sz="1000" spc="-50" dirty="0">
                <a:latin typeface="+mn-ea"/>
                <a:ea typeface="+mn-ea"/>
              </a:rPr>
              <a:t>/ase160_hanwha/data/kin_kp_dev.dat', No such file or directory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kernel  </a:t>
            </a:r>
            <a:r>
              <a:rPr lang="en-US" altLang="ko-KR" sz="1000" spc="-50" dirty="0" err="1">
                <a:latin typeface="+mn-ea"/>
                <a:ea typeface="+mn-ea"/>
              </a:rPr>
              <a:t>udactivate</a:t>
            </a:r>
            <a:r>
              <a:rPr lang="en-US" altLang="ko-KR" sz="1000" spc="-50" dirty="0">
                <a:latin typeface="+mn-ea"/>
                <a:ea typeface="+mn-ea"/>
              </a:rPr>
              <a:t>: error starting virtual disk -1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11:30:38.79 server  </a:t>
            </a:r>
            <a:r>
              <a:rPr lang="en-US" altLang="ko-KR" sz="1000" spc="-50" dirty="0">
                <a:solidFill>
                  <a:srgbClr val="FF0000"/>
                </a:solidFill>
                <a:latin typeface="+mn-ea"/>
                <a:ea typeface="+mn-ea"/>
              </a:rPr>
              <a:t>Error</a:t>
            </a:r>
            <a:r>
              <a:rPr lang="en-US" altLang="ko-KR" sz="1000" spc="-50" dirty="0">
                <a:latin typeface="+mn-ea"/>
                <a:ea typeface="+mn-ea"/>
              </a:rPr>
              <a:t>: 840, Severity: 17, State: 2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11:30:38.79 server  Device '</a:t>
            </a:r>
            <a:r>
              <a:rPr lang="en-US" altLang="ko-KR" sz="1000" spc="-50" dirty="0" err="1">
                <a:latin typeface="+mn-ea"/>
                <a:ea typeface="+mn-ea"/>
              </a:rPr>
              <a:t>kin_kp_dev</a:t>
            </a:r>
            <a:r>
              <a:rPr lang="en-US" altLang="ko-KR" sz="1000" spc="-50" dirty="0">
                <a:latin typeface="+mn-ea"/>
                <a:ea typeface="+mn-ea"/>
              </a:rPr>
              <a:t>' (with physical name '/home/</a:t>
            </a:r>
            <a:r>
              <a:rPr lang="en-US" altLang="ko-KR" sz="1000" spc="-50" dirty="0" err="1">
                <a:latin typeface="+mn-ea"/>
                <a:ea typeface="+mn-ea"/>
              </a:rPr>
              <a:t>ase</a:t>
            </a:r>
            <a:r>
              <a:rPr lang="en-US" altLang="ko-KR" sz="1000" spc="-50" dirty="0">
                <a:latin typeface="+mn-ea"/>
                <a:ea typeface="+mn-ea"/>
              </a:rPr>
              <a:t>/ase160_hanwha/data/kin_kp_dev.dat', and virtual device number 4) has not been correctly activated at startup time.  Please contact a user with System Administrator (SA) role.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server02,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A6937D8C-FCA4-406B-BAAA-2064B9053386}"/>
              </a:ext>
            </a:extLst>
          </p:cNvPr>
          <p:cNvSpPr/>
          <p:nvPr/>
        </p:nvSpPr>
        <p:spPr>
          <a:xfrm>
            <a:off x="269370" y="571984"/>
            <a:ext cx="3143233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(Failover)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5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097238" cy="184666"/>
            <a:chOff x="647700" y="3730418"/>
            <a:chExt cx="2097238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992533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Failover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 err="1">
                <a:solidFill>
                  <a:schemeClr val="tx1"/>
                </a:solidFill>
                <a:latin typeface="+mn-ea"/>
                <a:ea typeface="+mn-ea"/>
              </a:rPr>
              <a:t>리스너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정보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sp_listener</a:t>
            </a:r>
            <a:r>
              <a:rPr lang="en-US" altLang="ko-KR" sz="1000" spc="-50" dirty="0">
                <a:latin typeface="+mn-ea"/>
                <a:ea typeface="+mn-ea"/>
              </a:rPr>
              <a:t> ‘status’</a:t>
            </a: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ASE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listener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IP,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Port </a:t>
            </a:r>
            <a:r>
              <a:rPr lang="ko-KR" altLang="en-US" sz="1000" spc="-50" dirty="0">
                <a:latin typeface="+mn-ea"/>
                <a:ea typeface="+mn-ea"/>
              </a:rPr>
              <a:t>정보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server02,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D0D829-6995-40F6-B50E-D4C729740DA1}"/>
              </a:ext>
            </a:extLst>
          </p:cNvPr>
          <p:cNvSpPr/>
          <p:nvPr/>
        </p:nvSpPr>
        <p:spPr>
          <a:xfrm>
            <a:off x="1137671" y="4281528"/>
            <a:ext cx="410235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BA84C-1B91-4D18-80DA-3DB81EFFD51A}"/>
              </a:ext>
            </a:extLst>
          </p:cNvPr>
          <p:cNvSpPr/>
          <p:nvPr/>
        </p:nvSpPr>
        <p:spPr>
          <a:xfrm>
            <a:off x="1134688" y="4505644"/>
            <a:ext cx="204042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4064FE-531C-41A3-BC38-73C5641E1DAF}"/>
              </a:ext>
            </a:extLst>
          </p:cNvPr>
          <p:cNvSpPr/>
          <p:nvPr/>
        </p:nvSpPr>
        <p:spPr>
          <a:xfrm>
            <a:off x="1146644" y="5981830"/>
            <a:ext cx="410235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445ACB-E183-464E-B404-EFDD32CFB1A6}"/>
              </a:ext>
            </a:extLst>
          </p:cNvPr>
          <p:cNvSpPr/>
          <p:nvPr/>
        </p:nvSpPr>
        <p:spPr>
          <a:xfrm>
            <a:off x="1143661" y="6205946"/>
            <a:ext cx="204042" cy="9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8">
            <a:extLst>
              <a:ext uri="{FF2B5EF4-FFF2-40B4-BE49-F238E27FC236}">
                <a16:creationId xmlns:a16="http://schemas.microsoft.com/office/drawing/2014/main" id="{BEAEE3AD-77CC-4687-A74A-E53B43249AAB}"/>
              </a:ext>
            </a:extLst>
          </p:cNvPr>
          <p:cNvSpPr/>
          <p:nvPr/>
        </p:nvSpPr>
        <p:spPr>
          <a:xfrm>
            <a:off x="269370" y="571984"/>
            <a:ext cx="3143233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(Failover)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91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097238" cy="184666"/>
            <a:chOff x="647700" y="3730418"/>
            <a:chExt cx="2097238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992533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Failover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 정상복구 및 </a:t>
            </a: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online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상태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sp_helpdb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결과값 내용 중</a:t>
            </a:r>
            <a:r>
              <a:rPr lang="en-US" altLang="ko-KR" sz="1000" spc="-50" dirty="0">
                <a:latin typeface="+mn-ea"/>
                <a:ea typeface="+mn-ea"/>
              </a:rPr>
              <a:t>, status</a:t>
            </a:r>
            <a:r>
              <a:rPr lang="ko-KR" altLang="en-US" sz="1000" spc="-50" dirty="0">
                <a:latin typeface="+mn-ea"/>
                <a:ea typeface="+mn-ea"/>
              </a:rPr>
              <a:t> 항목에 </a:t>
            </a:r>
            <a:r>
              <a:rPr lang="en-US" altLang="ko-KR" sz="1000" spc="-50" dirty="0">
                <a:latin typeface="+mn-ea"/>
                <a:ea typeface="+mn-ea"/>
              </a:rPr>
              <a:t>“offline” </a:t>
            </a:r>
            <a:r>
              <a:rPr lang="ko-KR" altLang="en-US" sz="1000" spc="-50" dirty="0">
                <a:latin typeface="+mn-ea"/>
                <a:ea typeface="+mn-ea"/>
              </a:rPr>
              <a:t>키워드가 없을 경우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server02,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직사각형 8">
            <a:extLst>
              <a:ext uri="{FF2B5EF4-FFF2-40B4-BE49-F238E27FC236}">
                <a16:creationId xmlns:a16="http://schemas.microsoft.com/office/drawing/2014/main" id="{FBE81151-9987-471D-80D7-FC8AE176F537}"/>
              </a:ext>
            </a:extLst>
          </p:cNvPr>
          <p:cNvSpPr/>
          <p:nvPr/>
        </p:nvSpPr>
        <p:spPr>
          <a:xfrm>
            <a:off x="269370" y="571984"/>
            <a:ext cx="3143233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(Failover)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8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097238" cy="184666"/>
            <a:chOff x="647700" y="3730418"/>
            <a:chExt cx="2097238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1992533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Failover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DB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사이즈 정상출력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isql</a:t>
            </a:r>
            <a:r>
              <a:rPr lang="ko-KR" altLang="en-US" sz="1000" spc="-50" dirty="0">
                <a:latin typeface="+mn-ea"/>
                <a:ea typeface="+mn-ea"/>
              </a:rPr>
              <a:t> 접속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sp_dbspace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정상결과값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 err="1">
                <a:latin typeface="+mn-ea"/>
                <a:ea typeface="+mn-ea"/>
              </a:rPr>
              <a:t>리턴되면</a:t>
            </a:r>
            <a:r>
              <a:rPr lang="ko-KR" altLang="en-US" sz="1000" spc="-50" dirty="0">
                <a:latin typeface="+mn-ea"/>
                <a:ea typeface="+mn-ea"/>
              </a:rPr>
              <a:t> 정상 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비정상 판정 예시</a:t>
            </a:r>
            <a:r>
              <a:rPr lang="en-US" altLang="ko-KR" sz="1000" spc="-50" dirty="0">
                <a:latin typeface="+mn-ea"/>
                <a:ea typeface="+mn-ea"/>
              </a:rPr>
              <a:t>) </a:t>
            </a: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결과값 내용 중</a:t>
            </a:r>
            <a:r>
              <a:rPr lang="en-US" altLang="ko-KR" sz="1000" spc="-50" dirty="0">
                <a:latin typeface="+mn-ea"/>
                <a:ea typeface="+mn-ea"/>
              </a:rPr>
              <a:t>, </a:t>
            </a:r>
            <a:r>
              <a:rPr lang="ko-KR" altLang="en-US" sz="1000" spc="-50" dirty="0">
                <a:latin typeface="+mn-ea"/>
                <a:ea typeface="+mn-ea"/>
              </a:rPr>
              <a:t>아래와 같이 </a:t>
            </a:r>
            <a:r>
              <a:rPr lang="en-US" altLang="ko-KR" sz="1000" spc="-50" dirty="0">
                <a:latin typeface="+mn-ea"/>
                <a:ea typeface="+mn-ea"/>
              </a:rPr>
              <a:t>device not activated </a:t>
            </a:r>
            <a:r>
              <a:rPr lang="ko-KR" altLang="en-US" sz="1000" spc="-50" dirty="0">
                <a:latin typeface="+mn-ea"/>
                <a:ea typeface="+mn-ea"/>
              </a:rPr>
              <a:t>관련 오류 발생하면 비정상 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0"/>
            <a:r>
              <a:rPr lang="en-US" altLang="ko-KR" sz="700" spc="-50" dirty="0">
                <a:solidFill>
                  <a:srgbClr val="FF0000"/>
                </a:solidFill>
                <a:latin typeface="+mn-ea"/>
                <a:ea typeface="+mn-ea"/>
              </a:rPr>
              <a:t>Msg 840</a:t>
            </a:r>
            <a:r>
              <a:rPr lang="en-US" altLang="ko-KR" sz="700" spc="-50" dirty="0">
                <a:latin typeface="+mn-ea"/>
                <a:ea typeface="+mn-ea"/>
              </a:rPr>
              <a:t>, Level 17, State 2: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Server 'ASE160_hanwha', Procedure '</a:t>
            </a:r>
            <a:r>
              <a:rPr lang="en-US" altLang="ko-KR" sz="700" spc="-50" dirty="0" err="1">
                <a:latin typeface="+mn-ea"/>
                <a:ea typeface="+mn-ea"/>
              </a:rPr>
              <a:t>sp_dbspace</a:t>
            </a:r>
            <a:r>
              <a:rPr lang="en-US" altLang="ko-KR" sz="700" spc="-50" dirty="0">
                <a:latin typeface="+mn-ea"/>
                <a:ea typeface="+mn-ea"/>
              </a:rPr>
              <a:t>', Line 58: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Device '</a:t>
            </a:r>
            <a:r>
              <a:rPr lang="en-US" altLang="ko-KR" sz="700" spc="-50" dirty="0" err="1">
                <a:latin typeface="+mn-ea"/>
                <a:ea typeface="+mn-ea"/>
              </a:rPr>
              <a:t>kin_kp_dev</a:t>
            </a:r>
            <a:r>
              <a:rPr lang="en-US" altLang="ko-KR" sz="700" spc="-50" dirty="0">
                <a:latin typeface="+mn-ea"/>
                <a:ea typeface="+mn-ea"/>
              </a:rPr>
              <a:t>' (with physical name '/home/</a:t>
            </a:r>
            <a:r>
              <a:rPr lang="en-US" altLang="ko-KR" sz="700" spc="-50" dirty="0" err="1">
                <a:latin typeface="+mn-ea"/>
                <a:ea typeface="+mn-ea"/>
              </a:rPr>
              <a:t>ase</a:t>
            </a:r>
            <a:r>
              <a:rPr lang="en-US" altLang="ko-KR" sz="700" spc="-50" dirty="0">
                <a:latin typeface="+mn-ea"/>
                <a:ea typeface="+mn-ea"/>
              </a:rPr>
              <a:t>/ase160_hanwha/data/kin_kp_dev.dat', and virtual device number 4) has not been correctly activated at startup time.  Please contact a user with System Administrator (SA) role.</a:t>
            </a:r>
          </a:p>
          <a:p>
            <a:pPr marL="358775" lvl="2" indent="0"/>
            <a:r>
              <a:rPr lang="en-US" altLang="ko-KR" sz="700" spc="-50" dirty="0">
                <a:solidFill>
                  <a:srgbClr val="FF0000"/>
                </a:solidFill>
                <a:latin typeface="+mn-ea"/>
                <a:ea typeface="+mn-ea"/>
              </a:rPr>
              <a:t>Msg 7408</a:t>
            </a:r>
            <a:r>
              <a:rPr lang="en-US" altLang="ko-KR" sz="700" spc="-50" dirty="0">
                <a:latin typeface="+mn-ea"/>
                <a:ea typeface="+mn-ea"/>
              </a:rPr>
              <a:t>, Level 16, State 1: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Server 'ASE160_hanwha', Procedure '</a:t>
            </a:r>
            <a:r>
              <a:rPr lang="en-US" altLang="ko-KR" sz="700" spc="-50" dirty="0" err="1">
                <a:latin typeface="+mn-ea"/>
                <a:ea typeface="+mn-ea"/>
              </a:rPr>
              <a:t>sp_dbspace</a:t>
            </a:r>
            <a:r>
              <a:rPr lang="en-US" altLang="ko-KR" sz="700" spc="-50" dirty="0">
                <a:latin typeface="+mn-ea"/>
                <a:ea typeface="+mn-ea"/>
              </a:rPr>
              <a:t>', Line 58:</a:t>
            </a:r>
          </a:p>
          <a:p>
            <a:pPr marL="358775" lvl="2" indent="0"/>
            <a:r>
              <a:rPr lang="en-US" altLang="ko-KR" sz="700" spc="-50" dirty="0">
                <a:latin typeface="+mn-ea"/>
                <a:ea typeface="+mn-ea"/>
              </a:rPr>
              <a:t>Could not find a </a:t>
            </a:r>
            <a:r>
              <a:rPr lang="en-US" altLang="ko-KR" sz="700" spc="-50" dirty="0" err="1">
                <a:latin typeface="+mn-ea"/>
                <a:ea typeface="+mn-ea"/>
              </a:rPr>
              <a:t>dbtable</a:t>
            </a:r>
            <a:r>
              <a:rPr lang="en-US" altLang="ko-KR" sz="700" spc="-50" dirty="0">
                <a:latin typeface="+mn-ea"/>
                <a:ea typeface="+mn-ea"/>
              </a:rPr>
              <a:t> for database 4.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00638-F530-4AB2-913D-F9FE59785824}"/>
              </a:ext>
            </a:extLst>
          </p:cNvPr>
          <p:cNvSpPr txBox="1"/>
          <p:nvPr/>
        </p:nvSpPr>
        <p:spPr>
          <a:xfrm>
            <a:off x="5044141" y="3771144"/>
            <a:ext cx="450028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server02, SID : BBP</a:t>
            </a:r>
          </a:p>
          <a:p>
            <a:endParaRPr lang="ko-KR" altLang="en-US" dirty="0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00E52E38-26D8-4C69-81B3-7DA7DED0098B}"/>
              </a:ext>
            </a:extLst>
          </p:cNvPr>
          <p:cNvSpPr/>
          <p:nvPr/>
        </p:nvSpPr>
        <p:spPr>
          <a:xfrm>
            <a:off x="269370" y="571984"/>
            <a:ext cx="3143233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(Failover)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0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116474" cy="184666"/>
            <a:chOff x="647700" y="3730418"/>
            <a:chExt cx="21164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20117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Failback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서버기동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showserver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dataserver</a:t>
            </a:r>
            <a:r>
              <a:rPr lang="en-US" altLang="ko-KR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>
                <a:latin typeface="+mn-ea"/>
                <a:ea typeface="+mn-ea"/>
              </a:rPr>
              <a:t>와 </a:t>
            </a:r>
            <a:r>
              <a:rPr lang="en-US" altLang="ko-KR" sz="1000" spc="-50" dirty="0" err="1">
                <a:latin typeface="+mn-ea"/>
                <a:ea typeface="+mn-ea"/>
              </a:rPr>
              <a:t>backupserver</a:t>
            </a:r>
            <a:r>
              <a:rPr lang="en-US" altLang="ko-KR" sz="1000" spc="-50" dirty="0">
                <a:latin typeface="+mn-ea"/>
                <a:ea typeface="+mn-ea"/>
              </a:rPr>
              <a:t> </a:t>
            </a:r>
            <a:r>
              <a:rPr lang="ko-KR" altLang="en-US" sz="1000" spc="-50" dirty="0">
                <a:latin typeface="+mn-ea"/>
                <a:ea typeface="+mn-ea"/>
              </a:rPr>
              <a:t>가 정상적으로 기동 중인지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2</a:t>
            </a:r>
            <a:r>
              <a:rPr lang="ko-KR" altLang="en-US" sz="1000" spc="-50" dirty="0">
                <a:latin typeface="+mn-ea"/>
                <a:ea typeface="+mn-ea"/>
              </a:rPr>
              <a:t>개의 프로세스가 모두 기동 중일 경우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hcep1201,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hcep1301,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8">
            <a:extLst>
              <a:ext uri="{FF2B5EF4-FFF2-40B4-BE49-F238E27FC236}">
                <a16:creationId xmlns:a16="http://schemas.microsoft.com/office/drawing/2014/main" id="{CB50653A-A56F-41AF-9190-00698D88850D}"/>
              </a:ext>
            </a:extLst>
          </p:cNvPr>
          <p:cNvSpPr/>
          <p:nvPr/>
        </p:nvSpPr>
        <p:spPr>
          <a:xfrm>
            <a:off x="269370" y="571984"/>
            <a:ext cx="3177921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(Failback)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8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CB24-FDC5-41D1-9702-E8927D210CEF}"/>
              </a:ext>
            </a:extLst>
          </p:cNvPr>
          <p:cNvGrpSpPr/>
          <p:nvPr/>
        </p:nvGrpSpPr>
        <p:grpSpPr>
          <a:xfrm>
            <a:off x="344488" y="1196752"/>
            <a:ext cx="2116474" cy="184666"/>
            <a:chOff x="647700" y="3730418"/>
            <a:chExt cx="2116474" cy="18466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D026FCB7-1477-41A2-971D-04A983419D75}"/>
                </a:ext>
              </a:extLst>
            </p:cNvPr>
            <p:cNvSpPr txBox="1">
              <a:spLocks/>
            </p:cNvSpPr>
            <p:nvPr/>
          </p:nvSpPr>
          <p:spPr>
            <a:xfrm>
              <a:off x="752405" y="3730418"/>
              <a:ext cx="2011769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3200" b="1" kern="1200">
                  <a:solidFill>
                    <a:srgbClr val="333333"/>
                  </a:solidFill>
                  <a:latin typeface="산돌고딕 M" pitchFamily="18" charset="-127"/>
                  <a:ea typeface="산돌고딕 M" pitchFamily="18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HA Failback </a:t>
              </a:r>
              <a:r>
                <a:rPr kumimoji="0" lang="ko-KR" altLang="en-US" sz="1200" b="0" kern="0" dirty="0">
                  <a:gradFill>
                    <a:gsLst>
                      <a:gs pos="83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테스트 확인사항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9DACE-0277-44C5-A8BD-21C333268387}"/>
                </a:ext>
              </a:extLst>
            </p:cNvPr>
            <p:cNvGrpSpPr/>
            <p:nvPr/>
          </p:nvGrpSpPr>
          <p:grpSpPr>
            <a:xfrm>
              <a:off x="647700" y="3738564"/>
              <a:ext cx="55938" cy="162386"/>
              <a:chOff x="785205" y="3869856"/>
              <a:chExt cx="55938" cy="175094"/>
            </a:xfrm>
          </p:grpSpPr>
          <p:sp>
            <p:nvSpPr>
              <p:cNvPr id="6" name="모서리가 둥근 직사각형 22">
                <a:extLst>
                  <a:ext uri="{FF2B5EF4-FFF2-40B4-BE49-F238E27FC236}">
                    <a16:creationId xmlns:a16="http://schemas.microsoft.com/office/drawing/2014/main" id="{FE0D6AA7-2B6D-41B9-A591-E74812D3B2B4}"/>
                  </a:ext>
                </a:extLst>
              </p:cNvPr>
              <p:cNvSpPr/>
              <p:nvPr/>
            </p:nvSpPr>
            <p:spPr bwMode="auto">
              <a:xfrm>
                <a:off x="785205" y="3869856"/>
                <a:ext cx="55938" cy="175094"/>
              </a:xfrm>
              <a:prstGeom prst="roundRect">
                <a:avLst>
                  <a:gd name="adj" fmla="val 39528"/>
                </a:avLst>
              </a:prstGeom>
              <a:solidFill>
                <a:srgbClr val="1F3B73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" name="갈매기형 수장 168">
                <a:extLst>
                  <a:ext uri="{FF2B5EF4-FFF2-40B4-BE49-F238E27FC236}">
                    <a16:creationId xmlns:a16="http://schemas.microsoft.com/office/drawing/2014/main" id="{D2E9C792-A436-45EA-9EB3-77E0469F1E58}"/>
                  </a:ext>
                </a:extLst>
              </p:cNvPr>
              <p:cNvSpPr/>
              <p:nvPr/>
            </p:nvSpPr>
            <p:spPr bwMode="auto">
              <a:xfrm>
                <a:off x="794643" y="3934545"/>
                <a:ext cx="37062" cy="45717"/>
              </a:xfrm>
              <a:custGeom>
                <a:avLst/>
                <a:gdLst>
                  <a:gd name="connsiteX0" fmla="*/ 0 w 144000"/>
                  <a:gd name="connsiteY0" fmla="*/ 0 h 144000"/>
                  <a:gd name="connsiteX1" fmla="*/ 72000 w 144000"/>
                  <a:gd name="connsiteY1" fmla="*/ 0 h 144000"/>
                  <a:gd name="connsiteX2" fmla="*/ 144000 w 144000"/>
                  <a:gd name="connsiteY2" fmla="*/ 72000 h 144000"/>
                  <a:gd name="connsiteX3" fmla="*/ 72000 w 144000"/>
                  <a:gd name="connsiteY3" fmla="*/ 144000 h 144000"/>
                  <a:gd name="connsiteX4" fmla="*/ 0 w 144000"/>
                  <a:gd name="connsiteY4" fmla="*/ 144000 h 144000"/>
                  <a:gd name="connsiteX5" fmla="*/ 72000 w 144000"/>
                  <a:gd name="connsiteY5" fmla="*/ 72000 h 144000"/>
                  <a:gd name="connsiteX6" fmla="*/ 0 w 144000"/>
                  <a:gd name="connsiteY6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72000 w 144000"/>
                  <a:gd name="connsiteY2" fmla="*/ 144000 h 144000"/>
                  <a:gd name="connsiteX3" fmla="*/ 0 w 144000"/>
                  <a:gd name="connsiteY3" fmla="*/ 144000 h 144000"/>
                  <a:gd name="connsiteX4" fmla="*/ 72000 w 144000"/>
                  <a:gd name="connsiteY4" fmla="*/ 72000 h 144000"/>
                  <a:gd name="connsiteX5" fmla="*/ 0 w 144000"/>
                  <a:gd name="connsiteY5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72000 w 144000"/>
                  <a:gd name="connsiteY3" fmla="*/ 72000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48188 w 144000"/>
                  <a:gd name="connsiteY3" fmla="*/ 69619 h 144000"/>
                  <a:gd name="connsiteX4" fmla="*/ 0 w 144000"/>
                  <a:gd name="connsiteY4" fmla="*/ 0 h 144000"/>
                  <a:gd name="connsiteX0" fmla="*/ 0 w 144000"/>
                  <a:gd name="connsiteY0" fmla="*/ 0 h 144000"/>
                  <a:gd name="connsiteX1" fmla="*/ 144000 w 144000"/>
                  <a:gd name="connsiteY1" fmla="*/ 72000 h 144000"/>
                  <a:gd name="connsiteX2" fmla="*/ 0 w 144000"/>
                  <a:gd name="connsiteY2" fmla="*/ 144000 h 144000"/>
                  <a:gd name="connsiteX3" fmla="*/ 38935 w 144000"/>
                  <a:gd name="connsiteY3" fmla="*/ 69620 h 144000"/>
                  <a:gd name="connsiteX4" fmla="*/ 0 w 144000"/>
                  <a:gd name="connsiteY4" fmla="*/ 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" h="144000">
                    <a:moveTo>
                      <a:pt x="0" y="0"/>
                    </a:moveTo>
                    <a:lnTo>
                      <a:pt x="144000" y="72000"/>
                    </a:lnTo>
                    <a:lnTo>
                      <a:pt x="0" y="144000"/>
                    </a:lnTo>
                    <a:lnTo>
                      <a:pt x="38935" y="69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3200" b="1" kern="1200">
                    <a:solidFill>
                      <a:srgbClr val="333333"/>
                    </a:solidFill>
                    <a:latin typeface="산돌고딕 M" pitchFamily="18" charset="-127"/>
                    <a:ea typeface="산돌고딕 M" pitchFamily="18" charset="-127"/>
                    <a:cs typeface="+mn-cs"/>
                  </a:defRPr>
                </a:lvl9pPr>
              </a:lstStyle>
              <a:p>
                <a:pPr marL="0" marR="0" lvl="0" indent="0" algn="ctr" defTabSz="8747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77CFC03-FC8C-4A0A-BF78-8CFD3FF0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93" y="1519491"/>
            <a:ext cx="8896294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ct val="40000"/>
              </a:spcBef>
              <a:defRPr sz="1000">
                <a:solidFill>
                  <a:srgbClr val="5F5F5F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sz="24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sz="24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sz="24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sz="24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굴림" charset="-127"/>
                <a:ea typeface="굴림" charset="-127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pc="-50" dirty="0">
                <a:solidFill>
                  <a:schemeClr val="tx1"/>
                </a:solidFill>
                <a:latin typeface="+mn-ea"/>
                <a:ea typeface="+mn-ea"/>
              </a:rPr>
              <a:t>ASE </a:t>
            </a:r>
            <a:r>
              <a:rPr lang="ko-KR" altLang="en-US" spc="-50" dirty="0">
                <a:solidFill>
                  <a:schemeClr val="tx1"/>
                </a:solidFill>
                <a:latin typeface="+mn-ea"/>
                <a:ea typeface="+mn-ea"/>
              </a:rPr>
              <a:t>서버로그 확인</a:t>
            </a:r>
            <a:endParaRPr lang="en-US" altLang="ko-KR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 err="1">
                <a:latin typeface="+mn-ea"/>
                <a:ea typeface="+mn-ea"/>
              </a:rPr>
              <a:t>egrep</a:t>
            </a:r>
            <a:r>
              <a:rPr lang="ko-KR" altLang="en-US" sz="1000" spc="-50" dirty="0">
                <a:latin typeface="+mn-ea"/>
                <a:ea typeface="+mn-ea"/>
              </a:rPr>
              <a:t> </a:t>
            </a:r>
            <a:r>
              <a:rPr lang="en-US" altLang="ko-KR" sz="1000" spc="-50" dirty="0">
                <a:latin typeface="+mn-ea"/>
                <a:ea typeface="+mn-ea"/>
              </a:rPr>
              <a:t>–</a:t>
            </a:r>
            <a:r>
              <a:rPr lang="en-US" altLang="ko-KR" sz="1000" spc="-50" dirty="0" err="1">
                <a:latin typeface="+mn-ea"/>
                <a:ea typeface="+mn-ea"/>
              </a:rPr>
              <a:t>i</a:t>
            </a:r>
            <a:r>
              <a:rPr lang="en-US" altLang="ko-KR" sz="1000" spc="-50" dirty="0">
                <a:latin typeface="+mn-ea"/>
                <a:ea typeface="+mn-ea"/>
              </a:rPr>
              <a:t> “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error</a:t>
            </a:r>
            <a:r>
              <a:rPr lang="en-US" altLang="ko-KR" sz="1000" spc="-50" dirty="0" err="1">
                <a:latin typeface="+mn-ea"/>
                <a:ea typeface="+mn-ea"/>
              </a:rPr>
              <a:t>|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dopen</a:t>
            </a:r>
            <a:r>
              <a:rPr lang="en-US" altLang="ko-KR" sz="1000" spc="-50" dirty="0" err="1">
                <a:latin typeface="+mn-ea"/>
                <a:ea typeface="+mn-ea"/>
              </a:rPr>
              <a:t>|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fail</a:t>
            </a:r>
            <a:r>
              <a:rPr lang="en-US" altLang="ko-KR" sz="1000" spc="-50" dirty="0">
                <a:latin typeface="+mn-ea"/>
                <a:ea typeface="+mn-ea"/>
              </a:rPr>
              <a:t>” $SYBASE/$SYBASE_ASE/install/&lt;SID&gt;.log</a:t>
            </a: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1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확인사항 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538163" lvl="2" indent="-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ASE</a:t>
            </a:r>
            <a:r>
              <a:rPr lang="ko-KR" altLang="en-US" sz="1000" spc="-50" dirty="0">
                <a:latin typeface="+mn-ea"/>
                <a:ea typeface="+mn-ea"/>
              </a:rPr>
              <a:t> 서버 기동시점에 오류 발생유무 확인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717550" lvl="3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 err="1">
                <a:latin typeface="+mn-ea"/>
                <a:ea typeface="+mn-ea"/>
              </a:rPr>
              <a:t>확인명령어</a:t>
            </a:r>
            <a:r>
              <a:rPr lang="ko-KR" altLang="en-US" sz="1000" spc="-50" dirty="0">
                <a:latin typeface="+mn-ea"/>
                <a:ea typeface="+mn-ea"/>
              </a:rPr>
              <a:t> 수행 후</a:t>
            </a:r>
            <a:r>
              <a:rPr lang="en-US" altLang="ko-KR" sz="1000" spc="-50" dirty="0">
                <a:latin typeface="+mn-ea"/>
                <a:ea typeface="+mn-ea"/>
              </a:rPr>
              <a:t>, </a:t>
            </a:r>
            <a:r>
              <a:rPr lang="ko-KR" altLang="en-US" sz="1000" spc="-50" dirty="0">
                <a:latin typeface="+mn-ea"/>
                <a:ea typeface="+mn-ea"/>
              </a:rPr>
              <a:t>결과값 없다면 정상판정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717550" lvl="3" indent="-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latin typeface="+mn-ea"/>
                <a:ea typeface="+mn-ea"/>
              </a:rPr>
              <a:t>비정상 판정 예시</a:t>
            </a:r>
            <a:r>
              <a:rPr lang="en-US" altLang="ko-KR" sz="1000" spc="-50" dirty="0">
                <a:latin typeface="+mn-ea"/>
                <a:ea typeface="+mn-ea"/>
              </a:rPr>
              <a:t>) device not activated </a:t>
            </a:r>
            <a:r>
              <a:rPr lang="ko-KR" altLang="en-US" sz="1000" spc="-50" dirty="0">
                <a:latin typeface="+mn-ea"/>
                <a:ea typeface="+mn-ea"/>
              </a:rPr>
              <a:t>발생 시</a:t>
            </a:r>
            <a:r>
              <a:rPr lang="en-US" altLang="ko-KR" sz="1000" spc="-50" dirty="0">
                <a:latin typeface="+mn-ea"/>
                <a:ea typeface="+mn-ea"/>
              </a:rPr>
              <a:t>, ASE</a:t>
            </a:r>
            <a:r>
              <a:rPr lang="ko-KR" altLang="en-US" sz="1000" spc="-50" dirty="0">
                <a:latin typeface="+mn-ea"/>
                <a:ea typeface="+mn-ea"/>
              </a:rPr>
              <a:t> 서버로그 내용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server  Activating disk ＇</a:t>
            </a:r>
            <a:r>
              <a:rPr lang="en-US" altLang="ko-KR" sz="1000" spc="-50" dirty="0" err="1">
                <a:latin typeface="+mn-ea"/>
                <a:ea typeface="+mn-ea"/>
              </a:rPr>
              <a:t>kin_kp_dev</a:t>
            </a:r>
            <a:r>
              <a:rPr lang="en-US" altLang="ko-KR" sz="1000" spc="-50" dirty="0">
                <a:latin typeface="+mn-ea"/>
                <a:ea typeface="+mn-ea"/>
              </a:rPr>
              <a:t>＇ of size 1024000 KB.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kernel  </a:t>
            </a:r>
            <a:r>
              <a:rPr lang="en-US" altLang="ko-KR" sz="1000" spc="-50" dirty="0" err="1">
                <a:solidFill>
                  <a:srgbClr val="FF0000"/>
                </a:solidFill>
                <a:latin typeface="+mn-ea"/>
                <a:ea typeface="+mn-ea"/>
              </a:rPr>
              <a:t>dopen</a:t>
            </a:r>
            <a:r>
              <a:rPr lang="en-US" altLang="ko-KR" sz="1000" spc="-50" dirty="0">
                <a:latin typeface="+mn-ea"/>
                <a:ea typeface="+mn-ea"/>
              </a:rPr>
              <a:t>: open '/home/</a:t>
            </a:r>
            <a:r>
              <a:rPr lang="en-US" altLang="ko-KR" sz="1000" spc="-50" dirty="0" err="1">
                <a:latin typeface="+mn-ea"/>
                <a:ea typeface="+mn-ea"/>
              </a:rPr>
              <a:t>ase</a:t>
            </a:r>
            <a:r>
              <a:rPr lang="en-US" altLang="ko-KR" sz="1000" spc="-50" dirty="0">
                <a:latin typeface="+mn-ea"/>
                <a:ea typeface="+mn-ea"/>
              </a:rPr>
              <a:t>/ase160_hanwha/data/kin_kp_dev.dat', No such file or directory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11:30:34.05 kernel  </a:t>
            </a:r>
            <a:r>
              <a:rPr lang="en-US" altLang="ko-KR" sz="1000" spc="-50" dirty="0" err="1">
                <a:latin typeface="+mn-ea"/>
                <a:ea typeface="+mn-ea"/>
              </a:rPr>
              <a:t>udactivate</a:t>
            </a:r>
            <a:r>
              <a:rPr lang="en-US" altLang="ko-KR" sz="1000" spc="-50" dirty="0">
                <a:latin typeface="+mn-ea"/>
                <a:ea typeface="+mn-ea"/>
              </a:rPr>
              <a:t>: error starting virtual disk -1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11:30:38.79 server  </a:t>
            </a:r>
            <a:r>
              <a:rPr lang="en-US" altLang="ko-KR" sz="1000" spc="-50" dirty="0">
                <a:solidFill>
                  <a:srgbClr val="FF0000"/>
                </a:solidFill>
                <a:latin typeface="+mn-ea"/>
                <a:ea typeface="+mn-ea"/>
              </a:rPr>
              <a:t>Error</a:t>
            </a:r>
            <a:r>
              <a:rPr lang="en-US" altLang="ko-KR" sz="1000" spc="-50" dirty="0">
                <a:latin typeface="+mn-ea"/>
                <a:ea typeface="+mn-ea"/>
              </a:rPr>
              <a:t>: 840, Severity: 17, State: 2</a:t>
            </a:r>
          </a:p>
          <a:p>
            <a:pPr marL="358775" lvl="2" indent="0"/>
            <a:r>
              <a:rPr lang="en-US" altLang="ko-KR" sz="1000" spc="-50" dirty="0">
                <a:latin typeface="+mn-ea"/>
                <a:ea typeface="+mn-ea"/>
              </a:rPr>
              <a:t>00:0002:00000:00002:2022/01/21 11:30:38.79 server  Device '</a:t>
            </a:r>
            <a:r>
              <a:rPr lang="en-US" altLang="ko-KR" sz="1000" spc="-50" dirty="0" err="1">
                <a:latin typeface="+mn-ea"/>
                <a:ea typeface="+mn-ea"/>
              </a:rPr>
              <a:t>kin_kp_dev</a:t>
            </a:r>
            <a:r>
              <a:rPr lang="en-US" altLang="ko-KR" sz="1000" spc="-50" dirty="0">
                <a:latin typeface="+mn-ea"/>
                <a:ea typeface="+mn-ea"/>
              </a:rPr>
              <a:t>' (with physical name '/home/</a:t>
            </a:r>
            <a:r>
              <a:rPr lang="en-US" altLang="ko-KR" sz="1000" spc="-50" dirty="0" err="1">
                <a:latin typeface="+mn-ea"/>
                <a:ea typeface="+mn-ea"/>
              </a:rPr>
              <a:t>ase</a:t>
            </a:r>
            <a:r>
              <a:rPr lang="en-US" altLang="ko-KR" sz="1000" spc="-50" dirty="0">
                <a:latin typeface="+mn-ea"/>
                <a:ea typeface="+mn-ea"/>
              </a:rPr>
              <a:t>/ase160_hanwha/data/kin_kp_dev.dat', and virtual device number 4) has not been correctly activated at startup time.  Please contact a user with System Administrator (SA) role.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r>
              <a:rPr lang="ko-KR" altLang="en-US" sz="1000" spc="-50" dirty="0">
                <a:solidFill>
                  <a:schemeClr val="tx1"/>
                </a:solidFill>
                <a:latin typeface="+mn-ea"/>
                <a:ea typeface="+mn-ea"/>
              </a:rPr>
              <a:t>확인결과</a:t>
            </a: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hcep1201, SID : ABP</a:t>
            </a: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358775" lvl="2" indent="179388">
              <a:buFont typeface="맑은 고딕" panose="020B0503020000020004" pitchFamily="50" charset="-127"/>
              <a:buChar char="–"/>
            </a:pPr>
            <a:r>
              <a:rPr lang="en-US" altLang="ko-KR" sz="1000" spc="-50" dirty="0">
                <a:latin typeface="+mn-ea"/>
                <a:ea typeface="+mn-ea"/>
              </a:rPr>
              <a:t>hostname : hcep1301, SID : BBP</a:t>
            </a: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0"/>
            <a:endParaRPr lang="en-US" altLang="ko-KR" sz="1000" spc="-50" dirty="0"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9388" lvl="1" indent="179388">
              <a:buFont typeface="맑은 고딕" panose="020B0503020000020004" pitchFamily="50" charset="-127"/>
              <a:buChar char="–"/>
            </a:pPr>
            <a:endParaRPr lang="en-US" altLang="ko-KR" sz="1000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C2A024B4-8A7F-4C45-A3C7-F1BC72136730}"/>
              </a:ext>
            </a:extLst>
          </p:cNvPr>
          <p:cNvSpPr/>
          <p:nvPr/>
        </p:nvSpPr>
        <p:spPr>
          <a:xfrm>
            <a:off x="269370" y="571984"/>
            <a:ext cx="3177921" cy="338554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latinLnBrk="0">
              <a:spcBef>
                <a:spcPct val="40000"/>
              </a:spcBef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HA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 결과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(Failback)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093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1227</Words>
  <Application>Microsoft Office PowerPoint</Application>
  <PresentationFormat>사용자 지정</PresentationFormat>
  <Paragraphs>300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나눔고딕OTF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SinTa jung</dc:creator>
  <cp:lastModifiedBy>현중 정</cp:lastModifiedBy>
  <cp:revision>1</cp:revision>
  <dcterms:created xsi:type="dcterms:W3CDTF">2022-01-24T04:13:12Z</dcterms:created>
  <dcterms:modified xsi:type="dcterms:W3CDTF">2025-03-09T12:38:19Z</dcterms:modified>
</cp:coreProperties>
</file>