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grandir" panose="020B0604020202020204" charset="0"/>
      <p:regular r:id="rId15"/>
    </p:embeddedFont>
    <p:embeddedFont>
      <p:font typeface="Agrandir Bold" panose="020B0604020202020204" charset="0"/>
      <p:regular r:id="rId16"/>
    </p:embeddedFont>
    <p:embeddedFont>
      <p:font typeface="Arimo" panose="020B0604020202020204" charset="0"/>
      <p:regular r:id="rId17"/>
    </p:embeddedFont>
    <p:embeddedFont>
      <p:font typeface="Arimo Bold" panose="020B0604020202020204" charset="0"/>
      <p:regular r:id="rId18"/>
    </p:embeddedFont>
    <p:embeddedFont>
      <p:font typeface="Arimo Bold Italics" panose="020B0604020202020204" charset="0"/>
      <p:regular r:id="rId19"/>
    </p:embeddedFont>
    <p:embeddedFont>
      <p:font typeface="Open Sauce" panose="020B0604020202020204" charset="0"/>
      <p:regular r:id="rId20"/>
    </p:embeddedFont>
    <p:embeddedFont>
      <p:font typeface="Quicksand" panose="020B0604020202020204" charset="0"/>
      <p:regular r:id="rId21"/>
    </p:embeddedFont>
    <p:embeddedFont>
      <p:font typeface="Quicksand Bold" panose="020B0604020202020204" charset="0"/>
      <p:regular r:id="rId22"/>
    </p:embeddedFont>
    <p:embeddedFont>
      <p:font typeface="Quicksand Semi-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100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SOI (Start of Image) và</a:t>
            </a:r>
          </a:p>
          <a:p>
            <a:r>
              <a:rPr lang="en-US"/>
              <a:t>EOI (End of Image) </a:t>
            </a:r>
          </a:p>
          <a:p>
            <a:r>
              <a:rPr lang="en-US"/>
              <a:t>đánh dấu bắt đầu và kết thúc của tệp.</a:t>
            </a:r>
          </a:p>
          <a:p>
            <a:endParaRPr lang="en-US"/>
          </a:p>
          <a:p>
            <a:r>
              <a:rPr lang="en-US"/>
              <a:t>Frame:</a:t>
            </a:r>
          </a:p>
          <a:p>
            <a:r>
              <a:rPr lang="en-US"/>
              <a:t>Trong JPEG tiêu chuẩn (không tiến bộ), thường chỉ có một frame duy nhất. Frame này chứa một hình ảnh đơn giản hoặc cơ bản.</a:t>
            </a:r>
          </a:p>
          <a:p>
            <a:r>
              <a:rPr lang="en-US"/>
              <a:t>Trong JPEG tiến bộ, một hình ảnh có thể được xây dựng qua nhiều frame, mỗi frame cải thiện chất lượng hình ảnh so với frame trước, cho phép hình ảnh hiển thị từ mờ đến rõ dần dần khi dữ liệu được tải về.</a:t>
            </a:r>
          </a:p>
          <a:p>
            <a:endParaRPr lang="en-US"/>
          </a:p>
          <a:p>
            <a:r>
              <a:rPr lang="en-US"/>
              <a:t>Scan:</a:t>
            </a:r>
          </a:p>
          <a:p>
            <a:r>
              <a:rPr lang="en-US"/>
              <a:t>Trong JPEG cơ bản, một frame chứa đúng một scan bao gồm dữ liệu hình ảnh đầy đủ.</a:t>
            </a:r>
          </a:p>
          <a:p>
            <a:r>
              <a:rPr lang="en-US"/>
              <a:t>Trong JPEG tiến bộ, một frame chứa nhiều scan. Mỗi scan đại diện cho một lần lặp của quá trình nén, và mỗi lần lặp cung cấp thêm chi tiết cho hình ảnh, cho phép nó trở nên rõ nét hơn dần dần.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Marker_EOI_content_after_num:</a:t>
            </a:r>
          </a:p>
          <a:p>
            <a:r>
              <a:rPr lang="en-US"/>
              <a:t>Mô tả: Số byte sau marker EOI (End of Image), tức là số byte xuất hiện sau điểm kết thúc chính thức của tệp ảnh.</a:t>
            </a:r>
          </a:p>
          <a:p>
            <a:r>
              <a:rPr lang="en-US"/>
              <a:t>Ý nghĩa trong mã độc: Sự hiện diện của dữ liệu sau EOI có thể là một dấu hiệu cho thấy tệp có chứa mã độc, vì dữ liệu này không được dự kiến trong một tệp JPEG bình thường.</a:t>
            </a:r>
          </a:p>
          <a:p>
            <a:endParaRPr lang="en-US"/>
          </a:p>
          <a:p>
            <a:r>
              <a:rPr lang="en-US"/>
              <a:t>File_size:</a:t>
            </a:r>
          </a:p>
          <a:p>
            <a:r>
              <a:rPr lang="en-US"/>
              <a:t>Mô tả: Kích thước tổng thể của tệp ảnh JPEG tính bằng byte.</a:t>
            </a:r>
          </a:p>
          <a:p>
            <a:r>
              <a:rPr lang="en-US"/>
              <a:t>Ý nghĩa trong mã độc: Một kích thước tệp lớn không cân xứng với chất lượng hoặc độ phân giải của ảnh có thể báo hiệu dữ liệu bổ sung bị ẩn, bao gồm cả mã độc.</a:t>
            </a:r>
          </a:p>
          <a:p>
            <a:endParaRPr lang="en-US"/>
          </a:p>
          <a:p>
            <a:r>
              <a:rPr lang="en-US"/>
              <a:t>Marker_APP1_size_max:</a:t>
            </a:r>
          </a:p>
          <a:p>
            <a:r>
              <a:rPr lang="en-US"/>
              <a:t>Mô tả: Kích thước lớn nhất của marker APP1, thường chứa metadata như EXIF (metadata, thông tin máy ảnh,... comment, ghi chú...)trong ảnh.</a:t>
            </a:r>
          </a:p>
          <a:p>
            <a:r>
              <a:rPr lang="en-US"/>
              <a:t>Ý nghĩa trong mã độc: Một kích thước APP1 bất thường có thể chỉ ra rằng metadata đã bị thay đổi hoặc bị lạm dụng để chứa mã độc.</a:t>
            </a:r>
          </a:p>
          <a:p>
            <a:endParaRPr lang="en-US"/>
          </a:p>
          <a:p>
            <a:endParaRPr lang="en-US"/>
          </a:p>
          <a:p>
            <a:endParaRPr lang="en-US"/>
          </a:p>
          <a:p>
            <a:r>
              <a:rPr lang="en-US"/>
              <a:t>Marker_COM_size_max:</a:t>
            </a:r>
          </a:p>
          <a:p>
            <a:r>
              <a:rPr lang="en-US"/>
              <a:t>Mô tả: Kích thước lớn nhất của marker COM (Comment), được sử dụng để chứa nhận xét.</a:t>
            </a:r>
          </a:p>
          <a:p>
            <a:r>
              <a:rPr lang="en-US"/>
              <a:t>Ý nghĩa trong mã độc: Marker nhận xét có thể được sử dụng để ẩn mã độc, do đó kích thước lớn bất thường có thể là một chỉ báo của nội dung độc hại.</a:t>
            </a:r>
          </a:p>
          <a:p>
            <a:endParaRPr lang="en-US"/>
          </a:p>
          <a:p>
            <a:endParaRPr lang="en-US"/>
          </a:p>
          <a:p>
            <a:r>
              <a:rPr lang="en-US"/>
              <a:t>File_markers_num:</a:t>
            </a:r>
          </a:p>
          <a:p>
            <a:r>
              <a:rPr lang="en-US"/>
              <a:t>Mô tả: Tổng số lượng marker trong tệp.</a:t>
            </a:r>
          </a:p>
          <a:p>
            <a:r>
              <a:rPr lang="en-US"/>
              <a:t>Ý nghĩa trong mã độc: Một số lượng lớn các marker có thể báo hiệu sự hiện diện của các thành phần bổ sung không mong muốn, bao gồm cả mã độc.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10" Type="http://schemas.openxmlformats.org/officeDocument/2006/relationships/image" Target="../media/image11.svg"/><Relationship Id="rId4" Type="http://schemas.openxmlformats.org/officeDocument/2006/relationships/image" Target="../media/image1.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258071" y="-4629150"/>
            <a:ext cx="7127789" cy="7313963"/>
          </a:xfrm>
          <a:custGeom>
            <a:avLst/>
            <a:gdLst/>
            <a:ahLst/>
            <a:cxnLst/>
            <a:rect l="l" t="t" r="r" b="b"/>
            <a:pathLst>
              <a:path w="7127789" h="7313963">
                <a:moveTo>
                  <a:pt x="0" y="0"/>
                </a:moveTo>
                <a:lnTo>
                  <a:pt x="7127789" y="0"/>
                </a:lnTo>
                <a:lnTo>
                  <a:pt x="7127789" y="7313963"/>
                </a:lnTo>
                <a:lnTo>
                  <a:pt x="0" y="73139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319190" y="1394404"/>
            <a:ext cx="17649619" cy="4915347"/>
          </a:xfrm>
          <a:prstGeom prst="rect">
            <a:avLst/>
          </a:prstGeom>
        </p:spPr>
        <p:txBody>
          <a:bodyPr lIns="0" tIns="0" rIns="0" bIns="0" rtlCol="0" anchor="t">
            <a:spAutoFit/>
          </a:bodyPr>
          <a:lstStyle/>
          <a:p>
            <a:pPr algn="ctr">
              <a:lnSpc>
                <a:spcPts val="9748"/>
              </a:lnSpc>
            </a:pPr>
            <a:r>
              <a:rPr lang="en-US" sz="7063" spc="692">
                <a:solidFill>
                  <a:srgbClr val="231F20"/>
                </a:solidFill>
                <a:latin typeface="Arimo Bold"/>
              </a:rPr>
              <a:t>MALJPEG: MACHINE LEARNING BASED SOLUTION FOR the Detection of Malicious JPEG Images</a:t>
            </a:r>
          </a:p>
        </p:txBody>
      </p:sp>
      <p:sp>
        <p:nvSpPr>
          <p:cNvPr id="5" name="TextBox 5"/>
          <p:cNvSpPr txBox="1"/>
          <p:nvPr/>
        </p:nvSpPr>
        <p:spPr>
          <a:xfrm>
            <a:off x="8785549" y="7249606"/>
            <a:ext cx="5453974" cy="513519"/>
          </a:xfrm>
          <a:prstGeom prst="rect">
            <a:avLst/>
          </a:prstGeom>
        </p:spPr>
        <p:txBody>
          <a:bodyPr lIns="0" tIns="0" rIns="0" bIns="0" rtlCol="0" anchor="t">
            <a:spAutoFit/>
          </a:bodyPr>
          <a:lstStyle/>
          <a:p>
            <a:pPr algn="ctr">
              <a:lnSpc>
                <a:spcPts val="4075"/>
              </a:lnSpc>
            </a:pPr>
            <a:r>
              <a:rPr lang="en-US" sz="2953" spc="156">
                <a:solidFill>
                  <a:srgbClr val="231F20"/>
                </a:solidFill>
                <a:latin typeface="Arimo Bold"/>
              </a:rPr>
              <a:t>NHÓM 04</a:t>
            </a:r>
          </a:p>
        </p:txBody>
      </p:sp>
      <p:sp>
        <p:nvSpPr>
          <p:cNvPr id="6" name="TextBox 6"/>
          <p:cNvSpPr txBox="1"/>
          <p:nvPr/>
        </p:nvSpPr>
        <p:spPr>
          <a:xfrm>
            <a:off x="8910620" y="8067506"/>
            <a:ext cx="5453974" cy="1432491"/>
          </a:xfrm>
          <a:prstGeom prst="rect">
            <a:avLst/>
          </a:prstGeom>
        </p:spPr>
        <p:txBody>
          <a:bodyPr lIns="0" tIns="0" rIns="0" bIns="0" rtlCol="0" anchor="t">
            <a:spAutoFit/>
          </a:bodyPr>
          <a:lstStyle/>
          <a:p>
            <a:pPr algn="ctr">
              <a:lnSpc>
                <a:spcPts val="3799"/>
              </a:lnSpc>
            </a:pPr>
            <a:r>
              <a:rPr lang="en-US" sz="2753" spc="145">
                <a:solidFill>
                  <a:srgbClr val="231F20"/>
                </a:solidFill>
                <a:latin typeface="Arimo"/>
              </a:rPr>
              <a:t>LƯU GIA HUY</a:t>
            </a:r>
          </a:p>
          <a:p>
            <a:pPr algn="ctr">
              <a:lnSpc>
                <a:spcPts val="3799"/>
              </a:lnSpc>
            </a:pPr>
            <a:r>
              <a:rPr lang="en-US" sz="2753" spc="145">
                <a:solidFill>
                  <a:srgbClr val="231F20"/>
                </a:solidFill>
                <a:latin typeface="Arimo"/>
              </a:rPr>
              <a:t>NGÔ THANH SANG</a:t>
            </a:r>
          </a:p>
          <a:p>
            <a:pPr algn="ctr">
              <a:lnSpc>
                <a:spcPts val="3799"/>
              </a:lnSpc>
            </a:pPr>
            <a:r>
              <a:rPr lang="en-US" sz="2753" spc="145">
                <a:solidFill>
                  <a:srgbClr val="231F20"/>
                </a:solidFill>
                <a:latin typeface="Arimo"/>
              </a:rPr>
              <a:t>ĐOÀN THỊ ÁNH DƯƠNG</a:t>
            </a:r>
          </a:p>
        </p:txBody>
      </p:sp>
      <p:sp>
        <p:nvSpPr>
          <p:cNvPr id="7" name="TextBox 7"/>
          <p:cNvSpPr txBox="1"/>
          <p:nvPr/>
        </p:nvSpPr>
        <p:spPr>
          <a:xfrm>
            <a:off x="1142731" y="7249606"/>
            <a:ext cx="5453974" cy="513519"/>
          </a:xfrm>
          <a:prstGeom prst="rect">
            <a:avLst/>
          </a:prstGeom>
        </p:spPr>
        <p:txBody>
          <a:bodyPr lIns="0" tIns="0" rIns="0" bIns="0" rtlCol="0" anchor="t">
            <a:spAutoFit/>
          </a:bodyPr>
          <a:lstStyle/>
          <a:p>
            <a:pPr algn="ctr">
              <a:lnSpc>
                <a:spcPts val="4075"/>
              </a:lnSpc>
            </a:pPr>
            <a:r>
              <a:rPr lang="en-US" sz="2953" spc="156">
                <a:solidFill>
                  <a:srgbClr val="231F20"/>
                </a:solidFill>
                <a:latin typeface="Arimo Bold"/>
              </a:rPr>
              <a:t>GVHD</a:t>
            </a:r>
          </a:p>
        </p:txBody>
      </p:sp>
      <p:sp>
        <p:nvSpPr>
          <p:cNvPr id="8" name="TextBox 8"/>
          <p:cNvSpPr txBox="1"/>
          <p:nvPr/>
        </p:nvSpPr>
        <p:spPr>
          <a:xfrm>
            <a:off x="2309175" y="8067506"/>
            <a:ext cx="3749878" cy="479991"/>
          </a:xfrm>
          <a:prstGeom prst="rect">
            <a:avLst/>
          </a:prstGeom>
        </p:spPr>
        <p:txBody>
          <a:bodyPr lIns="0" tIns="0" rIns="0" bIns="0" rtlCol="0" anchor="t">
            <a:spAutoFit/>
          </a:bodyPr>
          <a:lstStyle/>
          <a:p>
            <a:pPr algn="l">
              <a:lnSpc>
                <a:spcPts val="3799"/>
              </a:lnSpc>
            </a:pPr>
            <a:r>
              <a:rPr lang="en-US" sz="2753" spc="145">
                <a:solidFill>
                  <a:srgbClr val="231F20"/>
                </a:solidFill>
                <a:latin typeface="Arimo"/>
              </a:rPr>
              <a:t>TS. PHAN THẾ DUY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802531" y="3267193"/>
            <a:ext cx="16456769" cy="1062371"/>
          </a:xfrm>
          <a:prstGeom prst="rect">
            <a:avLst/>
          </a:prstGeom>
        </p:spPr>
        <p:txBody>
          <a:bodyPr lIns="0" tIns="0" rIns="0" bIns="0" rtlCol="0" anchor="t">
            <a:spAutoFit/>
          </a:bodyPr>
          <a:lstStyle/>
          <a:p>
            <a:pPr marL="671534" lvl="1" indent="-335767" algn="l">
              <a:lnSpc>
                <a:spcPts val="4292"/>
              </a:lnSpc>
              <a:buFont typeface="Arial"/>
              <a:buChar char="•"/>
            </a:pPr>
            <a:r>
              <a:rPr lang="en-US" sz="3110" spc="304">
                <a:solidFill>
                  <a:srgbClr val="231F20"/>
                </a:solidFill>
                <a:latin typeface="Quicksand"/>
              </a:rPr>
              <a:t>Phát triển phương pháp trích xuất đặc trưng tinh vi hơn có khả năng nắm bắt các loại hành vi độc hại mới.</a:t>
            </a:r>
          </a:p>
        </p:txBody>
      </p:sp>
      <p:sp>
        <p:nvSpPr>
          <p:cNvPr id="5" name="TextBox 5"/>
          <p:cNvSpPr txBox="1"/>
          <p:nvPr/>
        </p:nvSpPr>
        <p:spPr>
          <a:xfrm>
            <a:off x="802531" y="4588502"/>
            <a:ext cx="16456769" cy="1062371"/>
          </a:xfrm>
          <a:prstGeom prst="rect">
            <a:avLst/>
          </a:prstGeom>
        </p:spPr>
        <p:txBody>
          <a:bodyPr lIns="0" tIns="0" rIns="0" bIns="0" rtlCol="0" anchor="t">
            <a:spAutoFit/>
          </a:bodyPr>
          <a:lstStyle/>
          <a:p>
            <a:pPr marL="671534" lvl="1" indent="-335767" algn="l">
              <a:lnSpc>
                <a:spcPts val="4292"/>
              </a:lnSpc>
              <a:buFont typeface="Arial"/>
              <a:buChar char="•"/>
            </a:pPr>
            <a:r>
              <a:rPr lang="en-US" sz="3110" spc="304">
                <a:solidFill>
                  <a:srgbClr val="231F20"/>
                </a:solidFill>
                <a:latin typeface="Quicksand"/>
              </a:rPr>
              <a:t>Tăng kích thước dataset, với các loại images khác, từ các nguồn và bối cảnh khác nhau</a:t>
            </a:r>
          </a:p>
        </p:txBody>
      </p:sp>
      <p:sp>
        <p:nvSpPr>
          <p:cNvPr id="6" name="TextBox 6"/>
          <p:cNvSpPr txBox="1"/>
          <p:nvPr/>
        </p:nvSpPr>
        <p:spPr>
          <a:xfrm>
            <a:off x="802531" y="5941097"/>
            <a:ext cx="16456769" cy="519446"/>
          </a:xfrm>
          <a:prstGeom prst="rect">
            <a:avLst/>
          </a:prstGeom>
        </p:spPr>
        <p:txBody>
          <a:bodyPr lIns="0" tIns="0" rIns="0" bIns="0" rtlCol="0" anchor="t">
            <a:spAutoFit/>
          </a:bodyPr>
          <a:lstStyle/>
          <a:p>
            <a:pPr marL="671534" lvl="1" indent="-335767" algn="l">
              <a:lnSpc>
                <a:spcPts val="4292"/>
              </a:lnSpc>
              <a:buFont typeface="Arial"/>
              <a:buChar char="•"/>
            </a:pPr>
            <a:r>
              <a:rPr lang="en-US" sz="3110" spc="304">
                <a:solidFill>
                  <a:srgbClr val="231F20"/>
                </a:solidFill>
                <a:latin typeface="Quicksand"/>
              </a:rPr>
              <a:t>Dùng DeepLearning</a:t>
            </a:r>
          </a:p>
        </p:txBody>
      </p:sp>
      <p:sp>
        <p:nvSpPr>
          <p:cNvPr id="7" name="TextBox 7"/>
          <p:cNvSpPr txBox="1"/>
          <p:nvPr/>
        </p:nvSpPr>
        <p:spPr>
          <a:xfrm>
            <a:off x="802531" y="7057782"/>
            <a:ext cx="16456769" cy="519446"/>
          </a:xfrm>
          <a:prstGeom prst="rect">
            <a:avLst/>
          </a:prstGeom>
        </p:spPr>
        <p:txBody>
          <a:bodyPr lIns="0" tIns="0" rIns="0" bIns="0" rtlCol="0" anchor="t">
            <a:spAutoFit/>
          </a:bodyPr>
          <a:lstStyle/>
          <a:p>
            <a:pPr marL="671534" lvl="1" indent="-335767" algn="l">
              <a:lnSpc>
                <a:spcPts val="4292"/>
              </a:lnSpc>
              <a:buFont typeface="Arial"/>
              <a:buChar char="•"/>
            </a:pPr>
            <a:r>
              <a:rPr lang="en-US" sz="3110" spc="304">
                <a:solidFill>
                  <a:srgbClr val="231F20"/>
                </a:solidFill>
                <a:latin typeface="Quicksand"/>
              </a:rPr>
              <a:t>Build API</a:t>
            </a:r>
          </a:p>
        </p:txBody>
      </p:sp>
      <p:sp>
        <p:nvSpPr>
          <p:cNvPr id="8" name="TextBox 8"/>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HƯỚNG PHÁT TRIỂN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13085" y="-1063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802531" y="3267193"/>
            <a:ext cx="16456769" cy="1605296"/>
          </a:xfrm>
          <a:prstGeom prst="rect">
            <a:avLst/>
          </a:prstGeom>
        </p:spPr>
        <p:txBody>
          <a:bodyPr lIns="0" tIns="0" rIns="0" bIns="0" rtlCol="0" anchor="t">
            <a:spAutoFit/>
          </a:bodyPr>
          <a:lstStyle/>
          <a:p>
            <a:pPr marL="671534" lvl="1" indent="-335767" algn="l">
              <a:lnSpc>
                <a:spcPts val="4292"/>
              </a:lnSpc>
              <a:buFont typeface="Arial"/>
              <a:buChar char="•"/>
            </a:pPr>
            <a:r>
              <a:rPr lang="en-US" sz="3110" spc="304">
                <a:solidFill>
                  <a:srgbClr val="231F20"/>
                </a:solidFill>
                <a:latin typeface="Quicksand"/>
              </a:rPr>
              <a:t>Ngữ cảnh thực tế: Qua email, nạn nhân có được jpeg độc hại, và mở nó trên browser có lỗ hổng. Script được thực thi khai thác lỗ hổng trên browser. Download ransomware, ... về máy nạn nhân</a:t>
            </a:r>
          </a:p>
        </p:txBody>
      </p:sp>
      <p:sp>
        <p:nvSpPr>
          <p:cNvPr id="5" name="TextBox 5"/>
          <p:cNvSpPr txBox="1"/>
          <p:nvPr/>
        </p:nvSpPr>
        <p:spPr>
          <a:xfrm>
            <a:off x="802531" y="5941097"/>
            <a:ext cx="16456769" cy="1062371"/>
          </a:xfrm>
          <a:prstGeom prst="rect">
            <a:avLst/>
          </a:prstGeom>
        </p:spPr>
        <p:txBody>
          <a:bodyPr lIns="0" tIns="0" rIns="0" bIns="0" rtlCol="0" anchor="t">
            <a:spAutoFit/>
          </a:bodyPr>
          <a:lstStyle/>
          <a:p>
            <a:pPr marL="671534" lvl="1" indent="-335767" algn="l">
              <a:lnSpc>
                <a:spcPts val="4292"/>
              </a:lnSpc>
              <a:buFont typeface="Arial"/>
              <a:buChar char="•"/>
            </a:pPr>
            <a:r>
              <a:rPr lang="en-US" sz="3110" spc="304">
                <a:solidFill>
                  <a:srgbClr val="231F20"/>
                </a:solidFill>
                <a:latin typeface="Quicksand"/>
              </a:rPr>
              <a:t>Demo: Inject JS code vào jpeg, khi người dùng click vào image thì script được thực thi. Model sẽ phân loại file jpeg này.</a:t>
            </a:r>
          </a:p>
        </p:txBody>
      </p:sp>
      <p:sp>
        <p:nvSpPr>
          <p:cNvPr id="6" name="TextBox 6"/>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DEMO</a:t>
            </a:r>
          </a:p>
        </p:txBody>
      </p:sp>
      <p:sp>
        <p:nvSpPr>
          <p:cNvPr id="7" name="TextBox 5">
            <a:extLst>
              <a:ext uri="{FF2B5EF4-FFF2-40B4-BE49-F238E27FC236}">
                <a16:creationId xmlns:a16="http://schemas.microsoft.com/office/drawing/2014/main" id="{EB5DF00F-1086-1B78-E2DD-2702C9FA71AB}"/>
              </a:ext>
            </a:extLst>
          </p:cNvPr>
          <p:cNvSpPr txBox="1"/>
          <p:nvPr/>
        </p:nvSpPr>
        <p:spPr>
          <a:xfrm>
            <a:off x="802531" y="1863677"/>
            <a:ext cx="16456769" cy="1060740"/>
          </a:xfrm>
          <a:prstGeom prst="rect">
            <a:avLst/>
          </a:prstGeom>
        </p:spPr>
        <p:txBody>
          <a:bodyPr lIns="0" tIns="0" rIns="0" bIns="0" rtlCol="0" anchor="t">
            <a:spAutoFit/>
          </a:bodyPr>
          <a:lstStyle/>
          <a:p>
            <a:pPr marL="671534" lvl="1" indent="-335767" algn="l">
              <a:lnSpc>
                <a:spcPts val="4292"/>
              </a:lnSpc>
              <a:buFont typeface="Arial"/>
              <a:buChar char="•"/>
            </a:pPr>
            <a:r>
              <a:rPr lang="vi-VN" sz="3110" spc="304">
                <a:solidFill>
                  <a:srgbClr val="231F20"/>
                </a:solidFill>
                <a:latin typeface="Quicksand"/>
              </a:rPr>
              <a:t>Link: </a:t>
            </a:r>
            <a:r>
              <a:rPr lang="vi-VN" sz="3110" spc="304">
                <a:solidFill>
                  <a:srgbClr val="FF0000"/>
                </a:solidFill>
                <a:latin typeface="Quicksand"/>
              </a:rPr>
              <a:t>https://drive.google.com/file/d/1GaHBOebWoKlidZjV5-8y6piGVe7XONpT/view?usp=sharing</a:t>
            </a:r>
            <a:endParaRPr lang="en-US" sz="3110" spc="304">
              <a:solidFill>
                <a:srgbClr val="FF0000"/>
              </a:solidFill>
              <a:latin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731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4" name="TextBox 4"/>
          <p:cNvSpPr txBox="1"/>
          <p:nvPr/>
        </p:nvSpPr>
        <p:spPr>
          <a:xfrm>
            <a:off x="1028700" y="3393931"/>
            <a:ext cx="8097687" cy="4937413"/>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231F20"/>
                </a:solidFill>
                <a:latin typeface="Arimo Bold"/>
              </a:rPr>
              <a:t>THANK'S FOR WATCHING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2773274" y="699769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502675" y="1734704"/>
            <a:ext cx="1548623" cy="4892320"/>
            <a:chOff x="0" y="0"/>
            <a:chExt cx="368852" cy="1165256"/>
          </a:xfrm>
        </p:grpSpPr>
        <p:sp>
          <p:nvSpPr>
            <p:cNvPr id="4" name="Freeform 4"/>
            <p:cNvSpPr/>
            <p:nvPr/>
          </p:nvSpPr>
          <p:spPr>
            <a:xfrm>
              <a:off x="0" y="0"/>
              <a:ext cx="368852" cy="1165256"/>
            </a:xfrm>
            <a:custGeom>
              <a:avLst/>
              <a:gdLst/>
              <a:ahLst/>
              <a:cxnLst/>
              <a:rect l="l" t="t" r="r" b="b"/>
              <a:pathLst>
                <a:path w="368852" h="1165256">
                  <a:moveTo>
                    <a:pt x="0" y="0"/>
                  </a:moveTo>
                  <a:lnTo>
                    <a:pt x="368852" y="0"/>
                  </a:lnTo>
                  <a:lnTo>
                    <a:pt x="368852" y="1165256"/>
                  </a:lnTo>
                  <a:lnTo>
                    <a:pt x="0" y="1165256"/>
                  </a:lnTo>
                  <a:close/>
                </a:path>
              </a:pathLst>
            </a:custGeom>
            <a:solidFill>
              <a:srgbClr val="CCCCCC"/>
            </a:solidFill>
          </p:spPr>
          <p:txBody>
            <a:bodyPr/>
            <a:lstStyle/>
            <a:p>
              <a:endParaRPr lang="en-US"/>
            </a:p>
          </p:txBody>
        </p:sp>
        <p:sp>
          <p:nvSpPr>
            <p:cNvPr id="5" name="TextBox 5"/>
            <p:cNvSpPr txBox="1"/>
            <p:nvPr/>
          </p:nvSpPr>
          <p:spPr>
            <a:xfrm>
              <a:off x="0" y="-38100"/>
              <a:ext cx="368852" cy="1203356"/>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5727576" y="72536"/>
            <a:ext cx="7416941" cy="1714917"/>
          </a:xfrm>
          <a:prstGeom prst="rect">
            <a:avLst/>
          </a:prstGeom>
        </p:spPr>
        <p:txBody>
          <a:bodyPr lIns="0" tIns="0" rIns="0" bIns="0" rtlCol="0" anchor="t">
            <a:spAutoFit/>
          </a:bodyPr>
          <a:lstStyle/>
          <a:p>
            <a:pPr algn="ctr">
              <a:lnSpc>
                <a:spcPts val="13774"/>
              </a:lnSpc>
            </a:pPr>
            <a:r>
              <a:rPr lang="en-US" sz="9981" spc="978">
                <a:solidFill>
                  <a:srgbClr val="231F20"/>
                </a:solidFill>
                <a:latin typeface="Arimo Bold"/>
              </a:rPr>
              <a:t>NỘI DUNG</a:t>
            </a:r>
          </a:p>
        </p:txBody>
      </p:sp>
      <p:sp>
        <p:nvSpPr>
          <p:cNvPr id="7" name="Freeform 7"/>
          <p:cNvSpPr/>
          <p:nvPr/>
        </p:nvSpPr>
        <p:spPr>
          <a:xfrm rot="2016048">
            <a:off x="11974687" y="979429"/>
            <a:ext cx="10749463" cy="2687366"/>
          </a:xfrm>
          <a:custGeom>
            <a:avLst/>
            <a:gdLst/>
            <a:ahLst/>
            <a:cxnLst/>
            <a:rect l="l" t="t" r="r" b="b"/>
            <a:pathLst>
              <a:path w="10749463" h="2687366">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1747545" y="1912877"/>
            <a:ext cx="1036354" cy="735261"/>
          </a:xfrm>
          <a:prstGeom prst="rect">
            <a:avLst/>
          </a:prstGeom>
        </p:spPr>
        <p:txBody>
          <a:bodyPr lIns="0" tIns="0" rIns="0" bIns="0" rtlCol="0" anchor="t">
            <a:spAutoFit/>
          </a:bodyPr>
          <a:lstStyle/>
          <a:p>
            <a:pPr algn="ctr">
              <a:lnSpc>
                <a:spcPts val="5668"/>
              </a:lnSpc>
            </a:pPr>
            <a:r>
              <a:rPr lang="en-US" sz="4723">
                <a:solidFill>
                  <a:srgbClr val="363636"/>
                </a:solidFill>
                <a:latin typeface="Arimo Bold Italics"/>
              </a:rPr>
              <a:t>01</a:t>
            </a:r>
          </a:p>
        </p:txBody>
      </p:sp>
      <p:sp>
        <p:nvSpPr>
          <p:cNvPr id="9" name="TextBox 9"/>
          <p:cNvSpPr txBox="1"/>
          <p:nvPr/>
        </p:nvSpPr>
        <p:spPr>
          <a:xfrm>
            <a:off x="1758809" y="2832932"/>
            <a:ext cx="1036354" cy="735261"/>
          </a:xfrm>
          <a:prstGeom prst="rect">
            <a:avLst/>
          </a:prstGeom>
        </p:spPr>
        <p:txBody>
          <a:bodyPr lIns="0" tIns="0" rIns="0" bIns="0" rtlCol="0" anchor="t">
            <a:spAutoFit/>
          </a:bodyPr>
          <a:lstStyle/>
          <a:p>
            <a:pPr algn="ctr">
              <a:lnSpc>
                <a:spcPts val="5668"/>
              </a:lnSpc>
            </a:pPr>
            <a:r>
              <a:rPr lang="en-US" sz="4723">
                <a:solidFill>
                  <a:srgbClr val="363636"/>
                </a:solidFill>
                <a:latin typeface="Arimo Bold Italics"/>
              </a:rPr>
              <a:t>02</a:t>
            </a:r>
          </a:p>
        </p:txBody>
      </p:sp>
      <p:sp>
        <p:nvSpPr>
          <p:cNvPr id="10" name="TextBox 10"/>
          <p:cNvSpPr txBox="1"/>
          <p:nvPr/>
        </p:nvSpPr>
        <p:spPr>
          <a:xfrm>
            <a:off x="1758809" y="3749168"/>
            <a:ext cx="1036354" cy="735261"/>
          </a:xfrm>
          <a:prstGeom prst="rect">
            <a:avLst/>
          </a:prstGeom>
        </p:spPr>
        <p:txBody>
          <a:bodyPr lIns="0" tIns="0" rIns="0" bIns="0" rtlCol="0" anchor="t">
            <a:spAutoFit/>
          </a:bodyPr>
          <a:lstStyle/>
          <a:p>
            <a:pPr algn="ctr">
              <a:lnSpc>
                <a:spcPts val="5668"/>
              </a:lnSpc>
            </a:pPr>
            <a:r>
              <a:rPr lang="en-US" sz="4723">
                <a:solidFill>
                  <a:srgbClr val="363636"/>
                </a:solidFill>
                <a:latin typeface="Arimo Bold Italics"/>
              </a:rPr>
              <a:t>03</a:t>
            </a:r>
          </a:p>
        </p:txBody>
      </p:sp>
      <p:sp>
        <p:nvSpPr>
          <p:cNvPr id="11" name="TextBox 11"/>
          <p:cNvSpPr txBox="1"/>
          <p:nvPr/>
        </p:nvSpPr>
        <p:spPr>
          <a:xfrm>
            <a:off x="3269180" y="2018305"/>
            <a:ext cx="6610472" cy="486306"/>
          </a:xfrm>
          <a:prstGeom prst="rect">
            <a:avLst/>
          </a:prstGeom>
        </p:spPr>
        <p:txBody>
          <a:bodyPr lIns="0" tIns="0" rIns="0" bIns="0" rtlCol="0" anchor="t">
            <a:spAutoFit/>
          </a:bodyPr>
          <a:lstStyle/>
          <a:p>
            <a:pPr algn="l">
              <a:lnSpc>
                <a:spcPts val="3976"/>
              </a:lnSpc>
            </a:pPr>
            <a:r>
              <a:rPr lang="en-US" sz="2881" spc="282">
                <a:solidFill>
                  <a:srgbClr val="231F20"/>
                </a:solidFill>
                <a:latin typeface="Arimo"/>
              </a:rPr>
              <a:t>NGỮ CẢNH</a:t>
            </a:r>
          </a:p>
        </p:txBody>
      </p:sp>
      <p:sp>
        <p:nvSpPr>
          <p:cNvPr id="12" name="TextBox 12"/>
          <p:cNvSpPr txBox="1"/>
          <p:nvPr/>
        </p:nvSpPr>
        <p:spPr>
          <a:xfrm>
            <a:off x="3269180" y="2933067"/>
            <a:ext cx="6719392" cy="487366"/>
          </a:xfrm>
          <a:prstGeom prst="rect">
            <a:avLst/>
          </a:prstGeom>
        </p:spPr>
        <p:txBody>
          <a:bodyPr lIns="0" tIns="0" rIns="0" bIns="0" rtlCol="0" anchor="t">
            <a:spAutoFit/>
          </a:bodyPr>
          <a:lstStyle/>
          <a:p>
            <a:pPr algn="l">
              <a:lnSpc>
                <a:spcPts val="3851"/>
              </a:lnSpc>
            </a:pPr>
            <a:r>
              <a:rPr lang="en-US" sz="2791" spc="273">
                <a:solidFill>
                  <a:srgbClr val="231F20"/>
                </a:solidFill>
                <a:latin typeface="Arimo"/>
              </a:rPr>
              <a:t>MỤC TIÊU ĐỀ TÀI</a:t>
            </a:r>
          </a:p>
        </p:txBody>
      </p:sp>
      <p:sp>
        <p:nvSpPr>
          <p:cNvPr id="13" name="TextBox 13"/>
          <p:cNvSpPr txBox="1"/>
          <p:nvPr/>
        </p:nvSpPr>
        <p:spPr>
          <a:xfrm>
            <a:off x="3269180" y="3849304"/>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MÔ HÌNH TRIỂN KHAI</a:t>
            </a:r>
          </a:p>
        </p:txBody>
      </p:sp>
      <p:sp>
        <p:nvSpPr>
          <p:cNvPr id="14" name="TextBox 14"/>
          <p:cNvSpPr txBox="1"/>
          <p:nvPr/>
        </p:nvSpPr>
        <p:spPr>
          <a:xfrm>
            <a:off x="1747545" y="4665405"/>
            <a:ext cx="1036354" cy="735261"/>
          </a:xfrm>
          <a:prstGeom prst="rect">
            <a:avLst/>
          </a:prstGeom>
        </p:spPr>
        <p:txBody>
          <a:bodyPr lIns="0" tIns="0" rIns="0" bIns="0" rtlCol="0" anchor="t">
            <a:spAutoFit/>
          </a:bodyPr>
          <a:lstStyle/>
          <a:p>
            <a:pPr algn="ctr">
              <a:lnSpc>
                <a:spcPts val="5668"/>
              </a:lnSpc>
            </a:pPr>
            <a:r>
              <a:rPr lang="en-US" sz="4723">
                <a:solidFill>
                  <a:srgbClr val="363636"/>
                </a:solidFill>
                <a:latin typeface="Arimo Bold"/>
              </a:rPr>
              <a:t>04</a:t>
            </a:r>
          </a:p>
        </p:txBody>
      </p:sp>
      <p:grpSp>
        <p:nvGrpSpPr>
          <p:cNvPr id="15" name="Group 15"/>
          <p:cNvGrpSpPr/>
          <p:nvPr/>
        </p:nvGrpSpPr>
        <p:grpSpPr>
          <a:xfrm>
            <a:off x="9144000" y="5747533"/>
            <a:ext cx="1548623" cy="4014138"/>
            <a:chOff x="0" y="0"/>
            <a:chExt cx="368852" cy="956090"/>
          </a:xfrm>
        </p:grpSpPr>
        <p:sp>
          <p:nvSpPr>
            <p:cNvPr id="16" name="Freeform 16"/>
            <p:cNvSpPr/>
            <p:nvPr/>
          </p:nvSpPr>
          <p:spPr>
            <a:xfrm>
              <a:off x="0" y="0"/>
              <a:ext cx="368852" cy="956090"/>
            </a:xfrm>
            <a:custGeom>
              <a:avLst/>
              <a:gdLst/>
              <a:ahLst/>
              <a:cxnLst/>
              <a:rect l="l" t="t" r="r" b="b"/>
              <a:pathLst>
                <a:path w="368852" h="956090">
                  <a:moveTo>
                    <a:pt x="0" y="0"/>
                  </a:moveTo>
                  <a:lnTo>
                    <a:pt x="368852" y="0"/>
                  </a:lnTo>
                  <a:lnTo>
                    <a:pt x="368852" y="956090"/>
                  </a:lnTo>
                  <a:lnTo>
                    <a:pt x="0" y="956090"/>
                  </a:lnTo>
                  <a:close/>
                </a:path>
              </a:pathLst>
            </a:custGeom>
            <a:solidFill>
              <a:srgbClr val="CCCCCC"/>
            </a:solidFill>
          </p:spPr>
          <p:txBody>
            <a:bodyPr/>
            <a:lstStyle/>
            <a:p>
              <a:endParaRPr lang="en-US"/>
            </a:p>
          </p:txBody>
        </p:sp>
        <p:sp>
          <p:nvSpPr>
            <p:cNvPr id="17" name="TextBox 17"/>
            <p:cNvSpPr txBox="1"/>
            <p:nvPr/>
          </p:nvSpPr>
          <p:spPr>
            <a:xfrm>
              <a:off x="0" y="-38100"/>
              <a:ext cx="368852" cy="994190"/>
            </a:xfrm>
            <a:prstGeom prst="rect">
              <a:avLst/>
            </a:prstGeom>
          </p:spPr>
          <p:txBody>
            <a:bodyPr lIns="50800" tIns="50800" rIns="50800" bIns="50800" rtlCol="0" anchor="ctr"/>
            <a:lstStyle/>
            <a:p>
              <a:pPr algn="ctr">
                <a:lnSpc>
                  <a:spcPts val="2859"/>
                </a:lnSpc>
              </a:pPr>
              <a:endParaRPr/>
            </a:p>
          </p:txBody>
        </p:sp>
      </p:grpSp>
      <p:sp>
        <p:nvSpPr>
          <p:cNvPr id="18" name="TextBox 18"/>
          <p:cNvSpPr txBox="1"/>
          <p:nvPr/>
        </p:nvSpPr>
        <p:spPr>
          <a:xfrm>
            <a:off x="3269180" y="4764867"/>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CẤU TRÚC JPEG</a:t>
            </a:r>
          </a:p>
        </p:txBody>
      </p:sp>
      <p:sp>
        <p:nvSpPr>
          <p:cNvPr id="19" name="TextBox 19"/>
          <p:cNvSpPr txBox="1"/>
          <p:nvPr/>
        </p:nvSpPr>
        <p:spPr>
          <a:xfrm>
            <a:off x="3269180" y="5680858"/>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MALWARE FEATURES</a:t>
            </a:r>
          </a:p>
        </p:txBody>
      </p:sp>
      <p:sp>
        <p:nvSpPr>
          <p:cNvPr id="20" name="TextBox 20"/>
          <p:cNvSpPr txBox="1"/>
          <p:nvPr/>
        </p:nvSpPr>
        <p:spPr>
          <a:xfrm>
            <a:off x="10946417" y="6139658"/>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DATASET</a:t>
            </a:r>
          </a:p>
        </p:txBody>
      </p:sp>
      <p:sp>
        <p:nvSpPr>
          <p:cNvPr id="21" name="TextBox 21"/>
          <p:cNvSpPr txBox="1"/>
          <p:nvPr/>
        </p:nvSpPr>
        <p:spPr>
          <a:xfrm>
            <a:off x="1747545" y="5581641"/>
            <a:ext cx="1036354" cy="733425"/>
          </a:xfrm>
          <a:prstGeom prst="rect">
            <a:avLst/>
          </a:prstGeom>
        </p:spPr>
        <p:txBody>
          <a:bodyPr lIns="0" tIns="0" rIns="0" bIns="0" rtlCol="0" anchor="t">
            <a:spAutoFit/>
          </a:bodyPr>
          <a:lstStyle/>
          <a:p>
            <a:pPr algn="ctr">
              <a:lnSpc>
                <a:spcPts val="5668"/>
              </a:lnSpc>
            </a:pPr>
            <a:r>
              <a:rPr lang="en-US" sz="4723">
                <a:solidFill>
                  <a:srgbClr val="363636"/>
                </a:solidFill>
                <a:latin typeface="Arimo Bold"/>
              </a:rPr>
              <a:t>05</a:t>
            </a:r>
          </a:p>
        </p:txBody>
      </p:sp>
      <p:sp>
        <p:nvSpPr>
          <p:cNvPr id="22" name="TextBox 22"/>
          <p:cNvSpPr txBox="1"/>
          <p:nvPr/>
        </p:nvSpPr>
        <p:spPr>
          <a:xfrm>
            <a:off x="9436047" y="6040441"/>
            <a:ext cx="1036354" cy="733425"/>
          </a:xfrm>
          <a:prstGeom prst="rect">
            <a:avLst/>
          </a:prstGeom>
        </p:spPr>
        <p:txBody>
          <a:bodyPr lIns="0" tIns="0" rIns="0" bIns="0" rtlCol="0" anchor="t">
            <a:spAutoFit/>
          </a:bodyPr>
          <a:lstStyle/>
          <a:p>
            <a:pPr algn="ctr">
              <a:lnSpc>
                <a:spcPts val="5668"/>
              </a:lnSpc>
            </a:pPr>
            <a:r>
              <a:rPr lang="en-US" sz="4723">
                <a:solidFill>
                  <a:srgbClr val="363636"/>
                </a:solidFill>
                <a:latin typeface="Arimo Bold"/>
              </a:rPr>
              <a:t>06</a:t>
            </a:r>
          </a:p>
        </p:txBody>
      </p:sp>
      <p:sp>
        <p:nvSpPr>
          <p:cNvPr id="23" name="TextBox 23"/>
          <p:cNvSpPr txBox="1"/>
          <p:nvPr/>
        </p:nvSpPr>
        <p:spPr>
          <a:xfrm>
            <a:off x="10946417" y="7055649"/>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KẾT QUẢ</a:t>
            </a:r>
          </a:p>
        </p:txBody>
      </p:sp>
      <p:sp>
        <p:nvSpPr>
          <p:cNvPr id="24" name="TextBox 24"/>
          <p:cNvSpPr txBox="1"/>
          <p:nvPr/>
        </p:nvSpPr>
        <p:spPr>
          <a:xfrm>
            <a:off x="9446573" y="6954841"/>
            <a:ext cx="1036354" cy="733425"/>
          </a:xfrm>
          <a:prstGeom prst="rect">
            <a:avLst/>
          </a:prstGeom>
        </p:spPr>
        <p:txBody>
          <a:bodyPr lIns="0" tIns="0" rIns="0" bIns="0" rtlCol="0" anchor="t">
            <a:spAutoFit/>
          </a:bodyPr>
          <a:lstStyle/>
          <a:p>
            <a:pPr algn="ctr">
              <a:lnSpc>
                <a:spcPts val="5668"/>
              </a:lnSpc>
            </a:pPr>
            <a:r>
              <a:rPr lang="en-US" sz="4723">
                <a:solidFill>
                  <a:srgbClr val="363636"/>
                </a:solidFill>
                <a:latin typeface="Arimo Bold"/>
              </a:rPr>
              <a:t>07</a:t>
            </a:r>
          </a:p>
        </p:txBody>
      </p:sp>
      <p:sp>
        <p:nvSpPr>
          <p:cNvPr id="25" name="TextBox 25"/>
          <p:cNvSpPr txBox="1"/>
          <p:nvPr/>
        </p:nvSpPr>
        <p:spPr>
          <a:xfrm>
            <a:off x="10946417" y="7971639"/>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HƯỚNG PHÁT TRIỂN</a:t>
            </a:r>
          </a:p>
        </p:txBody>
      </p:sp>
      <p:sp>
        <p:nvSpPr>
          <p:cNvPr id="26" name="TextBox 26"/>
          <p:cNvSpPr txBox="1"/>
          <p:nvPr/>
        </p:nvSpPr>
        <p:spPr>
          <a:xfrm>
            <a:off x="9446573" y="7869241"/>
            <a:ext cx="1036354" cy="733425"/>
          </a:xfrm>
          <a:prstGeom prst="rect">
            <a:avLst/>
          </a:prstGeom>
        </p:spPr>
        <p:txBody>
          <a:bodyPr lIns="0" tIns="0" rIns="0" bIns="0" rtlCol="0" anchor="t">
            <a:spAutoFit/>
          </a:bodyPr>
          <a:lstStyle/>
          <a:p>
            <a:pPr algn="ctr">
              <a:lnSpc>
                <a:spcPts val="5668"/>
              </a:lnSpc>
            </a:pPr>
            <a:r>
              <a:rPr lang="en-US" sz="4723">
                <a:solidFill>
                  <a:srgbClr val="363636"/>
                </a:solidFill>
                <a:latin typeface="Arimo Bold"/>
              </a:rPr>
              <a:t>08</a:t>
            </a:r>
          </a:p>
        </p:txBody>
      </p:sp>
      <p:sp>
        <p:nvSpPr>
          <p:cNvPr id="27" name="TextBox 27"/>
          <p:cNvSpPr txBox="1"/>
          <p:nvPr/>
        </p:nvSpPr>
        <p:spPr>
          <a:xfrm>
            <a:off x="10946417" y="8887630"/>
            <a:ext cx="6403001" cy="487366"/>
          </a:xfrm>
          <a:prstGeom prst="rect">
            <a:avLst/>
          </a:prstGeom>
        </p:spPr>
        <p:txBody>
          <a:bodyPr lIns="0" tIns="0" rIns="0" bIns="0" rtlCol="0" anchor="t">
            <a:spAutoFit/>
          </a:bodyPr>
          <a:lstStyle/>
          <a:p>
            <a:pPr marL="0" lvl="0" indent="0" algn="l">
              <a:lnSpc>
                <a:spcPts val="3851"/>
              </a:lnSpc>
              <a:spcBef>
                <a:spcPct val="0"/>
              </a:spcBef>
            </a:pPr>
            <a:r>
              <a:rPr lang="en-US" sz="2791" spc="273">
                <a:solidFill>
                  <a:srgbClr val="231F20"/>
                </a:solidFill>
                <a:latin typeface="Arimo"/>
              </a:rPr>
              <a:t>DEMO</a:t>
            </a:r>
          </a:p>
        </p:txBody>
      </p:sp>
      <p:sp>
        <p:nvSpPr>
          <p:cNvPr id="28" name="TextBox 28"/>
          <p:cNvSpPr txBox="1"/>
          <p:nvPr/>
        </p:nvSpPr>
        <p:spPr>
          <a:xfrm>
            <a:off x="9436047" y="8783641"/>
            <a:ext cx="1036354" cy="733425"/>
          </a:xfrm>
          <a:prstGeom prst="rect">
            <a:avLst/>
          </a:prstGeom>
        </p:spPr>
        <p:txBody>
          <a:bodyPr lIns="0" tIns="0" rIns="0" bIns="0" rtlCol="0" anchor="t">
            <a:spAutoFit/>
          </a:bodyPr>
          <a:lstStyle/>
          <a:p>
            <a:pPr algn="ctr">
              <a:lnSpc>
                <a:spcPts val="5668"/>
              </a:lnSpc>
            </a:pPr>
            <a:r>
              <a:rPr lang="en-US" sz="4723">
                <a:solidFill>
                  <a:srgbClr val="363636"/>
                </a:solidFill>
                <a:latin typeface="Arimo Bold"/>
              </a:rPr>
              <a:t>09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790358" y="4346936"/>
            <a:ext cx="1918846" cy="2504204"/>
          </a:xfrm>
          <a:custGeom>
            <a:avLst/>
            <a:gdLst/>
            <a:ahLst/>
            <a:cxnLst/>
            <a:rect l="l" t="t" r="r" b="b"/>
            <a:pathLst>
              <a:path w="1918846" h="2504204">
                <a:moveTo>
                  <a:pt x="0" y="0"/>
                </a:moveTo>
                <a:lnTo>
                  <a:pt x="1918846" y="0"/>
                </a:lnTo>
                <a:lnTo>
                  <a:pt x="1918846" y="2504204"/>
                </a:lnTo>
                <a:lnTo>
                  <a:pt x="0" y="25042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4" name="Picture 4"/>
          <p:cNvPicPr>
            <a:picLocks noChangeAspect="1"/>
          </p:cNvPicPr>
          <p:nvPr/>
        </p:nvPicPr>
        <p:blipFill>
          <a:blip r:embed="rId6"/>
          <a:srcRect/>
          <a:stretch>
            <a:fillRect/>
          </a:stretch>
        </p:blipFill>
        <p:spPr>
          <a:xfrm rot="-6307440" flipH="1">
            <a:off x="6651063" y="6106420"/>
            <a:ext cx="1031485" cy="995383"/>
          </a:xfrm>
          <a:prstGeom prst="rect">
            <a:avLst/>
          </a:prstGeom>
        </p:spPr>
      </p:pic>
      <p:sp>
        <p:nvSpPr>
          <p:cNvPr id="5" name="Freeform 5"/>
          <p:cNvSpPr/>
          <p:nvPr/>
        </p:nvSpPr>
        <p:spPr>
          <a:xfrm rot="5776670">
            <a:off x="11424456" y="-9377329"/>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6157608" y="7406124"/>
            <a:ext cx="9182398" cy="459629"/>
          </a:xfrm>
          <a:prstGeom prst="rect">
            <a:avLst/>
          </a:prstGeom>
        </p:spPr>
        <p:txBody>
          <a:bodyPr lIns="0" tIns="0" rIns="0" bIns="0" rtlCol="0" anchor="t">
            <a:spAutoFit/>
          </a:bodyPr>
          <a:lstStyle/>
          <a:p>
            <a:pPr algn="l">
              <a:lnSpc>
                <a:spcPts val="3878"/>
              </a:lnSpc>
              <a:spcBef>
                <a:spcPct val="0"/>
              </a:spcBef>
            </a:pPr>
            <a:r>
              <a:rPr lang="en-US" sz="2810" spc="275">
                <a:solidFill>
                  <a:srgbClr val="231F20"/>
                </a:solidFill>
                <a:latin typeface="Quicksand"/>
              </a:rPr>
              <a:t>Sử dụng làm công cụ </a:t>
            </a:r>
            <a:r>
              <a:rPr lang="en-US" sz="2810" spc="275">
                <a:solidFill>
                  <a:srgbClr val="231F20"/>
                </a:solidFill>
                <a:latin typeface="Quicksand Bold"/>
              </a:rPr>
              <a:t>chuyển giao</a:t>
            </a:r>
            <a:r>
              <a:rPr lang="en-US" sz="2810" spc="275">
                <a:solidFill>
                  <a:srgbClr val="231F20"/>
                </a:solidFill>
                <a:latin typeface="Quicksand"/>
              </a:rPr>
              <a:t> các mã độc</a:t>
            </a:r>
          </a:p>
        </p:txBody>
      </p:sp>
      <p:pic>
        <p:nvPicPr>
          <p:cNvPr id="7" name="Picture 7"/>
          <p:cNvPicPr>
            <a:picLocks noChangeAspect="1"/>
          </p:cNvPicPr>
          <p:nvPr/>
        </p:nvPicPr>
        <p:blipFill>
          <a:blip r:embed="rId6"/>
          <a:srcRect/>
          <a:stretch>
            <a:fillRect/>
          </a:stretch>
        </p:blipFill>
        <p:spPr>
          <a:xfrm rot="-6307440" flipH="1" flipV="1">
            <a:off x="11596669" y="7785028"/>
            <a:ext cx="1031485" cy="995383"/>
          </a:xfrm>
          <a:prstGeom prst="rect">
            <a:avLst/>
          </a:prstGeom>
        </p:spPr>
      </p:pic>
      <p:sp>
        <p:nvSpPr>
          <p:cNvPr id="8" name="Freeform 8"/>
          <p:cNvSpPr/>
          <p:nvPr/>
        </p:nvSpPr>
        <p:spPr>
          <a:xfrm>
            <a:off x="3370974" y="5449308"/>
            <a:ext cx="2184077" cy="2485436"/>
          </a:xfrm>
          <a:custGeom>
            <a:avLst/>
            <a:gdLst/>
            <a:ahLst/>
            <a:cxnLst/>
            <a:rect l="l" t="t" r="r" b="b"/>
            <a:pathLst>
              <a:path w="2184077" h="2485436">
                <a:moveTo>
                  <a:pt x="0" y="0"/>
                </a:moveTo>
                <a:lnTo>
                  <a:pt x="2184077" y="0"/>
                </a:lnTo>
                <a:lnTo>
                  <a:pt x="2184077" y="2485436"/>
                </a:lnTo>
                <a:lnTo>
                  <a:pt x="0" y="2485436"/>
                </a:lnTo>
                <a:lnTo>
                  <a:pt x="0" y="0"/>
                </a:lnTo>
                <a:close/>
              </a:path>
            </a:pathLst>
          </a:custGeom>
          <a:blipFill>
            <a:blip r:embed="rId7"/>
            <a:stretch>
              <a:fillRect/>
            </a:stretch>
          </a:blipFill>
        </p:spPr>
        <p:txBody>
          <a:bodyPr/>
          <a:lstStyle/>
          <a:p>
            <a:endParaRPr lang="en-US"/>
          </a:p>
        </p:txBody>
      </p:sp>
      <p:sp>
        <p:nvSpPr>
          <p:cNvPr id="9" name="TextBox 9"/>
          <p:cNvSpPr txBox="1"/>
          <p:nvPr/>
        </p:nvSpPr>
        <p:spPr>
          <a:xfrm>
            <a:off x="1248655" y="265941"/>
            <a:ext cx="12822379"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NGỮ CẢNH</a:t>
            </a:r>
          </a:p>
        </p:txBody>
      </p:sp>
      <p:sp>
        <p:nvSpPr>
          <p:cNvPr id="10" name="TextBox 10"/>
          <p:cNvSpPr txBox="1"/>
          <p:nvPr/>
        </p:nvSpPr>
        <p:spPr>
          <a:xfrm>
            <a:off x="1028700" y="2270437"/>
            <a:ext cx="14666221" cy="945404"/>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Các cuộc tấn công mạng đã </a:t>
            </a:r>
            <a:r>
              <a:rPr lang="en-US" sz="2810" spc="275">
                <a:solidFill>
                  <a:srgbClr val="231F20"/>
                </a:solidFill>
                <a:latin typeface="Quicksand Bold"/>
              </a:rPr>
              <a:t>gia tăng</a:t>
            </a:r>
            <a:r>
              <a:rPr lang="en-US" sz="2810" spc="275">
                <a:solidFill>
                  <a:srgbClr val="231F20"/>
                </a:solidFill>
                <a:latin typeface="Quicksand"/>
              </a:rPr>
              <a:t> trong những năm gần đây</a:t>
            </a:r>
          </a:p>
          <a:p>
            <a:pPr algn="l">
              <a:lnSpc>
                <a:spcPts val="3878"/>
              </a:lnSpc>
            </a:pPr>
            <a:endParaRPr lang="en-US" sz="2810" spc="275">
              <a:solidFill>
                <a:srgbClr val="231F20"/>
              </a:solidFill>
              <a:latin typeface="Quicksand"/>
            </a:endParaRPr>
          </a:p>
        </p:txBody>
      </p:sp>
      <p:sp>
        <p:nvSpPr>
          <p:cNvPr id="11" name="TextBox 11"/>
          <p:cNvSpPr txBox="1"/>
          <p:nvPr/>
        </p:nvSpPr>
        <p:spPr>
          <a:xfrm>
            <a:off x="5016333" y="4308836"/>
            <a:ext cx="4300945" cy="459629"/>
          </a:xfrm>
          <a:prstGeom prst="rect">
            <a:avLst/>
          </a:prstGeom>
        </p:spPr>
        <p:txBody>
          <a:bodyPr lIns="0" tIns="0" rIns="0" bIns="0" rtlCol="0" anchor="t">
            <a:spAutoFit/>
          </a:bodyPr>
          <a:lstStyle/>
          <a:p>
            <a:pPr marL="1213531" lvl="2" indent="-404510" algn="l">
              <a:lnSpc>
                <a:spcPts val="3878"/>
              </a:lnSpc>
              <a:buFont typeface="Arial"/>
              <a:buChar char="⚬"/>
            </a:pPr>
            <a:r>
              <a:rPr lang="en-US" sz="2810" spc="275">
                <a:solidFill>
                  <a:srgbClr val="231F20"/>
                </a:solidFill>
                <a:latin typeface="Quicksand"/>
              </a:rPr>
              <a:t>Hình ảnh </a:t>
            </a:r>
            <a:r>
              <a:rPr lang="en-US" sz="2810" spc="275">
                <a:solidFill>
                  <a:srgbClr val="231F20"/>
                </a:solidFill>
                <a:latin typeface="Quicksand Bold"/>
              </a:rPr>
              <a:t>JPEG</a:t>
            </a:r>
          </a:p>
        </p:txBody>
      </p:sp>
      <p:sp>
        <p:nvSpPr>
          <p:cNvPr id="12" name="TextBox 12"/>
          <p:cNvSpPr txBox="1"/>
          <p:nvPr/>
        </p:nvSpPr>
        <p:spPr>
          <a:xfrm>
            <a:off x="5665685" y="8801629"/>
            <a:ext cx="12242967" cy="945404"/>
          </a:xfrm>
          <a:prstGeom prst="rect">
            <a:avLst/>
          </a:prstGeom>
        </p:spPr>
        <p:txBody>
          <a:bodyPr lIns="0" tIns="0" rIns="0" bIns="0" rtlCol="0" anchor="t">
            <a:spAutoFit/>
          </a:bodyPr>
          <a:lstStyle/>
          <a:p>
            <a:pPr marL="0" lvl="0" indent="0" algn="l">
              <a:lnSpc>
                <a:spcPts val="3878"/>
              </a:lnSpc>
              <a:spcBef>
                <a:spcPct val="0"/>
              </a:spcBef>
            </a:pPr>
            <a:r>
              <a:rPr lang="en-US" sz="2810" spc="275">
                <a:solidFill>
                  <a:srgbClr val="231F20"/>
                </a:solidFill>
                <a:latin typeface="Quicksand Bold"/>
              </a:rPr>
              <a:t>Bài toán đặt ra là: làm sao để </a:t>
            </a:r>
            <a:r>
              <a:rPr lang="en-US" sz="2810" spc="275">
                <a:solidFill>
                  <a:srgbClr val="FF3131"/>
                </a:solidFill>
                <a:latin typeface="Quicksand Bold"/>
              </a:rPr>
              <a:t>xác định JPEG</a:t>
            </a:r>
            <a:r>
              <a:rPr lang="en-US" sz="2810" spc="275">
                <a:solidFill>
                  <a:srgbClr val="231F20"/>
                </a:solidFill>
                <a:latin typeface="Quicksand Bold"/>
              </a:rPr>
              <a:t> là lành tính hay độc hại, để việc sử dụng an toàn hơn?</a:t>
            </a:r>
          </a:p>
        </p:txBody>
      </p:sp>
      <p:sp>
        <p:nvSpPr>
          <p:cNvPr id="13" name="TextBox 13"/>
          <p:cNvSpPr txBox="1"/>
          <p:nvPr/>
        </p:nvSpPr>
        <p:spPr>
          <a:xfrm>
            <a:off x="1028700" y="3313315"/>
            <a:ext cx="16059150" cy="459629"/>
          </a:xfrm>
          <a:prstGeom prst="rect">
            <a:avLst/>
          </a:prstGeom>
        </p:spPr>
        <p:txBody>
          <a:bodyPr lIns="0" tIns="0" rIns="0" bIns="0" rtlCol="0" anchor="t">
            <a:spAutoFit/>
          </a:bodyPr>
          <a:lstStyle/>
          <a:p>
            <a:pPr marL="606765" lvl="1" indent="-303383" algn="ctr">
              <a:lnSpc>
                <a:spcPts val="3878"/>
              </a:lnSpc>
              <a:buFont typeface="Arial"/>
              <a:buChar char="•"/>
            </a:pPr>
            <a:r>
              <a:rPr lang="en-US" sz="2810" spc="275">
                <a:solidFill>
                  <a:srgbClr val="231F20"/>
                </a:solidFill>
                <a:latin typeface="Quicksand"/>
              </a:rPr>
              <a:t>Lợi dụng </a:t>
            </a:r>
            <a:r>
              <a:rPr lang="en-US" sz="2810" spc="275">
                <a:solidFill>
                  <a:srgbClr val="231F20"/>
                </a:solidFill>
                <a:latin typeface="Quicksand Bold"/>
              </a:rPr>
              <a:t>nhiều cách thức khác nhau</a:t>
            </a:r>
            <a:r>
              <a:rPr lang="en-US" sz="2810" spc="275">
                <a:solidFill>
                  <a:srgbClr val="231F20"/>
                </a:solidFill>
                <a:latin typeface="Quicksand"/>
              </a:rPr>
              <a:t> để cài mã độc trên máy của người dùng </a:t>
            </a:r>
          </a:p>
        </p:txBody>
      </p:sp>
      <p:sp>
        <p:nvSpPr>
          <p:cNvPr id="14" name="TextBox 14"/>
          <p:cNvSpPr txBox="1"/>
          <p:nvPr/>
        </p:nvSpPr>
        <p:spPr>
          <a:xfrm>
            <a:off x="6486486" y="4911906"/>
            <a:ext cx="10601364" cy="1780120"/>
          </a:xfrm>
          <a:prstGeom prst="rect">
            <a:avLst/>
          </a:prstGeom>
        </p:spPr>
        <p:txBody>
          <a:bodyPr lIns="0" tIns="0" rIns="0" bIns="0" rtlCol="0" anchor="t">
            <a:spAutoFit/>
          </a:bodyPr>
          <a:lstStyle/>
          <a:p>
            <a:pPr marL="1820296" lvl="3" indent="-455074" algn="l">
              <a:lnSpc>
                <a:spcPts val="4805"/>
              </a:lnSpc>
              <a:buFont typeface="Arial"/>
              <a:buChar char="￭"/>
            </a:pPr>
            <a:r>
              <a:rPr lang="en-US" sz="2810" spc="275">
                <a:solidFill>
                  <a:srgbClr val="231F20"/>
                </a:solidFill>
                <a:latin typeface="Quicksand"/>
              </a:rPr>
              <a:t>an toàn</a:t>
            </a:r>
          </a:p>
          <a:p>
            <a:pPr marL="1820296" lvl="3" indent="-455074" algn="l">
              <a:lnSpc>
                <a:spcPts val="4805"/>
              </a:lnSpc>
              <a:buFont typeface="Arial"/>
              <a:buChar char="￭"/>
            </a:pPr>
            <a:r>
              <a:rPr lang="en-US" sz="2810" spc="275">
                <a:solidFill>
                  <a:srgbClr val="231F20"/>
                </a:solidFill>
                <a:latin typeface="Quicksand"/>
              </a:rPr>
              <a:t>phổ biến</a:t>
            </a:r>
          </a:p>
          <a:p>
            <a:pPr marL="1820296" lvl="3" indent="-455074" algn="l">
              <a:lnSpc>
                <a:spcPts val="4805"/>
              </a:lnSpc>
              <a:buFont typeface="Arial"/>
              <a:buChar char="￭"/>
            </a:pPr>
            <a:r>
              <a:rPr lang="en-US" sz="2810" spc="275">
                <a:solidFill>
                  <a:srgbClr val="231F20"/>
                </a:solidFill>
                <a:latin typeface="Quicksand"/>
              </a:rPr>
              <a:t>sử dụng lớn trên các nền tảng khác nhau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TextBox 3"/>
          <p:cNvSpPr txBox="1"/>
          <p:nvPr/>
        </p:nvSpPr>
        <p:spPr>
          <a:xfrm>
            <a:off x="1028700" y="8362368"/>
            <a:ext cx="16604825" cy="945404"/>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Chứng minh </a:t>
            </a:r>
            <a:r>
              <a:rPr lang="en-US" sz="2810" spc="275">
                <a:solidFill>
                  <a:srgbClr val="231F20"/>
                </a:solidFill>
                <a:latin typeface="Quicksand Bold"/>
              </a:rPr>
              <a:t>hiệu quả vượt trội</a:t>
            </a:r>
            <a:r>
              <a:rPr lang="en-US" sz="2810" spc="275">
                <a:solidFill>
                  <a:srgbClr val="231F20"/>
                </a:solidFill>
                <a:latin typeface="Quicksand"/>
              </a:rPr>
              <a:t> của MalJPEG qua các thử nghiệm trên </a:t>
            </a:r>
            <a:r>
              <a:rPr lang="en-US" sz="2810" spc="275">
                <a:solidFill>
                  <a:srgbClr val="231F20"/>
                </a:solidFill>
                <a:latin typeface="Quicksand Bold"/>
              </a:rPr>
              <a:t>bộ dữ liệu thực tế lớn</a:t>
            </a:r>
          </a:p>
        </p:txBody>
      </p:sp>
      <p:sp>
        <p:nvSpPr>
          <p:cNvPr id="4" name="Freeform 4"/>
          <p:cNvSpPr/>
          <p:nvPr/>
        </p:nvSpPr>
        <p:spPr>
          <a:xfrm>
            <a:off x="15171420" y="4932735"/>
            <a:ext cx="2087880" cy="2504204"/>
          </a:xfrm>
          <a:custGeom>
            <a:avLst/>
            <a:gdLst/>
            <a:ahLst/>
            <a:cxnLst/>
            <a:rect l="l" t="t" r="r" b="b"/>
            <a:pathLst>
              <a:path w="2087880" h="2504204">
                <a:moveTo>
                  <a:pt x="0" y="0"/>
                </a:moveTo>
                <a:lnTo>
                  <a:pt x="2087880" y="0"/>
                </a:lnTo>
                <a:lnTo>
                  <a:pt x="2087880" y="2504204"/>
                </a:lnTo>
                <a:lnTo>
                  <a:pt x="0" y="2504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5594125" y="5143500"/>
            <a:ext cx="1202455" cy="1202455"/>
          </a:xfrm>
          <a:custGeom>
            <a:avLst/>
            <a:gdLst/>
            <a:ahLst/>
            <a:cxnLst/>
            <a:rect l="l" t="t" r="r" b="b"/>
            <a:pathLst>
              <a:path w="1202455" h="1202455">
                <a:moveTo>
                  <a:pt x="0" y="0"/>
                </a:moveTo>
                <a:lnTo>
                  <a:pt x="1202455" y="0"/>
                </a:lnTo>
                <a:lnTo>
                  <a:pt x="1202455" y="1202455"/>
                </a:lnTo>
                <a:lnTo>
                  <a:pt x="0" y="1202455"/>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1248655" y="265941"/>
            <a:ext cx="12822379"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MỤC TIÊU ĐỀ TÀI</a:t>
            </a:r>
          </a:p>
        </p:txBody>
      </p:sp>
      <p:sp>
        <p:nvSpPr>
          <p:cNvPr id="7" name="TextBox 7"/>
          <p:cNvSpPr txBox="1"/>
          <p:nvPr/>
        </p:nvSpPr>
        <p:spPr>
          <a:xfrm>
            <a:off x="1028700" y="2270437"/>
            <a:ext cx="15197774" cy="945404"/>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Phát triển giải pháp </a:t>
            </a:r>
            <a:r>
              <a:rPr lang="en-US" sz="2810" spc="275">
                <a:solidFill>
                  <a:srgbClr val="231F20"/>
                </a:solidFill>
                <a:latin typeface="Quicksand Bold"/>
              </a:rPr>
              <a:t>MalJPEG</a:t>
            </a:r>
            <a:r>
              <a:rPr lang="en-US" sz="2810" spc="275">
                <a:solidFill>
                  <a:srgbClr val="231F20"/>
                </a:solidFill>
                <a:latin typeface="Quicksand"/>
              </a:rPr>
              <a:t> có khả năng phân biệt giữa hình ảnh JPEG </a:t>
            </a:r>
            <a:r>
              <a:rPr lang="en-US" sz="2810" spc="275">
                <a:solidFill>
                  <a:srgbClr val="00BF63"/>
                </a:solidFill>
                <a:latin typeface="Quicksand"/>
              </a:rPr>
              <a:t>lành tính</a:t>
            </a:r>
            <a:r>
              <a:rPr lang="en-US" sz="2810" spc="275">
                <a:solidFill>
                  <a:srgbClr val="231F20"/>
                </a:solidFill>
                <a:latin typeface="Quicksand"/>
              </a:rPr>
              <a:t> và </a:t>
            </a:r>
            <a:r>
              <a:rPr lang="en-US" sz="2810" spc="275">
                <a:solidFill>
                  <a:srgbClr val="FF3131"/>
                </a:solidFill>
                <a:latin typeface="Quicksand"/>
              </a:rPr>
              <a:t>độc hại</a:t>
            </a:r>
          </a:p>
        </p:txBody>
      </p:sp>
      <p:grpSp>
        <p:nvGrpSpPr>
          <p:cNvPr id="8" name="Group 8"/>
          <p:cNvGrpSpPr/>
          <p:nvPr/>
        </p:nvGrpSpPr>
        <p:grpSpPr>
          <a:xfrm>
            <a:off x="1028700" y="3806212"/>
            <a:ext cx="15197774" cy="1716353"/>
            <a:chOff x="0" y="0"/>
            <a:chExt cx="20263698" cy="2288470"/>
          </a:xfrm>
        </p:grpSpPr>
        <p:sp>
          <p:nvSpPr>
            <p:cNvPr id="9" name="TextBox 9"/>
            <p:cNvSpPr txBox="1"/>
            <p:nvPr/>
          </p:nvSpPr>
          <p:spPr>
            <a:xfrm>
              <a:off x="0" y="-161925"/>
              <a:ext cx="20263698" cy="1594070"/>
            </a:xfrm>
            <a:prstGeom prst="rect">
              <a:avLst/>
            </a:prstGeom>
          </p:spPr>
          <p:txBody>
            <a:bodyPr lIns="0" tIns="0" rIns="0" bIns="0" rtlCol="0" anchor="t">
              <a:spAutoFit/>
            </a:bodyPr>
            <a:lstStyle/>
            <a:p>
              <a:pPr marL="606765" lvl="1" indent="-303383" algn="l">
                <a:lnSpc>
                  <a:spcPts val="5114"/>
                </a:lnSpc>
                <a:buFont typeface="Arial"/>
                <a:buChar char="•"/>
              </a:pPr>
              <a:r>
                <a:rPr lang="en-US" sz="2810" spc="275">
                  <a:solidFill>
                    <a:srgbClr val="231F20"/>
                  </a:solidFill>
                  <a:latin typeface="Quicksand"/>
                </a:rPr>
                <a:t>Phát triển phương pháp </a:t>
              </a:r>
              <a:r>
                <a:rPr lang="en-US" sz="2810" spc="275">
                  <a:solidFill>
                    <a:srgbClr val="231F20"/>
                  </a:solidFill>
                  <a:latin typeface="Quicksand Bold"/>
                </a:rPr>
                <a:t>trích xuất đặc trưng</a:t>
              </a:r>
              <a:r>
                <a:rPr lang="en-US" sz="2810" spc="275">
                  <a:solidFill>
                    <a:srgbClr val="231F20"/>
                  </a:solidFill>
                  <a:latin typeface="Quicksand"/>
                </a:rPr>
                <a:t> đơn giản nhưng hiệu quả</a:t>
              </a:r>
            </a:p>
            <a:p>
              <a:pPr marL="1213531" lvl="2" indent="-404510" algn="l">
                <a:lnSpc>
                  <a:spcPts val="5114"/>
                </a:lnSpc>
                <a:buFont typeface="Arial"/>
                <a:buChar char="⚬"/>
              </a:pPr>
              <a:r>
                <a:rPr lang="en-US" sz="2810" spc="275">
                  <a:solidFill>
                    <a:srgbClr val="231F20"/>
                  </a:solidFill>
                  <a:latin typeface="Quicksand"/>
                </a:rPr>
                <a:t>Phản ánh những thay đổi trong cấu trúc tệp của hình ảnh JPEG</a:t>
              </a:r>
            </a:p>
          </p:txBody>
        </p:sp>
        <p:sp>
          <p:nvSpPr>
            <p:cNvPr id="10" name="TextBox 10"/>
            <p:cNvSpPr txBox="1"/>
            <p:nvPr/>
          </p:nvSpPr>
          <p:spPr>
            <a:xfrm>
              <a:off x="3878600" y="1688331"/>
              <a:ext cx="11382177" cy="600139"/>
            </a:xfrm>
            <a:prstGeom prst="rect">
              <a:avLst/>
            </a:prstGeom>
          </p:spPr>
          <p:txBody>
            <a:bodyPr lIns="0" tIns="0" rIns="0" bIns="0" rtlCol="0" anchor="t">
              <a:spAutoFit/>
            </a:bodyPr>
            <a:lstStyle/>
            <a:p>
              <a:pPr algn="ctr">
                <a:lnSpc>
                  <a:spcPts val="3878"/>
                </a:lnSpc>
                <a:spcBef>
                  <a:spcPct val="0"/>
                </a:spcBef>
              </a:pPr>
              <a:r>
                <a:rPr lang="en-US" sz="2810" spc="275">
                  <a:solidFill>
                    <a:srgbClr val="000000"/>
                  </a:solidFill>
                  <a:latin typeface="Quicksand Bold"/>
                </a:rPr>
                <a:t>không cần thực thi</a:t>
              </a:r>
              <a:r>
                <a:rPr lang="en-US" sz="2810" spc="275">
                  <a:solidFill>
                    <a:srgbClr val="000000"/>
                  </a:solidFill>
                  <a:latin typeface="Quicksand"/>
                </a:rPr>
                <a:t> - </a:t>
              </a:r>
              <a:r>
                <a:rPr lang="en-US" sz="2810" spc="275">
                  <a:solidFill>
                    <a:srgbClr val="000000"/>
                  </a:solidFill>
                  <a:latin typeface="Quicksand Bold"/>
                </a:rPr>
                <a:t>xem hình ảnh thực tế</a:t>
              </a:r>
            </a:p>
          </p:txBody>
        </p:sp>
      </p:grpSp>
      <p:sp>
        <p:nvSpPr>
          <p:cNvPr id="11" name="TextBox 11"/>
          <p:cNvSpPr txBox="1"/>
          <p:nvPr/>
        </p:nvSpPr>
        <p:spPr>
          <a:xfrm>
            <a:off x="1017586" y="5960715"/>
            <a:ext cx="15197774" cy="1849203"/>
          </a:xfrm>
          <a:prstGeom prst="rect">
            <a:avLst/>
          </a:prstGeom>
        </p:spPr>
        <p:txBody>
          <a:bodyPr lIns="0" tIns="0" rIns="0" bIns="0" rtlCol="0" anchor="t">
            <a:spAutoFit/>
          </a:bodyPr>
          <a:lstStyle/>
          <a:p>
            <a:pPr marL="606765" lvl="1" indent="-303383" algn="l">
              <a:lnSpc>
                <a:spcPts val="5086"/>
              </a:lnSpc>
              <a:buFont typeface="Arial"/>
              <a:buChar char="•"/>
            </a:pPr>
            <a:r>
              <a:rPr lang="en-US" sz="2810" spc="275">
                <a:solidFill>
                  <a:srgbClr val="231F20"/>
                </a:solidFill>
                <a:latin typeface="Quicksand"/>
              </a:rPr>
              <a:t>MalJPEG sử dụng các thuật toán học máy </a:t>
            </a:r>
            <a:r>
              <a:rPr lang="en-US" sz="2810" spc="275">
                <a:solidFill>
                  <a:srgbClr val="231F20"/>
                </a:solidFill>
                <a:latin typeface="Quicksand Bold"/>
              </a:rPr>
              <a:t>tiến bộ</a:t>
            </a:r>
            <a:r>
              <a:rPr lang="en-US" sz="2810" spc="275">
                <a:solidFill>
                  <a:srgbClr val="231F20"/>
                </a:solidFill>
                <a:latin typeface="Quicksand"/>
              </a:rPr>
              <a:t> </a:t>
            </a:r>
          </a:p>
          <a:p>
            <a:pPr marL="1213531" lvl="2" indent="-404510" algn="l">
              <a:lnSpc>
                <a:spcPts val="5086"/>
              </a:lnSpc>
              <a:buFont typeface="Arial"/>
              <a:buChar char="⚬"/>
            </a:pPr>
            <a:r>
              <a:rPr lang="en-US" sz="2810" spc="275">
                <a:solidFill>
                  <a:srgbClr val="231F20"/>
                </a:solidFill>
                <a:latin typeface="Quicksand Bold"/>
              </a:rPr>
              <a:t>phân tích</a:t>
            </a:r>
            <a:r>
              <a:rPr lang="en-US" sz="2810" spc="275">
                <a:solidFill>
                  <a:srgbClr val="231F20"/>
                </a:solidFill>
                <a:latin typeface="Quicksand"/>
              </a:rPr>
              <a:t> các đặc trưng được trích xuất </a:t>
            </a:r>
          </a:p>
          <a:p>
            <a:pPr marL="1213531" lvl="2" indent="-404510" algn="l">
              <a:lnSpc>
                <a:spcPts val="5086"/>
              </a:lnSpc>
              <a:buFont typeface="Arial"/>
              <a:buChar char="⚬"/>
            </a:pPr>
            <a:r>
              <a:rPr lang="en-US" sz="2810" spc="275">
                <a:solidFill>
                  <a:srgbClr val="231F20"/>
                </a:solidFill>
                <a:latin typeface="Quicksand Bold"/>
              </a:rPr>
              <a:t>phân loại</a:t>
            </a:r>
            <a:r>
              <a:rPr lang="en-US" sz="2810" spc="275">
                <a:solidFill>
                  <a:srgbClr val="231F20"/>
                </a:solidFill>
                <a:latin typeface="Quicksand"/>
              </a:rPr>
              <a:t> hình ảnh (LightGBM)</a:t>
            </a:r>
          </a:p>
        </p:txBody>
      </p:sp>
      <p:sp>
        <p:nvSpPr>
          <p:cNvPr id="12" name="Freeform 12"/>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3845660" y="3369755"/>
            <a:ext cx="10134600" cy="2657475"/>
            <a:chOff x="0" y="0"/>
            <a:chExt cx="2669195" cy="699911"/>
          </a:xfrm>
        </p:grpSpPr>
        <p:sp>
          <p:nvSpPr>
            <p:cNvPr id="4" name="Freeform 4"/>
            <p:cNvSpPr/>
            <p:nvPr/>
          </p:nvSpPr>
          <p:spPr>
            <a:xfrm>
              <a:off x="0" y="0"/>
              <a:ext cx="2669195" cy="699911"/>
            </a:xfrm>
            <a:custGeom>
              <a:avLst/>
              <a:gdLst/>
              <a:ahLst/>
              <a:cxnLst/>
              <a:rect l="l" t="t" r="r" b="b"/>
              <a:pathLst>
                <a:path w="2669195" h="699911">
                  <a:moveTo>
                    <a:pt x="0" y="0"/>
                  </a:moveTo>
                  <a:lnTo>
                    <a:pt x="2669195" y="0"/>
                  </a:lnTo>
                  <a:lnTo>
                    <a:pt x="2669195" y="699911"/>
                  </a:lnTo>
                  <a:lnTo>
                    <a:pt x="0" y="699911"/>
                  </a:lnTo>
                  <a:close/>
                </a:path>
              </a:pathLst>
            </a:custGeom>
            <a:solidFill>
              <a:srgbClr val="FFDBBA"/>
            </a:solidFill>
          </p:spPr>
          <p:txBody>
            <a:bodyPr/>
            <a:lstStyle/>
            <a:p>
              <a:endParaRPr lang="en-US"/>
            </a:p>
          </p:txBody>
        </p:sp>
        <p:sp>
          <p:nvSpPr>
            <p:cNvPr id="5" name="TextBox 5"/>
            <p:cNvSpPr txBox="1"/>
            <p:nvPr/>
          </p:nvSpPr>
          <p:spPr>
            <a:xfrm>
              <a:off x="0" y="-19050"/>
              <a:ext cx="2669195" cy="718961"/>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5196558" y="4410687"/>
            <a:ext cx="3716402" cy="871538"/>
            <a:chOff x="0" y="0"/>
            <a:chExt cx="978806" cy="229541"/>
          </a:xfrm>
        </p:grpSpPr>
        <p:sp>
          <p:nvSpPr>
            <p:cNvPr id="7" name="Freeform 7"/>
            <p:cNvSpPr/>
            <p:nvPr/>
          </p:nvSpPr>
          <p:spPr>
            <a:xfrm>
              <a:off x="0" y="0"/>
              <a:ext cx="978805" cy="229541"/>
            </a:xfrm>
            <a:custGeom>
              <a:avLst/>
              <a:gdLst/>
              <a:ahLst/>
              <a:cxnLst/>
              <a:rect l="l" t="t" r="r" b="b"/>
              <a:pathLst>
                <a:path w="978805" h="229541">
                  <a:moveTo>
                    <a:pt x="0" y="0"/>
                  </a:moveTo>
                  <a:lnTo>
                    <a:pt x="978805" y="0"/>
                  </a:lnTo>
                  <a:lnTo>
                    <a:pt x="978805" y="229541"/>
                  </a:lnTo>
                  <a:lnTo>
                    <a:pt x="0" y="229541"/>
                  </a:lnTo>
                  <a:close/>
                </a:path>
              </a:pathLst>
            </a:custGeom>
            <a:solidFill>
              <a:srgbClr val="FFDBBA"/>
            </a:solidFill>
          </p:spPr>
          <p:txBody>
            <a:bodyPr/>
            <a:lstStyle/>
            <a:p>
              <a:endParaRPr lang="en-US"/>
            </a:p>
          </p:txBody>
        </p:sp>
        <p:sp>
          <p:nvSpPr>
            <p:cNvPr id="8" name="TextBox 8"/>
            <p:cNvSpPr txBox="1"/>
            <p:nvPr/>
          </p:nvSpPr>
          <p:spPr>
            <a:xfrm>
              <a:off x="0" y="-19050"/>
              <a:ext cx="978806" cy="248591"/>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4878478" y="4262724"/>
            <a:ext cx="3049652" cy="871538"/>
            <a:chOff x="0" y="0"/>
            <a:chExt cx="803201" cy="229541"/>
          </a:xfrm>
        </p:grpSpPr>
        <p:sp>
          <p:nvSpPr>
            <p:cNvPr id="10" name="Freeform 10"/>
            <p:cNvSpPr/>
            <p:nvPr/>
          </p:nvSpPr>
          <p:spPr>
            <a:xfrm>
              <a:off x="0" y="0"/>
              <a:ext cx="803201" cy="229541"/>
            </a:xfrm>
            <a:custGeom>
              <a:avLst/>
              <a:gdLst/>
              <a:ahLst/>
              <a:cxnLst/>
              <a:rect l="l" t="t" r="r" b="b"/>
              <a:pathLst>
                <a:path w="803201" h="229541">
                  <a:moveTo>
                    <a:pt x="0" y="0"/>
                  </a:moveTo>
                  <a:lnTo>
                    <a:pt x="803201" y="0"/>
                  </a:lnTo>
                  <a:lnTo>
                    <a:pt x="803201" y="229541"/>
                  </a:lnTo>
                  <a:lnTo>
                    <a:pt x="0" y="229541"/>
                  </a:lnTo>
                  <a:close/>
                </a:path>
              </a:pathLst>
            </a:custGeom>
            <a:solidFill>
              <a:srgbClr val="FD9739"/>
            </a:solidFill>
          </p:spPr>
          <p:txBody>
            <a:bodyPr/>
            <a:lstStyle/>
            <a:p>
              <a:endParaRPr lang="en-US"/>
            </a:p>
          </p:txBody>
        </p:sp>
        <p:sp>
          <p:nvSpPr>
            <p:cNvPr id="11" name="TextBox 11"/>
            <p:cNvSpPr txBox="1"/>
            <p:nvPr/>
          </p:nvSpPr>
          <p:spPr>
            <a:xfrm>
              <a:off x="0" y="-19050"/>
              <a:ext cx="803201" cy="248591"/>
            </a:xfrm>
            <a:prstGeom prst="rect">
              <a:avLst/>
            </a:prstGeom>
          </p:spPr>
          <p:txBody>
            <a:bodyPr lIns="50800" tIns="50800" rIns="50800" bIns="50800" rtlCol="0" anchor="ctr"/>
            <a:lstStyle/>
            <a:p>
              <a:pPr algn="ctr">
                <a:lnSpc>
                  <a:spcPts val="2859"/>
                </a:lnSpc>
              </a:pPr>
              <a:r>
                <a:rPr lang="en-US" sz="2199">
                  <a:solidFill>
                    <a:srgbClr val="000000"/>
                  </a:solidFill>
                  <a:latin typeface="Open Sauce"/>
                </a:rPr>
                <a:t>Feature Extractor</a:t>
              </a:r>
            </a:p>
          </p:txBody>
        </p:sp>
      </p:grpSp>
      <p:grpSp>
        <p:nvGrpSpPr>
          <p:cNvPr id="12" name="Group 12"/>
          <p:cNvGrpSpPr/>
          <p:nvPr/>
        </p:nvGrpSpPr>
        <p:grpSpPr>
          <a:xfrm>
            <a:off x="9401299" y="4262724"/>
            <a:ext cx="3716402" cy="871538"/>
            <a:chOff x="0" y="0"/>
            <a:chExt cx="978806" cy="229541"/>
          </a:xfrm>
        </p:grpSpPr>
        <p:sp>
          <p:nvSpPr>
            <p:cNvPr id="13" name="Freeform 13"/>
            <p:cNvSpPr/>
            <p:nvPr/>
          </p:nvSpPr>
          <p:spPr>
            <a:xfrm>
              <a:off x="0" y="0"/>
              <a:ext cx="978805" cy="229541"/>
            </a:xfrm>
            <a:custGeom>
              <a:avLst/>
              <a:gdLst/>
              <a:ahLst/>
              <a:cxnLst/>
              <a:rect l="l" t="t" r="r" b="b"/>
              <a:pathLst>
                <a:path w="978805" h="229541">
                  <a:moveTo>
                    <a:pt x="0" y="0"/>
                  </a:moveTo>
                  <a:lnTo>
                    <a:pt x="978805" y="0"/>
                  </a:lnTo>
                  <a:lnTo>
                    <a:pt x="978805" y="229541"/>
                  </a:lnTo>
                  <a:lnTo>
                    <a:pt x="0" y="229541"/>
                  </a:lnTo>
                  <a:close/>
                </a:path>
              </a:pathLst>
            </a:custGeom>
            <a:solidFill>
              <a:srgbClr val="FD9739"/>
            </a:solidFill>
          </p:spPr>
          <p:txBody>
            <a:bodyPr/>
            <a:lstStyle/>
            <a:p>
              <a:endParaRPr lang="en-US"/>
            </a:p>
          </p:txBody>
        </p:sp>
        <p:sp>
          <p:nvSpPr>
            <p:cNvPr id="14" name="TextBox 14"/>
            <p:cNvSpPr txBox="1"/>
            <p:nvPr/>
          </p:nvSpPr>
          <p:spPr>
            <a:xfrm>
              <a:off x="0" y="-19050"/>
              <a:ext cx="978806" cy="248591"/>
            </a:xfrm>
            <a:prstGeom prst="rect">
              <a:avLst/>
            </a:prstGeom>
          </p:spPr>
          <p:txBody>
            <a:bodyPr lIns="50800" tIns="50800" rIns="50800" bIns="50800" rtlCol="0" anchor="ctr"/>
            <a:lstStyle/>
            <a:p>
              <a:pPr algn="ctr">
                <a:lnSpc>
                  <a:spcPts val="2859"/>
                </a:lnSpc>
              </a:pPr>
              <a:r>
                <a:rPr lang="en-US" sz="2199">
                  <a:solidFill>
                    <a:srgbClr val="000000"/>
                  </a:solidFill>
                  <a:latin typeface="Open Sauce"/>
                </a:rPr>
                <a:t>Pre-trained ML Model</a:t>
              </a:r>
            </a:p>
          </p:txBody>
        </p:sp>
      </p:grpSp>
      <p:sp>
        <p:nvSpPr>
          <p:cNvPr id="15" name="AutoShape 15"/>
          <p:cNvSpPr/>
          <p:nvPr/>
        </p:nvSpPr>
        <p:spPr>
          <a:xfrm flipV="1">
            <a:off x="1830400" y="4698493"/>
            <a:ext cx="2015261" cy="1297614"/>
          </a:xfrm>
          <a:prstGeom prst="line">
            <a:avLst/>
          </a:prstGeom>
          <a:ln w="38100" cap="flat">
            <a:solidFill>
              <a:srgbClr val="000000"/>
            </a:solidFill>
            <a:prstDash val="solid"/>
            <a:headEnd type="none" w="sm" len="sm"/>
            <a:tailEnd type="arrow" w="med" len="sm"/>
          </a:ln>
        </p:spPr>
        <p:txBody>
          <a:bodyPr/>
          <a:lstStyle/>
          <a:p>
            <a:endParaRPr lang="en-US"/>
          </a:p>
        </p:txBody>
      </p:sp>
      <p:sp>
        <p:nvSpPr>
          <p:cNvPr id="16" name="AutoShape 16"/>
          <p:cNvSpPr/>
          <p:nvPr/>
        </p:nvSpPr>
        <p:spPr>
          <a:xfrm>
            <a:off x="3845660" y="4698493"/>
            <a:ext cx="1032818" cy="0"/>
          </a:xfrm>
          <a:prstGeom prst="line">
            <a:avLst/>
          </a:prstGeom>
          <a:ln w="38100" cap="flat">
            <a:solidFill>
              <a:srgbClr val="000000"/>
            </a:solidFill>
            <a:prstDash val="solid"/>
            <a:headEnd type="none" w="sm" len="sm"/>
            <a:tailEnd type="arrow" w="med" len="sm"/>
          </a:ln>
        </p:spPr>
        <p:txBody>
          <a:bodyPr/>
          <a:lstStyle/>
          <a:p>
            <a:endParaRPr lang="en-US"/>
          </a:p>
        </p:txBody>
      </p:sp>
      <p:sp>
        <p:nvSpPr>
          <p:cNvPr id="17" name="AutoShape 17"/>
          <p:cNvSpPr/>
          <p:nvPr/>
        </p:nvSpPr>
        <p:spPr>
          <a:xfrm>
            <a:off x="7928130" y="4698493"/>
            <a:ext cx="1473169" cy="0"/>
          </a:xfrm>
          <a:prstGeom prst="line">
            <a:avLst/>
          </a:prstGeom>
          <a:ln w="38100" cap="flat">
            <a:solidFill>
              <a:srgbClr val="000000"/>
            </a:solidFill>
            <a:prstDash val="solid"/>
            <a:headEnd type="none" w="sm" len="sm"/>
            <a:tailEnd type="arrow" w="med" len="sm"/>
          </a:ln>
        </p:spPr>
        <p:txBody>
          <a:bodyPr/>
          <a:lstStyle/>
          <a:p>
            <a:endParaRPr lang="en-US"/>
          </a:p>
        </p:txBody>
      </p:sp>
      <p:sp>
        <p:nvSpPr>
          <p:cNvPr id="18" name="AutoShape 18"/>
          <p:cNvSpPr/>
          <p:nvPr/>
        </p:nvSpPr>
        <p:spPr>
          <a:xfrm>
            <a:off x="13980260" y="4698493"/>
            <a:ext cx="1843911" cy="1297614"/>
          </a:xfrm>
          <a:prstGeom prst="line">
            <a:avLst/>
          </a:prstGeom>
          <a:ln w="38100" cap="flat">
            <a:solidFill>
              <a:srgbClr val="000000"/>
            </a:solidFill>
            <a:prstDash val="solid"/>
            <a:headEnd type="none" w="sm" len="sm"/>
            <a:tailEnd type="arrow" w="med" len="sm"/>
          </a:ln>
        </p:spPr>
        <p:txBody>
          <a:bodyPr/>
          <a:lstStyle/>
          <a:p>
            <a:endParaRPr lang="en-US"/>
          </a:p>
        </p:txBody>
      </p:sp>
      <p:sp>
        <p:nvSpPr>
          <p:cNvPr id="19" name="AutoShape 19"/>
          <p:cNvSpPr/>
          <p:nvPr/>
        </p:nvSpPr>
        <p:spPr>
          <a:xfrm>
            <a:off x="13117702" y="4698493"/>
            <a:ext cx="862559" cy="0"/>
          </a:xfrm>
          <a:prstGeom prst="line">
            <a:avLst/>
          </a:prstGeom>
          <a:ln w="38100" cap="flat">
            <a:solidFill>
              <a:srgbClr val="000000"/>
            </a:solidFill>
            <a:prstDash val="solid"/>
            <a:headEnd type="none" w="sm" len="sm"/>
            <a:tailEnd type="arrow" w="med" len="sm"/>
          </a:ln>
        </p:spPr>
        <p:txBody>
          <a:bodyPr/>
          <a:lstStyle/>
          <a:p>
            <a:endParaRPr lang="en-US"/>
          </a:p>
        </p:txBody>
      </p:sp>
      <p:sp>
        <p:nvSpPr>
          <p:cNvPr id="20" name="TextBox 20"/>
          <p:cNvSpPr txBox="1"/>
          <p:nvPr/>
        </p:nvSpPr>
        <p:spPr>
          <a:xfrm>
            <a:off x="1830400" y="4611831"/>
            <a:ext cx="1358606"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Input</a:t>
            </a:r>
          </a:p>
        </p:txBody>
      </p:sp>
      <p:sp>
        <p:nvSpPr>
          <p:cNvPr id="21" name="TextBox 21"/>
          <p:cNvSpPr txBox="1"/>
          <p:nvPr/>
        </p:nvSpPr>
        <p:spPr>
          <a:xfrm>
            <a:off x="7985412" y="4190301"/>
            <a:ext cx="1358606"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Vector</a:t>
            </a:r>
          </a:p>
        </p:txBody>
      </p:sp>
      <p:sp>
        <p:nvSpPr>
          <p:cNvPr id="22" name="TextBox 22"/>
          <p:cNvSpPr txBox="1"/>
          <p:nvPr/>
        </p:nvSpPr>
        <p:spPr>
          <a:xfrm>
            <a:off x="1439399" y="8062428"/>
            <a:ext cx="644231"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{1}</a:t>
            </a:r>
          </a:p>
        </p:txBody>
      </p:sp>
      <p:sp>
        <p:nvSpPr>
          <p:cNvPr id="23" name="TextBox 23"/>
          <p:cNvSpPr txBox="1"/>
          <p:nvPr/>
        </p:nvSpPr>
        <p:spPr>
          <a:xfrm>
            <a:off x="5860043" y="5244125"/>
            <a:ext cx="644231"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{2}</a:t>
            </a:r>
          </a:p>
        </p:txBody>
      </p:sp>
      <p:sp>
        <p:nvSpPr>
          <p:cNvPr id="24" name="TextBox 24"/>
          <p:cNvSpPr txBox="1"/>
          <p:nvPr/>
        </p:nvSpPr>
        <p:spPr>
          <a:xfrm>
            <a:off x="8342599" y="4822595"/>
            <a:ext cx="644231"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{3}</a:t>
            </a:r>
          </a:p>
        </p:txBody>
      </p:sp>
      <p:sp>
        <p:nvSpPr>
          <p:cNvPr id="25" name="TextBox 25"/>
          <p:cNvSpPr txBox="1"/>
          <p:nvPr/>
        </p:nvSpPr>
        <p:spPr>
          <a:xfrm>
            <a:off x="10937385" y="5244125"/>
            <a:ext cx="644231"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{4}</a:t>
            </a:r>
          </a:p>
        </p:txBody>
      </p:sp>
      <p:sp>
        <p:nvSpPr>
          <p:cNvPr id="26" name="TextBox 26"/>
          <p:cNvSpPr txBox="1"/>
          <p:nvPr/>
        </p:nvSpPr>
        <p:spPr>
          <a:xfrm>
            <a:off x="15433171" y="8062428"/>
            <a:ext cx="644231"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{5}</a:t>
            </a:r>
          </a:p>
        </p:txBody>
      </p:sp>
      <p:sp>
        <p:nvSpPr>
          <p:cNvPr id="27" name="TextBox 27"/>
          <p:cNvSpPr txBox="1"/>
          <p:nvPr/>
        </p:nvSpPr>
        <p:spPr>
          <a:xfrm>
            <a:off x="7819160" y="3447193"/>
            <a:ext cx="1904254" cy="459629"/>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Quicksand"/>
              </a:rPr>
              <a:t>Features</a:t>
            </a:r>
          </a:p>
        </p:txBody>
      </p:sp>
      <p:sp>
        <p:nvSpPr>
          <p:cNvPr id="28" name="TextBox 28"/>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MÔ HÌNH TRIỂN KHAI</a:t>
            </a:r>
          </a:p>
        </p:txBody>
      </p:sp>
      <p:sp>
        <p:nvSpPr>
          <p:cNvPr id="29" name="Freeform 29"/>
          <p:cNvSpPr/>
          <p:nvPr/>
        </p:nvSpPr>
        <p:spPr>
          <a:xfrm>
            <a:off x="1761515" y="6163216"/>
            <a:ext cx="1635561" cy="1635561"/>
          </a:xfrm>
          <a:custGeom>
            <a:avLst/>
            <a:gdLst/>
            <a:ahLst/>
            <a:cxnLst/>
            <a:rect l="l" t="t" r="r" b="b"/>
            <a:pathLst>
              <a:path w="1635561" h="1635561">
                <a:moveTo>
                  <a:pt x="0" y="0"/>
                </a:moveTo>
                <a:lnTo>
                  <a:pt x="1635560" y="0"/>
                </a:lnTo>
                <a:lnTo>
                  <a:pt x="1635560" y="1635561"/>
                </a:lnTo>
                <a:lnTo>
                  <a:pt x="0" y="16355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0" name="Freeform 30"/>
          <p:cNvSpPr/>
          <p:nvPr/>
        </p:nvSpPr>
        <p:spPr>
          <a:xfrm>
            <a:off x="263724" y="6163216"/>
            <a:ext cx="1635561" cy="1635561"/>
          </a:xfrm>
          <a:custGeom>
            <a:avLst/>
            <a:gdLst/>
            <a:ahLst/>
            <a:cxnLst/>
            <a:rect l="l" t="t" r="r" b="b"/>
            <a:pathLst>
              <a:path w="1635561" h="1635561">
                <a:moveTo>
                  <a:pt x="0" y="0"/>
                </a:moveTo>
                <a:lnTo>
                  <a:pt x="1635561" y="0"/>
                </a:lnTo>
                <a:lnTo>
                  <a:pt x="1635561" y="1635561"/>
                </a:lnTo>
                <a:lnTo>
                  <a:pt x="0" y="16355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1" name="TextBox 31"/>
          <p:cNvSpPr txBox="1"/>
          <p:nvPr/>
        </p:nvSpPr>
        <p:spPr>
          <a:xfrm>
            <a:off x="14316165" y="7638387"/>
            <a:ext cx="3361730" cy="459629"/>
          </a:xfrm>
          <a:prstGeom prst="rect">
            <a:avLst/>
          </a:prstGeom>
        </p:spPr>
        <p:txBody>
          <a:bodyPr lIns="0" tIns="0" rIns="0" bIns="0" rtlCol="0" anchor="t">
            <a:spAutoFit/>
          </a:bodyPr>
          <a:lstStyle/>
          <a:p>
            <a:pPr algn="ctr">
              <a:lnSpc>
                <a:spcPts val="3878"/>
              </a:lnSpc>
              <a:spcBef>
                <a:spcPct val="0"/>
              </a:spcBef>
            </a:pPr>
            <a:r>
              <a:rPr lang="en-US" sz="2810" spc="275">
                <a:solidFill>
                  <a:srgbClr val="231F20"/>
                </a:solidFill>
                <a:latin typeface="Quicksand"/>
              </a:rPr>
              <a:t>Benign-Malicious</a:t>
            </a:r>
          </a:p>
        </p:txBody>
      </p:sp>
      <p:sp>
        <p:nvSpPr>
          <p:cNvPr id="32" name="TextBox 32"/>
          <p:cNvSpPr txBox="1"/>
          <p:nvPr/>
        </p:nvSpPr>
        <p:spPr>
          <a:xfrm>
            <a:off x="14748590" y="4597591"/>
            <a:ext cx="2657624" cy="459629"/>
          </a:xfrm>
          <a:prstGeom prst="rect">
            <a:avLst/>
          </a:prstGeom>
        </p:spPr>
        <p:txBody>
          <a:bodyPr lIns="0" tIns="0" rIns="0" bIns="0" rtlCol="0" anchor="t">
            <a:spAutoFit/>
          </a:bodyPr>
          <a:lstStyle/>
          <a:p>
            <a:pPr algn="ctr">
              <a:lnSpc>
                <a:spcPts val="3878"/>
              </a:lnSpc>
              <a:spcBef>
                <a:spcPct val="0"/>
              </a:spcBef>
            </a:pPr>
            <a:r>
              <a:rPr lang="en-US" sz="2810" spc="275">
                <a:solidFill>
                  <a:srgbClr val="231F20"/>
                </a:solidFill>
                <a:latin typeface="Quicksand"/>
              </a:rPr>
              <a:t>Classification</a:t>
            </a:r>
          </a:p>
        </p:txBody>
      </p:sp>
      <p:sp>
        <p:nvSpPr>
          <p:cNvPr id="33" name="Freeform 33"/>
          <p:cNvSpPr/>
          <p:nvPr/>
        </p:nvSpPr>
        <p:spPr>
          <a:xfrm>
            <a:off x="15755286" y="6163216"/>
            <a:ext cx="1635561" cy="1635561"/>
          </a:xfrm>
          <a:custGeom>
            <a:avLst/>
            <a:gdLst/>
            <a:ahLst/>
            <a:cxnLst/>
            <a:rect l="l" t="t" r="r" b="b"/>
            <a:pathLst>
              <a:path w="1635561" h="1635561">
                <a:moveTo>
                  <a:pt x="0" y="0"/>
                </a:moveTo>
                <a:lnTo>
                  <a:pt x="1635561" y="0"/>
                </a:lnTo>
                <a:lnTo>
                  <a:pt x="1635561" y="1635561"/>
                </a:lnTo>
                <a:lnTo>
                  <a:pt x="0" y="163556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4" name="Freeform 34"/>
          <p:cNvSpPr/>
          <p:nvPr/>
        </p:nvSpPr>
        <p:spPr>
          <a:xfrm>
            <a:off x="14257496" y="6163216"/>
            <a:ext cx="1635561" cy="1635561"/>
          </a:xfrm>
          <a:custGeom>
            <a:avLst/>
            <a:gdLst/>
            <a:ahLst/>
            <a:cxnLst/>
            <a:rect l="l" t="t" r="r" b="b"/>
            <a:pathLst>
              <a:path w="1635561" h="1635561">
                <a:moveTo>
                  <a:pt x="0" y="0"/>
                </a:moveTo>
                <a:lnTo>
                  <a:pt x="1635560" y="0"/>
                </a:lnTo>
                <a:lnTo>
                  <a:pt x="1635560" y="1635561"/>
                </a:lnTo>
                <a:lnTo>
                  <a:pt x="0" y="163556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5" name="TextBox 35"/>
          <p:cNvSpPr txBox="1"/>
          <p:nvPr/>
        </p:nvSpPr>
        <p:spPr>
          <a:xfrm>
            <a:off x="1156528" y="7638387"/>
            <a:ext cx="1209973" cy="459629"/>
          </a:xfrm>
          <a:prstGeom prst="rect">
            <a:avLst/>
          </a:prstGeom>
        </p:spPr>
        <p:txBody>
          <a:bodyPr lIns="0" tIns="0" rIns="0" bIns="0" rtlCol="0" anchor="t">
            <a:spAutoFit/>
          </a:bodyPr>
          <a:lstStyle/>
          <a:p>
            <a:pPr algn="ctr">
              <a:lnSpc>
                <a:spcPts val="3878"/>
              </a:lnSpc>
              <a:spcBef>
                <a:spcPct val="0"/>
              </a:spcBef>
            </a:pPr>
            <a:r>
              <a:rPr lang="en-US" sz="2810" spc="275">
                <a:solidFill>
                  <a:srgbClr val="231F20"/>
                </a:solidFill>
                <a:latin typeface="Quicksand"/>
              </a:rPr>
              <a:t>JPEGs</a:t>
            </a:r>
          </a:p>
        </p:txBody>
      </p:sp>
      <p:sp>
        <p:nvSpPr>
          <p:cNvPr id="36" name="TextBox 36"/>
          <p:cNvSpPr txBox="1"/>
          <p:nvPr/>
        </p:nvSpPr>
        <p:spPr>
          <a:xfrm>
            <a:off x="7542265" y="2385107"/>
            <a:ext cx="2458045" cy="660798"/>
          </a:xfrm>
          <a:prstGeom prst="rect">
            <a:avLst/>
          </a:prstGeom>
        </p:spPr>
        <p:txBody>
          <a:bodyPr lIns="0" tIns="0" rIns="0" bIns="0" rtlCol="0" anchor="t">
            <a:spAutoFit/>
          </a:bodyPr>
          <a:lstStyle/>
          <a:p>
            <a:pPr algn="ctr">
              <a:lnSpc>
                <a:spcPts val="5534"/>
              </a:lnSpc>
              <a:spcBef>
                <a:spcPct val="0"/>
              </a:spcBef>
            </a:pPr>
            <a:r>
              <a:rPr lang="en-US" sz="4010" spc="393">
                <a:solidFill>
                  <a:srgbClr val="231F20"/>
                </a:solidFill>
                <a:latin typeface="Quicksand Bold"/>
              </a:rPr>
              <a:t>MalJPEG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a:off x="6516758" y="1895008"/>
            <a:ext cx="11771242" cy="8344655"/>
          </a:xfrm>
          <a:custGeom>
            <a:avLst/>
            <a:gdLst/>
            <a:ahLst/>
            <a:cxnLst/>
            <a:rect l="l" t="t" r="r" b="b"/>
            <a:pathLst>
              <a:path w="11771242" h="8344655">
                <a:moveTo>
                  <a:pt x="0" y="0"/>
                </a:moveTo>
                <a:lnTo>
                  <a:pt x="11771242" y="0"/>
                </a:lnTo>
                <a:lnTo>
                  <a:pt x="11771242" y="8344655"/>
                </a:lnTo>
                <a:lnTo>
                  <a:pt x="0" y="8344655"/>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441073" y="2177267"/>
            <a:ext cx="6075686" cy="4831604"/>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JPEG phân chia dữ liệu thành các </a:t>
            </a:r>
            <a:r>
              <a:rPr lang="en-US" sz="2810" spc="275">
                <a:solidFill>
                  <a:srgbClr val="231F20"/>
                </a:solidFill>
                <a:latin typeface="Quicksand Bold"/>
              </a:rPr>
              <a:t>segments</a:t>
            </a:r>
          </a:p>
          <a:p>
            <a:pPr algn="l">
              <a:lnSpc>
                <a:spcPts val="3878"/>
              </a:lnSpc>
            </a:pPr>
            <a:endParaRPr lang="en-US" sz="2810" spc="275">
              <a:solidFill>
                <a:srgbClr val="231F20"/>
              </a:solidFill>
              <a:latin typeface="Quicksand Bold"/>
            </a:endParaRPr>
          </a:p>
          <a:p>
            <a:pPr marL="606765" lvl="1" indent="-303383" algn="l">
              <a:lnSpc>
                <a:spcPts val="3878"/>
              </a:lnSpc>
              <a:buFont typeface="Arial"/>
              <a:buChar char="•"/>
            </a:pPr>
            <a:r>
              <a:rPr lang="en-US" sz="2810" spc="275">
                <a:solidFill>
                  <a:srgbClr val="231F20"/>
                </a:solidFill>
                <a:latin typeface="Quicksand"/>
              </a:rPr>
              <a:t>Mỗi segments bắt đầu bằng một </a:t>
            </a:r>
            <a:r>
              <a:rPr lang="en-US" sz="2810" spc="275">
                <a:solidFill>
                  <a:srgbClr val="231F20"/>
                </a:solidFill>
                <a:latin typeface="Quicksand Bold"/>
              </a:rPr>
              <a:t>marker</a:t>
            </a:r>
          </a:p>
          <a:p>
            <a:pPr algn="l">
              <a:lnSpc>
                <a:spcPts val="3878"/>
              </a:lnSpc>
            </a:pPr>
            <a:endParaRPr lang="en-US" sz="2810" spc="275">
              <a:solidFill>
                <a:srgbClr val="231F20"/>
              </a:solidFill>
              <a:latin typeface="Quicksand Bold"/>
            </a:endParaRPr>
          </a:p>
          <a:p>
            <a:pPr marL="606765" lvl="1" indent="-303383" algn="l">
              <a:lnSpc>
                <a:spcPts val="3878"/>
              </a:lnSpc>
              <a:buFont typeface="Arial"/>
              <a:buChar char="•"/>
            </a:pPr>
            <a:r>
              <a:rPr lang="en-US" sz="2810" spc="275">
                <a:solidFill>
                  <a:srgbClr val="231F20"/>
                </a:solidFill>
                <a:latin typeface="Quicksand"/>
              </a:rPr>
              <a:t>Mỗi marker là một chỉ báo 2 byte, với byte đầu tiên là </a:t>
            </a:r>
            <a:r>
              <a:rPr lang="en-US" sz="2810" spc="275">
                <a:solidFill>
                  <a:srgbClr val="231F20"/>
                </a:solidFill>
                <a:latin typeface="Quicksand Bold"/>
              </a:rPr>
              <a:t>0xFF</a:t>
            </a:r>
            <a:r>
              <a:rPr lang="en-US" sz="2810" spc="275">
                <a:solidFill>
                  <a:srgbClr val="231F20"/>
                </a:solidFill>
                <a:latin typeface="Quicksand"/>
              </a:rPr>
              <a:t> và byte thứ hai xác định loại marker</a:t>
            </a:r>
          </a:p>
        </p:txBody>
      </p:sp>
      <p:sp>
        <p:nvSpPr>
          <p:cNvPr id="5" name="TextBox 5"/>
          <p:cNvSpPr txBox="1"/>
          <p:nvPr/>
        </p:nvSpPr>
        <p:spPr>
          <a:xfrm>
            <a:off x="441073" y="7341346"/>
            <a:ext cx="5883748" cy="1916954"/>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Ví dụ:</a:t>
            </a:r>
            <a:r>
              <a:rPr lang="en-US" sz="2810" spc="275">
                <a:solidFill>
                  <a:srgbClr val="231F20"/>
                </a:solidFill>
                <a:latin typeface="Quicksand Semi-Bold"/>
              </a:rPr>
              <a:t> </a:t>
            </a:r>
          </a:p>
          <a:p>
            <a:pPr marL="1213531" lvl="2" indent="-404510" algn="l">
              <a:lnSpc>
                <a:spcPts val="3878"/>
              </a:lnSpc>
              <a:buFont typeface="Arial"/>
              <a:buChar char="⚬"/>
            </a:pPr>
            <a:r>
              <a:rPr lang="en-US" sz="2810" spc="275">
                <a:solidFill>
                  <a:srgbClr val="231F20"/>
                </a:solidFill>
                <a:latin typeface="Quicksand Semi-Bold"/>
              </a:rPr>
              <a:t>SOI</a:t>
            </a:r>
            <a:r>
              <a:rPr lang="en-US" sz="2810" spc="275">
                <a:solidFill>
                  <a:srgbClr val="231F20"/>
                </a:solidFill>
                <a:latin typeface="Quicksand"/>
              </a:rPr>
              <a:t>: </a:t>
            </a:r>
            <a:r>
              <a:rPr lang="en-US" sz="2810" spc="275">
                <a:solidFill>
                  <a:srgbClr val="231F20"/>
                </a:solidFill>
                <a:latin typeface="Quicksand Bold"/>
              </a:rPr>
              <a:t>FF D8</a:t>
            </a:r>
            <a:r>
              <a:rPr lang="en-US" sz="2810" spc="275">
                <a:solidFill>
                  <a:srgbClr val="231F20"/>
                </a:solidFill>
                <a:latin typeface="Quicksand"/>
              </a:rPr>
              <a:t> </a:t>
            </a:r>
          </a:p>
          <a:p>
            <a:pPr marL="1213531" lvl="2" indent="-404510" algn="l">
              <a:lnSpc>
                <a:spcPts val="3878"/>
              </a:lnSpc>
              <a:buFont typeface="Arial"/>
              <a:buChar char="⚬"/>
            </a:pPr>
            <a:r>
              <a:rPr lang="en-US" sz="2810" spc="275">
                <a:solidFill>
                  <a:srgbClr val="231F20"/>
                </a:solidFill>
                <a:latin typeface="Quicksand Semi-Bold"/>
              </a:rPr>
              <a:t>EOI:</a:t>
            </a:r>
            <a:r>
              <a:rPr lang="en-US" sz="2810" spc="275">
                <a:solidFill>
                  <a:srgbClr val="231F20"/>
                </a:solidFill>
                <a:latin typeface="Quicksand"/>
              </a:rPr>
              <a:t> </a:t>
            </a:r>
            <a:r>
              <a:rPr lang="en-US" sz="2810" spc="275">
                <a:solidFill>
                  <a:srgbClr val="231F20"/>
                </a:solidFill>
                <a:latin typeface="Quicksand Bold"/>
              </a:rPr>
              <a:t>FF D9</a:t>
            </a:r>
          </a:p>
          <a:p>
            <a:pPr marL="0" lvl="0" indent="0" algn="l">
              <a:lnSpc>
                <a:spcPts val="3878"/>
              </a:lnSpc>
              <a:spcBef>
                <a:spcPct val="0"/>
              </a:spcBef>
            </a:pPr>
            <a:endParaRPr lang="en-US" sz="2810" spc="275">
              <a:solidFill>
                <a:srgbClr val="231F20"/>
              </a:solidFill>
              <a:latin typeface="Quicksand Bold"/>
            </a:endParaRPr>
          </a:p>
        </p:txBody>
      </p:sp>
      <p:sp>
        <p:nvSpPr>
          <p:cNvPr id="6" name="TextBox 6"/>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CẤU TRÚC JPEG</a:t>
            </a:r>
          </a:p>
        </p:txBody>
      </p:sp>
      <p:sp>
        <p:nvSpPr>
          <p:cNvPr id="7" name="Freeform 7"/>
          <p:cNvSpPr/>
          <p:nvPr/>
        </p:nvSpPr>
        <p:spPr>
          <a:xfrm rot="2035253">
            <a:off x="-3367029" y="7426055"/>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6604829">
            <a:off x="13805565" y="-7134023"/>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a:off x="-2461981" y="7000086"/>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99862" y="2815102"/>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Marker_EOI_content_after_num</a:t>
            </a:r>
          </a:p>
        </p:txBody>
      </p:sp>
      <p:sp>
        <p:nvSpPr>
          <p:cNvPr id="5" name="TextBox 5"/>
          <p:cNvSpPr txBox="1"/>
          <p:nvPr/>
        </p:nvSpPr>
        <p:spPr>
          <a:xfrm>
            <a:off x="1699862" y="3678985"/>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File_size</a:t>
            </a:r>
          </a:p>
        </p:txBody>
      </p:sp>
      <p:sp>
        <p:nvSpPr>
          <p:cNvPr id="6" name="TextBox 6"/>
          <p:cNvSpPr txBox="1"/>
          <p:nvPr/>
        </p:nvSpPr>
        <p:spPr>
          <a:xfrm>
            <a:off x="1699862" y="4630598"/>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Marker_APP1_size_max</a:t>
            </a:r>
          </a:p>
        </p:txBody>
      </p:sp>
      <p:sp>
        <p:nvSpPr>
          <p:cNvPr id="7" name="TextBox 7"/>
          <p:cNvSpPr txBox="1"/>
          <p:nvPr/>
        </p:nvSpPr>
        <p:spPr>
          <a:xfrm>
            <a:off x="1699862" y="5585527"/>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Marker_COM_size_max:</a:t>
            </a:r>
          </a:p>
        </p:txBody>
      </p:sp>
      <p:sp>
        <p:nvSpPr>
          <p:cNvPr id="8" name="TextBox 8"/>
          <p:cNvSpPr txBox="1"/>
          <p:nvPr/>
        </p:nvSpPr>
        <p:spPr>
          <a:xfrm>
            <a:off x="1699862" y="6540456"/>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Marker_DHT_size_max:</a:t>
            </a:r>
          </a:p>
        </p:txBody>
      </p:sp>
      <p:sp>
        <p:nvSpPr>
          <p:cNvPr id="9" name="TextBox 9"/>
          <p:cNvSpPr txBox="1"/>
          <p:nvPr/>
        </p:nvSpPr>
        <p:spPr>
          <a:xfrm>
            <a:off x="10146113" y="2815102"/>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Marker_DHT_num</a:t>
            </a:r>
          </a:p>
        </p:txBody>
      </p:sp>
      <p:sp>
        <p:nvSpPr>
          <p:cNvPr id="10" name="TextBox 10"/>
          <p:cNvSpPr txBox="1"/>
          <p:nvPr/>
        </p:nvSpPr>
        <p:spPr>
          <a:xfrm>
            <a:off x="10146113" y="3678985"/>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File_markers_num</a:t>
            </a:r>
          </a:p>
        </p:txBody>
      </p:sp>
      <p:sp>
        <p:nvSpPr>
          <p:cNvPr id="11" name="TextBox 11"/>
          <p:cNvSpPr txBox="1"/>
          <p:nvPr/>
        </p:nvSpPr>
        <p:spPr>
          <a:xfrm>
            <a:off x="10146113" y="4630598"/>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Marker_DQT_num </a:t>
            </a:r>
          </a:p>
        </p:txBody>
      </p:sp>
      <p:sp>
        <p:nvSpPr>
          <p:cNvPr id="12" name="TextBox 12"/>
          <p:cNvSpPr txBox="1"/>
          <p:nvPr/>
        </p:nvSpPr>
        <p:spPr>
          <a:xfrm>
            <a:off x="10146113" y="5585527"/>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Marker_DQT_size_max</a:t>
            </a:r>
          </a:p>
        </p:txBody>
      </p:sp>
      <p:sp>
        <p:nvSpPr>
          <p:cNvPr id="13" name="TextBox 13"/>
          <p:cNvSpPr txBox="1"/>
          <p:nvPr/>
        </p:nvSpPr>
        <p:spPr>
          <a:xfrm>
            <a:off x="10146113" y="6540456"/>
            <a:ext cx="7616698" cy="459629"/>
          </a:xfrm>
          <a:prstGeom prst="rect">
            <a:avLst/>
          </a:prstGeom>
        </p:spPr>
        <p:txBody>
          <a:bodyPr lIns="0" tIns="0" rIns="0" bIns="0" rtlCol="0" anchor="t">
            <a:spAutoFit/>
          </a:bodyPr>
          <a:lstStyle/>
          <a:p>
            <a:pPr marL="606765" lvl="1" indent="-303383" algn="l">
              <a:lnSpc>
                <a:spcPts val="3878"/>
              </a:lnSpc>
              <a:buFont typeface="Arial"/>
              <a:buChar char="•"/>
            </a:pPr>
            <a:r>
              <a:rPr lang="en-US" sz="2810" spc="275">
                <a:solidFill>
                  <a:srgbClr val="231F20"/>
                </a:solidFill>
                <a:latin typeface="Quicksand"/>
              </a:rPr>
              <a:t>Marker_APP12_size_max</a:t>
            </a:r>
          </a:p>
        </p:txBody>
      </p:sp>
      <p:sp>
        <p:nvSpPr>
          <p:cNvPr id="14" name="TextBox 14"/>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MALWARE FEATURES</a:t>
            </a:r>
          </a:p>
        </p:txBody>
      </p:sp>
      <p:sp>
        <p:nvSpPr>
          <p:cNvPr id="15" name="Freeform 15"/>
          <p:cNvSpPr/>
          <p:nvPr/>
        </p:nvSpPr>
        <p:spPr>
          <a:xfrm>
            <a:off x="8108125" y="6921456"/>
            <a:ext cx="1474968" cy="1924917"/>
          </a:xfrm>
          <a:custGeom>
            <a:avLst/>
            <a:gdLst/>
            <a:ahLst/>
            <a:cxnLst/>
            <a:rect l="l" t="t" r="r" b="b"/>
            <a:pathLst>
              <a:path w="1474968" h="1924917">
                <a:moveTo>
                  <a:pt x="0" y="0"/>
                </a:moveTo>
                <a:lnTo>
                  <a:pt x="1474968" y="0"/>
                </a:lnTo>
                <a:lnTo>
                  <a:pt x="1474968" y="1924918"/>
                </a:lnTo>
                <a:lnTo>
                  <a:pt x="0" y="19249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16"/>
          <p:cNvSpPr/>
          <p:nvPr/>
        </p:nvSpPr>
        <p:spPr>
          <a:xfrm>
            <a:off x="9325055" y="7768821"/>
            <a:ext cx="1786321" cy="2032798"/>
          </a:xfrm>
          <a:custGeom>
            <a:avLst/>
            <a:gdLst/>
            <a:ahLst/>
            <a:cxnLst/>
            <a:rect l="l" t="t" r="r" b="b"/>
            <a:pathLst>
              <a:path w="1786321" h="2032798">
                <a:moveTo>
                  <a:pt x="0" y="0"/>
                </a:moveTo>
                <a:lnTo>
                  <a:pt x="1786321" y="0"/>
                </a:lnTo>
                <a:lnTo>
                  <a:pt x="1786321" y="2032798"/>
                </a:lnTo>
                <a:lnTo>
                  <a:pt x="0" y="2032798"/>
                </a:lnTo>
                <a:lnTo>
                  <a:pt x="0" y="0"/>
                </a:lnTo>
                <a:close/>
              </a:path>
            </a:pathLst>
          </a:custGeom>
          <a:blipFill>
            <a:blip r:embed="rId8"/>
            <a:stretch>
              <a:fillRect/>
            </a:stretch>
          </a:blipFill>
        </p:spPr>
        <p:txBody>
          <a:bodyPr/>
          <a:lstStyle/>
          <a:p>
            <a:endParaRPr lang="en-US"/>
          </a:p>
        </p:txBody>
      </p:sp>
      <p:sp>
        <p:nvSpPr>
          <p:cNvPr id="17" name="Freeform 17"/>
          <p:cNvSpPr/>
          <p:nvPr/>
        </p:nvSpPr>
        <p:spPr>
          <a:xfrm>
            <a:off x="6570542" y="7768821"/>
            <a:ext cx="1694845" cy="2032798"/>
          </a:xfrm>
          <a:custGeom>
            <a:avLst/>
            <a:gdLst/>
            <a:ahLst/>
            <a:cxnLst/>
            <a:rect l="l" t="t" r="r" b="b"/>
            <a:pathLst>
              <a:path w="1694845" h="2032798">
                <a:moveTo>
                  <a:pt x="0" y="0"/>
                </a:moveTo>
                <a:lnTo>
                  <a:pt x="1694845" y="0"/>
                </a:lnTo>
                <a:lnTo>
                  <a:pt x="1694845" y="2032798"/>
                </a:lnTo>
                <a:lnTo>
                  <a:pt x="0" y="203279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8" name="Freeform 18"/>
          <p:cNvSpPr/>
          <p:nvPr/>
        </p:nvSpPr>
        <p:spPr>
          <a:xfrm rot="-2820098">
            <a:off x="13690979" y="6421983"/>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5558739">
            <a:off x="-2220014" y="6777728"/>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3920577" y="2641336"/>
            <a:ext cx="7081635" cy="713376"/>
          </a:xfrm>
          <a:prstGeom prst="rect">
            <a:avLst/>
          </a:prstGeom>
        </p:spPr>
        <p:txBody>
          <a:bodyPr lIns="0" tIns="0" rIns="0" bIns="0" rtlCol="0" anchor="t">
            <a:spAutoFit/>
          </a:bodyPr>
          <a:lstStyle/>
          <a:p>
            <a:pPr algn="l">
              <a:lnSpc>
                <a:spcPts val="5810"/>
              </a:lnSpc>
            </a:pPr>
            <a:r>
              <a:rPr lang="en-US" sz="4210" spc="412">
                <a:solidFill>
                  <a:srgbClr val="231F20"/>
                </a:solidFill>
                <a:latin typeface="Quicksand"/>
              </a:rPr>
              <a:t>Benign</a:t>
            </a:r>
          </a:p>
        </p:txBody>
      </p:sp>
      <p:sp>
        <p:nvSpPr>
          <p:cNvPr id="5" name="TextBox 5"/>
          <p:cNvSpPr txBox="1"/>
          <p:nvPr/>
        </p:nvSpPr>
        <p:spPr>
          <a:xfrm>
            <a:off x="11632923" y="5768420"/>
            <a:ext cx="8115300" cy="713376"/>
          </a:xfrm>
          <a:prstGeom prst="rect">
            <a:avLst/>
          </a:prstGeom>
        </p:spPr>
        <p:txBody>
          <a:bodyPr lIns="0" tIns="0" rIns="0" bIns="0" rtlCol="0" anchor="t">
            <a:spAutoFit/>
          </a:bodyPr>
          <a:lstStyle/>
          <a:p>
            <a:pPr algn="l">
              <a:lnSpc>
                <a:spcPts val="5810"/>
              </a:lnSpc>
            </a:pPr>
            <a:r>
              <a:rPr lang="en-US" sz="4210" spc="412">
                <a:solidFill>
                  <a:srgbClr val="231F20"/>
                </a:solidFill>
                <a:latin typeface="Quicksand"/>
              </a:rPr>
              <a:t>674 samples</a:t>
            </a:r>
          </a:p>
        </p:txBody>
      </p:sp>
      <p:sp>
        <p:nvSpPr>
          <p:cNvPr id="6" name="TextBox 6"/>
          <p:cNvSpPr txBox="1"/>
          <p:nvPr/>
        </p:nvSpPr>
        <p:spPr>
          <a:xfrm>
            <a:off x="5361922" y="7045226"/>
            <a:ext cx="10495403" cy="713376"/>
          </a:xfrm>
          <a:prstGeom prst="rect">
            <a:avLst/>
          </a:prstGeom>
        </p:spPr>
        <p:txBody>
          <a:bodyPr lIns="0" tIns="0" rIns="0" bIns="0" rtlCol="0" anchor="t">
            <a:spAutoFit/>
          </a:bodyPr>
          <a:lstStyle/>
          <a:p>
            <a:pPr algn="l">
              <a:lnSpc>
                <a:spcPts val="5810"/>
              </a:lnSpc>
            </a:pPr>
            <a:r>
              <a:rPr lang="en-US" sz="4210" spc="412">
                <a:solidFill>
                  <a:srgbClr val="231F20"/>
                </a:solidFill>
                <a:latin typeface="Quicksand Bold"/>
              </a:rPr>
              <a:t>7:3 - train:test (2580:1106)</a:t>
            </a:r>
          </a:p>
        </p:txBody>
      </p:sp>
      <p:sp>
        <p:nvSpPr>
          <p:cNvPr id="7" name="TextBox 7"/>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DATASET</a:t>
            </a:r>
          </a:p>
        </p:txBody>
      </p:sp>
      <p:sp>
        <p:nvSpPr>
          <p:cNvPr id="8" name="Freeform 8"/>
          <p:cNvSpPr/>
          <p:nvPr/>
        </p:nvSpPr>
        <p:spPr>
          <a:xfrm>
            <a:off x="11919135" y="3573787"/>
            <a:ext cx="2370354" cy="2370354"/>
          </a:xfrm>
          <a:custGeom>
            <a:avLst/>
            <a:gdLst/>
            <a:ahLst/>
            <a:cxnLst/>
            <a:rect l="l" t="t" r="r" b="b"/>
            <a:pathLst>
              <a:path w="2370354" h="2370354">
                <a:moveTo>
                  <a:pt x="0" y="0"/>
                </a:moveTo>
                <a:lnTo>
                  <a:pt x="2370355" y="0"/>
                </a:lnTo>
                <a:lnTo>
                  <a:pt x="2370355" y="2370354"/>
                </a:lnTo>
                <a:lnTo>
                  <a:pt x="0" y="23703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3920577" y="3573787"/>
            <a:ext cx="2370354" cy="2370354"/>
          </a:xfrm>
          <a:custGeom>
            <a:avLst/>
            <a:gdLst/>
            <a:ahLst/>
            <a:cxnLst/>
            <a:rect l="l" t="t" r="r" b="b"/>
            <a:pathLst>
              <a:path w="2370354" h="2370354">
                <a:moveTo>
                  <a:pt x="0" y="0"/>
                </a:moveTo>
                <a:lnTo>
                  <a:pt x="2370354" y="0"/>
                </a:lnTo>
                <a:lnTo>
                  <a:pt x="2370354" y="2370354"/>
                </a:lnTo>
                <a:lnTo>
                  <a:pt x="0" y="23703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TextBox 10"/>
          <p:cNvSpPr txBox="1"/>
          <p:nvPr/>
        </p:nvSpPr>
        <p:spPr>
          <a:xfrm>
            <a:off x="3141148" y="5768420"/>
            <a:ext cx="3929211" cy="713384"/>
          </a:xfrm>
          <a:prstGeom prst="rect">
            <a:avLst/>
          </a:prstGeom>
        </p:spPr>
        <p:txBody>
          <a:bodyPr lIns="0" tIns="0" rIns="0" bIns="0" rtlCol="0" anchor="t">
            <a:spAutoFit/>
          </a:bodyPr>
          <a:lstStyle/>
          <a:p>
            <a:pPr algn="ctr">
              <a:lnSpc>
                <a:spcPts val="5809"/>
              </a:lnSpc>
              <a:spcBef>
                <a:spcPct val="0"/>
              </a:spcBef>
            </a:pPr>
            <a:r>
              <a:rPr lang="en-US" sz="4209" spc="412">
                <a:solidFill>
                  <a:srgbClr val="231F20"/>
                </a:solidFill>
                <a:latin typeface="Quicksand"/>
              </a:rPr>
              <a:t>3012 samples</a:t>
            </a:r>
          </a:p>
        </p:txBody>
      </p:sp>
      <p:sp>
        <p:nvSpPr>
          <p:cNvPr id="11" name="TextBox 11"/>
          <p:cNvSpPr txBox="1"/>
          <p:nvPr/>
        </p:nvSpPr>
        <p:spPr>
          <a:xfrm>
            <a:off x="11632923" y="2641336"/>
            <a:ext cx="2942779" cy="713384"/>
          </a:xfrm>
          <a:prstGeom prst="rect">
            <a:avLst/>
          </a:prstGeom>
        </p:spPr>
        <p:txBody>
          <a:bodyPr lIns="0" tIns="0" rIns="0" bIns="0" rtlCol="0" anchor="t">
            <a:spAutoFit/>
          </a:bodyPr>
          <a:lstStyle/>
          <a:p>
            <a:pPr algn="ctr">
              <a:lnSpc>
                <a:spcPts val="5809"/>
              </a:lnSpc>
              <a:spcBef>
                <a:spcPct val="0"/>
              </a:spcBef>
            </a:pPr>
            <a:r>
              <a:rPr lang="en-US" sz="4209" spc="412">
                <a:solidFill>
                  <a:srgbClr val="231F20"/>
                </a:solidFill>
                <a:latin typeface="Quicksand"/>
              </a:rPr>
              <a:t>Malicious </a:t>
            </a:r>
          </a:p>
        </p:txBody>
      </p:sp>
      <p:sp>
        <p:nvSpPr>
          <p:cNvPr id="12" name="Freeform 12"/>
          <p:cNvSpPr/>
          <p:nvPr/>
        </p:nvSpPr>
        <p:spPr>
          <a:xfrm rot="-2820098">
            <a:off x="14629013" y="-319481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4636"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aphicFrame>
        <p:nvGraphicFramePr>
          <p:cNvPr id="3" name="Table 3"/>
          <p:cNvGraphicFramePr>
            <a:graphicFrameLocks noGrp="1"/>
          </p:cNvGraphicFramePr>
          <p:nvPr/>
        </p:nvGraphicFramePr>
        <p:xfrm>
          <a:off x="0" y="2484905"/>
          <a:ext cx="18288000" cy="7130984"/>
        </p:xfrm>
        <a:graphic>
          <a:graphicData uri="http://schemas.openxmlformats.org/drawingml/2006/table">
            <a:tbl>
              <a:tblPr/>
              <a:tblGrid>
                <a:gridCol w="2659315">
                  <a:extLst>
                    <a:ext uri="{9D8B030D-6E8A-4147-A177-3AD203B41FA5}">
                      <a16:colId xmlns:a16="http://schemas.microsoft.com/office/drawing/2014/main" val="20000"/>
                    </a:ext>
                  </a:extLst>
                </a:gridCol>
                <a:gridCol w="3272076">
                  <a:extLst>
                    <a:ext uri="{9D8B030D-6E8A-4147-A177-3AD203B41FA5}">
                      <a16:colId xmlns:a16="http://schemas.microsoft.com/office/drawing/2014/main" val="20001"/>
                    </a:ext>
                  </a:extLst>
                </a:gridCol>
                <a:gridCol w="3017258">
                  <a:extLst>
                    <a:ext uri="{9D8B030D-6E8A-4147-A177-3AD203B41FA5}">
                      <a16:colId xmlns:a16="http://schemas.microsoft.com/office/drawing/2014/main" val="20002"/>
                    </a:ext>
                  </a:extLst>
                </a:gridCol>
                <a:gridCol w="3098207">
                  <a:extLst>
                    <a:ext uri="{9D8B030D-6E8A-4147-A177-3AD203B41FA5}">
                      <a16:colId xmlns:a16="http://schemas.microsoft.com/office/drawing/2014/main" val="20003"/>
                    </a:ext>
                  </a:extLst>
                </a:gridCol>
                <a:gridCol w="3489301">
                  <a:extLst>
                    <a:ext uri="{9D8B030D-6E8A-4147-A177-3AD203B41FA5}">
                      <a16:colId xmlns:a16="http://schemas.microsoft.com/office/drawing/2014/main" val="20004"/>
                    </a:ext>
                  </a:extLst>
                </a:gridCol>
                <a:gridCol w="2751843">
                  <a:extLst>
                    <a:ext uri="{9D8B030D-6E8A-4147-A177-3AD203B41FA5}">
                      <a16:colId xmlns:a16="http://schemas.microsoft.com/office/drawing/2014/main" val="20005"/>
                    </a:ext>
                  </a:extLst>
                </a:gridCol>
              </a:tblGrid>
              <a:tr h="1209811">
                <a:tc>
                  <a:txBody>
                    <a:bodyPr/>
                    <a:lstStyle/>
                    <a:p>
                      <a:pPr algn="ctr">
                        <a:lnSpc>
                          <a:spcPts val="4200"/>
                        </a:lnSpc>
                        <a:defRPr/>
                      </a:pP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Bold"/>
                        </a:rPr>
                        <a:t>Accuracy</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Bold"/>
                        </a:rPr>
                        <a:t>Precision</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Bold"/>
                        </a:rPr>
                        <a:t>Recall</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Bold"/>
                        </a:rPr>
                        <a:t>F1 Score</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Bold"/>
                        </a:rPr>
                        <a:t>AUC</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extLst>
                  <a:ext uri="{0D108BD9-81ED-4DB2-BD59-A6C34878D82A}">
                    <a16:rowId xmlns:a16="http://schemas.microsoft.com/office/drawing/2014/main" val="10000"/>
                  </a:ext>
                </a:extLst>
              </a:tr>
              <a:tr h="1464166">
                <a:tc>
                  <a:txBody>
                    <a:bodyPr/>
                    <a:lstStyle/>
                    <a:p>
                      <a:pPr algn="ctr">
                        <a:lnSpc>
                          <a:spcPts val="4200"/>
                        </a:lnSpc>
                        <a:defRPr/>
                      </a:pPr>
                      <a:r>
                        <a:rPr lang="en-US" sz="3000">
                          <a:solidFill>
                            <a:srgbClr val="2B2B2B"/>
                          </a:solidFill>
                          <a:latin typeface="Agrandir Bold"/>
                        </a:rPr>
                        <a:t>XGBoost </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99.37</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98.51</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98.02</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98.26</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98.84</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extLst>
                  <a:ext uri="{0D108BD9-81ED-4DB2-BD59-A6C34878D82A}">
                    <a16:rowId xmlns:a16="http://schemas.microsoft.com/office/drawing/2014/main" val="10001"/>
                  </a:ext>
                </a:extLst>
              </a:tr>
              <a:tr h="1424005">
                <a:tc>
                  <a:txBody>
                    <a:bodyPr/>
                    <a:lstStyle/>
                    <a:p>
                      <a:pPr algn="ctr">
                        <a:lnSpc>
                          <a:spcPts val="4200"/>
                        </a:lnSpc>
                        <a:defRPr/>
                      </a:pPr>
                      <a:r>
                        <a:rPr lang="en-US" sz="3000">
                          <a:solidFill>
                            <a:srgbClr val="2B2B2B"/>
                          </a:solidFill>
                          <a:latin typeface="Agrandir Bold"/>
                        </a:rPr>
                        <a:t>LightGBM </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99.54</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99.50</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98.02</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98.75</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98.95</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extLst>
                  <a:ext uri="{0D108BD9-81ED-4DB2-BD59-A6C34878D82A}">
                    <a16:rowId xmlns:a16="http://schemas.microsoft.com/office/drawing/2014/main" val="10002"/>
                  </a:ext>
                </a:extLst>
              </a:tr>
              <a:tr h="1516501">
                <a:tc>
                  <a:txBody>
                    <a:bodyPr/>
                    <a:lstStyle/>
                    <a:p>
                      <a:pPr algn="ctr">
                        <a:lnSpc>
                          <a:spcPts val="4200"/>
                        </a:lnSpc>
                        <a:defRPr/>
                      </a:pPr>
                      <a:r>
                        <a:rPr lang="en-US" sz="3000">
                          <a:solidFill>
                            <a:srgbClr val="2B2B2B"/>
                          </a:solidFill>
                          <a:latin typeface="Agrandir Bold"/>
                        </a:rPr>
                        <a:t>Random forest</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99.37</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98.02</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98.51</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98.27</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2B2B2B"/>
                          </a:solidFill>
                          <a:latin typeface="Agrandir"/>
                        </a:rPr>
                        <a:t>99.04</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extLst>
                  <a:ext uri="{0D108BD9-81ED-4DB2-BD59-A6C34878D82A}">
                    <a16:rowId xmlns:a16="http://schemas.microsoft.com/office/drawing/2014/main" val="10003"/>
                  </a:ext>
                </a:extLst>
              </a:tr>
              <a:tr h="1516501">
                <a:tc>
                  <a:txBody>
                    <a:bodyPr/>
                    <a:lstStyle/>
                    <a:p>
                      <a:pPr algn="ctr">
                        <a:lnSpc>
                          <a:spcPts val="4200"/>
                        </a:lnSpc>
                        <a:defRPr/>
                      </a:pPr>
                      <a:r>
                        <a:rPr lang="en-US" sz="3000">
                          <a:solidFill>
                            <a:srgbClr val="000000"/>
                          </a:solidFill>
                          <a:latin typeface="Agrandir Bold"/>
                        </a:rPr>
                        <a:t>Decision Tree</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000000"/>
                          </a:solidFill>
                          <a:latin typeface="Agrandir"/>
                        </a:rPr>
                        <a:t>99.19</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000000"/>
                          </a:solidFill>
                          <a:latin typeface="Agrandir"/>
                        </a:rPr>
                        <a:t>97.54</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000000"/>
                          </a:solidFill>
                          <a:latin typeface="Agrandir"/>
                        </a:rPr>
                        <a:t>98.02</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000000"/>
                          </a:solidFill>
                          <a:latin typeface="Agrandir"/>
                        </a:rPr>
                        <a:t>97.78</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tc>
                  <a:txBody>
                    <a:bodyPr/>
                    <a:lstStyle/>
                    <a:p>
                      <a:pPr algn="ctr">
                        <a:lnSpc>
                          <a:spcPts val="4200"/>
                        </a:lnSpc>
                        <a:defRPr/>
                      </a:pPr>
                      <a:r>
                        <a:rPr lang="en-US" sz="3000">
                          <a:solidFill>
                            <a:srgbClr val="000000"/>
                          </a:solidFill>
                          <a:latin typeface="Agrandir"/>
                        </a:rPr>
                        <a:t>98.73</a:t>
                      </a:r>
                      <a:endParaRPr lang="en-US" sz="1100"/>
                    </a:p>
                  </a:txBody>
                  <a:tcPr marL="190500" marR="190500" marT="190500" marB="190500" anchor="ctr">
                    <a:lnL w="9525" cap="flat" cmpd="sng" algn="ctr">
                      <a:solidFill>
                        <a:srgbClr val="2B2B2B"/>
                      </a:solidFill>
                      <a:prstDash val="solid"/>
                      <a:round/>
                      <a:headEnd type="none" w="med" len="med"/>
                      <a:tailEnd type="none" w="med" len="med"/>
                    </a:lnL>
                    <a:lnR w="9525" cap="flat" cmpd="sng" algn="ctr">
                      <a:solidFill>
                        <a:srgbClr val="2B2B2B"/>
                      </a:solidFill>
                      <a:prstDash val="solid"/>
                      <a:round/>
                      <a:headEnd type="none" w="med" len="med"/>
                      <a:tailEnd type="none" w="med" len="med"/>
                    </a:lnR>
                    <a:lnT w="9525" cap="flat" cmpd="sng" algn="ctr">
                      <a:solidFill>
                        <a:srgbClr val="2B2B2B"/>
                      </a:solidFill>
                      <a:prstDash val="solid"/>
                      <a:round/>
                      <a:headEnd type="none" w="med" len="med"/>
                      <a:tailEnd type="none" w="med" len="med"/>
                    </a:lnT>
                    <a:lnB w="9525" cap="flat" cmpd="sng" algn="ctr">
                      <a:solidFill>
                        <a:srgbClr val="2B2B2B"/>
                      </a:solidFill>
                      <a:prstDash val="solid"/>
                      <a:round/>
                      <a:headEnd type="none" w="med" len="med"/>
                      <a:tailEnd type="none" w="med" len="med"/>
                    </a:lnB>
                    <a:solidFill>
                      <a:srgbClr val="F2F4F5"/>
                    </a:solidFill>
                  </a:tcPr>
                </a:tc>
                <a:extLst>
                  <a:ext uri="{0D108BD9-81ED-4DB2-BD59-A6C34878D82A}">
                    <a16:rowId xmlns:a16="http://schemas.microsoft.com/office/drawing/2014/main" val="10004"/>
                  </a:ext>
                </a:extLst>
              </a:tr>
            </a:tbl>
          </a:graphicData>
        </a:graphic>
      </p:graphicFrame>
      <p:sp>
        <p:nvSpPr>
          <p:cNvPr id="4" name="Freeform 4"/>
          <p:cNvSpPr/>
          <p:nvPr/>
        </p:nvSpPr>
        <p:spPr>
          <a:xfrm rot="3549255">
            <a:off x="12664717" y="-465097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248655" y="265941"/>
            <a:ext cx="15839722" cy="1714917"/>
          </a:xfrm>
          <a:prstGeom prst="rect">
            <a:avLst/>
          </a:prstGeom>
        </p:spPr>
        <p:txBody>
          <a:bodyPr lIns="0" tIns="0" rIns="0" bIns="0" rtlCol="0" anchor="t">
            <a:spAutoFit/>
          </a:bodyPr>
          <a:lstStyle/>
          <a:p>
            <a:pPr algn="l">
              <a:lnSpc>
                <a:spcPts val="13774"/>
              </a:lnSpc>
            </a:pPr>
            <a:r>
              <a:rPr lang="en-US" sz="9981" spc="978">
                <a:solidFill>
                  <a:srgbClr val="231F20"/>
                </a:solidFill>
                <a:latin typeface="Arimo Bold"/>
              </a:rPr>
              <a:t>KẾT QUẢ</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1103</Words>
  <Application>Microsoft Office PowerPoint</Application>
  <PresentationFormat>Custom</PresentationFormat>
  <Paragraphs>162</Paragraphs>
  <Slides>12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Quicksand Bold</vt:lpstr>
      <vt:lpstr>Agrandir Bold</vt:lpstr>
      <vt:lpstr>Arimo Bold</vt:lpstr>
      <vt:lpstr>Quicksand</vt:lpstr>
      <vt:lpstr>Calibri</vt:lpstr>
      <vt:lpstr>Agrandir</vt:lpstr>
      <vt:lpstr>Quicksand Semi-Bold</vt:lpstr>
      <vt:lpstr>Arial</vt:lpstr>
      <vt:lpstr>Arimo Bold Italics</vt:lpstr>
      <vt:lpstr>Open Sauce</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dc:title>
  <cp:lastModifiedBy>Lưu Gia Huy</cp:lastModifiedBy>
  <cp:revision>2</cp:revision>
  <dcterms:created xsi:type="dcterms:W3CDTF">2006-08-16T00:00:00Z</dcterms:created>
  <dcterms:modified xsi:type="dcterms:W3CDTF">2024-06-26T16:00:53Z</dcterms:modified>
  <dc:identifier>DAGEgRC4VIM</dc:identifier>
</cp:coreProperties>
</file>