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18"/>
    </p:embeddedFont>
    <p:embeddedFont>
      <p:font typeface="Arimo" charset="1" panose="020B0604020202020204"/>
      <p:regular r:id="rId19"/>
    </p:embeddedFont>
    <p:embeddedFont>
      <p:font typeface="Arimo Bold Italics" charset="1" panose="020B0704020202090204"/>
      <p:regular r:id="rId20"/>
    </p:embeddedFont>
    <p:embeddedFont>
      <p:font typeface="Quicksand" charset="1" panose="00000000000000000000"/>
      <p:regular r:id="rId21"/>
    </p:embeddedFont>
    <p:embeddedFont>
      <p:font typeface="Quicksand Bold" charset="1" panose="00000000000000000000"/>
      <p:regular r:id="rId22"/>
    </p:embeddedFont>
    <p:embeddedFont>
      <p:font typeface="Open Sauce" charset="1" panose="00000500000000000000"/>
      <p:regular r:id="rId23"/>
    </p:embeddedFont>
    <p:embeddedFont>
      <p:font typeface="Quicksand Semi-Bold" charset="1" panose="00000000000000000000"/>
      <p:regular r:id="rId27"/>
    </p:embeddedFont>
    <p:embeddedFont>
      <p:font typeface="Agrandir Bold" charset="1" panose="00000800000000000000"/>
      <p:regular r:id="rId29"/>
    </p:embeddedFont>
    <p:embeddedFont>
      <p:font typeface="Agrandir"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28" Target="notesSlides/notesSlide2.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SOI (Start of Image) và</a:t>
            </a:r>
          </a:p>
          <a:p>
            <a:r>
              <a:rPr lang="en-US"/>
              <a:t>EOI (End of Image) </a:t>
            </a:r>
          </a:p>
          <a:p>
            <a:r>
              <a:rPr lang="en-US"/>
              <a:t>đánh dấu bắt đầu và kết thúc của tệp.</a:t>
            </a:r>
          </a:p>
          <a:p>
            <a:r>
              <a:rPr lang="en-US"/>
              <a:t/>
            </a:r>
          </a:p>
          <a:p>
            <a:r>
              <a:rPr lang="en-US"/>
              <a:t>Frame:</a:t>
            </a:r>
          </a:p>
          <a:p>
            <a:r>
              <a:rPr lang="en-US"/>
              <a:t>Trong JPEG tiêu chuẩn (không tiến bộ), thường chỉ có một frame duy nhất. Frame này chứa một hình ảnh đơn giản hoặc cơ bản.</a:t>
            </a:r>
          </a:p>
          <a:p>
            <a:r>
              <a:rPr lang="en-US"/>
              <a:t>Trong JPEG tiến bộ, một hình ảnh có thể được xây dựng qua nhiều frame, mỗi frame cải thiện chất lượng hình ảnh so với frame trước, cho phép hình ảnh hiển thị từ mờ đến rõ dần dần khi dữ liệu được tải về.</a:t>
            </a:r>
          </a:p>
          <a:p>
            <a:r>
              <a:rPr lang="en-US"/>
              <a:t/>
            </a:r>
          </a:p>
          <a:p>
            <a:r>
              <a:rPr lang="en-US"/>
              <a:t>Scan:</a:t>
            </a:r>
          </a:p>
          <a:p>
            <a:r>
              <a:rPr lang="en-US"/>
              <a:t>Trong JPEG cơ bản, một frame chứa đúng một scan bao gồm dữ liệu hình ảnh đầy đủ.</a:t>
            </a:r>
          </a:p>
          <a:p>
            <a:r>
              <a:rPr lang="en-US"/>
              <a:t>Trong JPEG tiến bộ, một frame chứa nhiều scan. Mỗi scan đại diện cho một lần lặp của quá trình nén, và mỗi lần lặp cung cấp thêm chi tiết cho hình ảnh, cho phép nó trở nên rõ nét hơn dần dần.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Marker_EOI_content_after_num:</a:t>
            </a:r>
          </a:p>
          <a:p>
            <a:r>
              <a:rPr lang="en-US"/>
              <a:t>Mô tả: Số byte sau marker EOI (End of Image), tức là số byte xuất hiện sau điểm kết thúc chính thức của tệp ảnh.</a:t>
            </a:r>
          </a:p>
          <a:p>
            <a:r>
              <a:rPr lang="en-US"/>
              <a:t>Ý nghĩa trong mã độc: Sự hiện diện của dữ liệu sau EOI có thể là một dấu hiệu cho thấy tệp có chứa mã độc, vì dữ liệu này không được dự kiến trong một tệp JPEG bình thường.</a:t>
            </a:r>
          </a:p>
          <a:p>
            <a:r>
              <a:rPr lang="en-US"/>
              <a:t/>
            </a:r>
          </a:p>
          <a:p>
            <a:r>
              <a:rPr lang="en-US"/>
              <a:t>File_size:</a:t>
            </a:r>
          </a:p>
          <a:p>
            <a:r>
              <a:rPr lang="en-US"/>
              <a:t>Mô tả: Kích thước tổng thể của tệp ảnh JPEG tính bằng byte.</a:t>
            </a:r>
          </a:p>
          <a:p>
            <a:r>
              <a:rPr lang="en-US"/>
              <a:t>Ý nghĩa trong mã độc: Một kích thước tệp lớn không cân xứng với chất lượng hoặc độ phân giải của ảnh có thể báo hiệu dữ liệu bổ sung bị ẩn, bao gồm cả mã độc.</a:t>
            </a:r>
          </a:p>
          <a:p>
            <a:r>
              <a:rPr lang="en-US"/>
              <a:t/>
            </a:r>
          </a:p>
          <a:p>
            <a:r>
              <a:rPr lang="en-US"/>
              <a:t>Marker_APP1_size_max:</a:t>
            </a:r>
          </a:p>
          <a:p>
            <a:r>
              <a:rPr lang="en-US"/>
              <a:t>Mô tả: Kích thước lớn nhất của marker APP1, thường chứa metadata như EXIF (metadata, thông tin máy ảnh,... comment, ghi chú...)trong ảnh.</a:t>
            </a:r>
          </a:p>
          <a:p>
            <a:r>
              <a:rPr lang="en-US"/>
              <a:t>Ý nghĩa trong mã độc: Một kích thước APP1 bất thường có thể chỉ ra rằng metadata đã bị thay đổi hoặc bị lạm dụng để chứa mã độc.</a:t>
            </a:r>
          </a:p>
          <a:p>
            <a:r>
              <a:rPr lang="en-US"/>
              <a:t/>
            </a:r>
          </a:p>
          <a:p>
            <a:r>
              <a:rPr lang="en-US"/>
              <a:t/>
            </a:r>
          </a:p>
          <a:p>
            <a:r>
              <a:rPr lang="en-US"/>
              <a:t/>
            </a:r>
          </a:p>
          <a:p>
            <a:r>
              <a:rPr lang="en-US"/>
              <a:t>Marker_COM_size_max:</a:t>
            </a:r>
          </a:p>
          <a:p>
            <a:r>
              <a:rPr lang="en-US"/>
              <a:t>Mô tả: Kích thước lớn nhất của marker COM (Comment), được sử dụng để chứa nhận xét.</a:t>
            </a:r>
          </a:p>
          <a:p>
            <a:r>
              <a:rPr lang="en-US"/>
              <a:t>Ý nghĩa trong mã độc: Marker nhận xét có thể được sử dụng để ẩn mã độc, do đó kích thước lớn bất thường có thể là một chỉ báo của nội dung độc hại.</a:t>
            </a:r>
          </a:p>
          <a:p>
            <a:r>
              <a:rPr lang="en-US"/>
              <a:t/>
            </a:r>
          </a:p>
          <a:p>
            <a:r>
              <a:rPr lang="en-US"/>
              <a:t/>
            </a:r>
          </a:p>
          <a:p>
            <a:r>
              <a:rPr lang="en-US"/>
              <a:t>File_markers_num:</a:t>
            </a:r>
          </a:p>
          <a:p>
            <a:r>
              <a:rPr lang="en-US"/>
              <a:t>Mô tả: Tổng số lượng marker trong tệp.</a:t>
            </a:r>
          </a:p>
          <a:p>
            <a:r>
              <a:rPr lang="en-US"/>
              <a:t>Ý nghĩa trong mã độc: Một số lượng lớn các marker có thể báo hiệu sự hiện diện của các thành phần bổ sung không mong muốn, bao gồm cả mã độc.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gif" Type="http://schemas.openxmlformats.org/officeDocument/2006/relationships/image"/><Relationship Id="rId7"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9.png" Type="http://schemas.openxmlformats.org/officeDocument/2006/relationships/image"/><Relationship Id="rId4" Target="../media/image21.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notesSlides/notesSlide2.xml" Type="http://schemas.openxmlformats.org/officeDocument/2006/relationships/notesSlide"/><Relationship Id="rId3" Target="../media/image9.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7127789" cy="7313963"/>
          </a:xfrm>
          <a:custGeom>
            <a:avLst/>
            <a:gdLst/>
            <a:ahLst/>
            <a:cxnLst/>
            <a:rect r="r" b="b" t="t" l="l"/>
            <a:pathLst>
              <a:path h="7313963" w="7127789">
                <a:moveTo>
                  <a:pt x="0" y="0"/>
                </a:moveTo>
                <a:lnTo>
                  <a:pt x="7127789" y="0"/>
                </a:lnTo>
                <a:lnTo>
                  <a:pt x="7127789" y="7313963"/>
                </a:lnTo>
                <a:lnTo>
                  <a:pt x="0" y="73139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9190" y="1394404"/>
            <a:ext cx="17649619" cy="4915347"/>
          </a:xfrm>
          <a:prstGeom prst="rect">
            <a:avLst/>
          </a:prstGeom>
        </p:spPr>
        <p:txBody>
          <a:bodyPr anchor="t" rtlCol="false" tIns="0" lIns="0" bIns="0" rIns="0">
            <a:spAutoFit/>
          </a:bodyPr>
          <a:lstStyle/>
          <a:p>
            <a:pPr algn="ctr">
              <a:lnSpc>
                <a:spcPts val="9748"/>
              </a:lnSpc>
            </a:pPr>
            <a:r>
              <a:rPr lang="en-US" sz="7063" spc="692">
                <a:solidFill>
                  <a:srgbClr val="231F20"/>
                </a:solidFill>
                <a:latin typeface="Arimo Bold"/>
              </a:rPr>
              <a:t>MALJPEG: MACHINE LEARNING BASED SOLUTION FOR </a:t>
            </a:r>
            <a:r>
              <a:rPr lang="en-US" sz="7063" spc="692">
                <a:solidFill>
                  <a:srgbClr val="231F20"/>
                </a:solidFill>
                <a:latin typeface="Arimo Bold"/>
              </a:rPr>
              <a:t>the Detection of Malicious JPEG Images</a:t>
            </a:r>
          </a:p>
        </p:txBody>
      </p:sp>
      <p:sp>
        <p:nvSpPr>
          <p:cNvPr name="TextBox 5" id="5"/>
          <p:cNvSpPr txBox="true"/>
          <p:nvPr/>
        </p:nvSpPr>
        <p:spPr>
          <a:xfrm rot="0">
            <a:off x="8785549" y="7249606"/>
            <a:ext cx="5453974" cy="513519"/>
          </a:xfrm>
          <a:prstGeom prst="rect">
            <a:avLst/>
          </a:prstGeom>
        </p:spPr>
        <p:txBody>
          <a:bodyPr anchor="t" rtlCol="false" tIns="0" lIns="0" bIns="0" rIns="0">
            <a:spAutoFit/>
          </a:bodyPr>
          <a:lstStyle/>
          <a:p>
            <a:pPr algn="ctr">
              <a:lnSpc>
                <a:spcPts val="4075"/>
              </a:lnSpc>
            </a:pPr>
            <a:r>
              <a:rPr lang="en-US" sz="2953" spc="156">
                <a:solidFill>
                  <a:srgbClr val="231F20"/>
                </a:solidFill>
                <a:latin typeface="Arimo Bold"/>
              </a:rPr>
              <a:t>NHÓM 04</a:t>
            </a:r>
          </a:p>
        </p:txBody>
      </p:sp>
      <p:sp>
        <p:nvSpPr>
          <p:cNvPr name="TextBox 6" id="6"/>
          <p:cNvSpPr txBox="true"/>
          <p:nvPr/>
        </p:nvSpPr>
        <p:spPr>
          <a:xfrm rot="0">
            <a:off x="8910620" y="8067506"/>
            <a:ext cx="5453974" cy="1432491"/>
          </a:xfrm>
          <a:prstGeom prst="rect">
            <a:avLst/>
          </a:prstGeom>
        </p:spPr>
        <p:txBody>
          <a:bodyPr anchor="t" rtlCol="false" tIns="0" lIns="0" bIns="0" rIns="0">
            <a:spAutoFit/>
          </a:bodyPr>
          <a:lstStyle/>
          <a:p>
            <a:pPr algn="ctr">
              <a:lnSpc>
                <a:spcPts val="3799"/>
              </a:lnSpc>
            </a:pPr>
            <a:r>
              <a:rPr lang="en-US" sz="2753" spc="145">
                <a:solidFill>
                  <a:srgbClr val="231F20"/>
                </a:solidFill>
                <a:latin typeface="Arimo"/>
              </a:rPr>
              <a:t>LƯU GIA HUY</a:t>
            </a:r>
          </a:p>
          <a:p>
            <a:pPr algn="ctr">
              <a:lnSpc>
                <a:spcPts val="3799"/>
              </a:lnSpc>
            </a:pPr>
            <a:r>
              <a:rPr lang="en-US" sz="2753" spc="145">
                <a:solidFill>
                  <a:srgbClr val="231F20"/>
                </a:solidFill>
                <a:latin typeface="Arimo"/>
              </a:rPr>
              <a:t>NGÔ THANH SANG</a:t>
            </a:r>
          </a:p>
          <a:p>
            <a:pPr algn="ctr">
              <a:lnSpc>
                <a:spcPts val="3799"/>
              </a:lnSpc>
            </a:pPr>
            <a:r>
              <a:rPr lang="en-US" sz="2753" spc="145">
                <a:solidFill>
                  <a:srgbClr val="231F20"/>
                </a:solidFill>
                <a:latin typeface="Arimo"/>
              </a:rPr>
              <a:t>ĐOÀN THỊ ÁNH DƯƠNG</a:t>
            </a:r>
          </a:p>
        </p:txBody>
      </p:sp>
      <p:sp>
        <p:nvSpPr>
          <p:cNvPr name="TextBox 7" id="7"/>
          <p:cNvSpPr txBox="true"/>
          <p:nvPr/>
        </p:nvSpPr>
        <p:spPr>
          <a:xfrm rot="0">
            <a:off x="1142731" y="7249606"/>
            <a:ext cx="5453974" cy="513519"/>
          </a:xfrm>
          <a:prstGeom prst="rect">
            <a:avLst/>
          </a:prstGeom>
        </p:spPr>
        <p:txBody>
          <a:bodyPr anchor="t" rtlCol="false" tIns="0" lIns="0" bIns="0" rIns="0">
            <a:spAutoFit/>
          </a:bodyPr>
          <a:lstStyle/>
          <a:p>
            <a:pPr algn="ctr">
              <a:lnSpc>
                <a:spcPts val="4075"/>
              </a:lnSpc>
            </a:pPr>
            <a:r>
              <a:rPr lang="en-US" sz="2953" spc="156">
                <a:solidFill>
                  <a:srgbClr val="231F20"/>
                </a:solidFill>
                <a:latin typeface="Arimo Bold"/>
              </a:rPr>
              <a:t>GVHD</a:t>
            </a:r>
          </a:p>
        </p:txBody>
      </p:sp>
      <p:sp>
        <p:nvSpPr>
          <p:cNvPr name="TextBox 8" id="8"/>
          <p:cNvSpPr txBox="true"/>
          <p:nvPr/>
        </p:nvSpPr>
        <p:spPr>
          <a:xfrm rot="0">
            <a:off x="2309175" y="8067506"/>
            <a:ext cx="3749878" cy="479991"/>
          </a:xfrm>
          <a:prstGeom prst="rect">
            <a:avLst/>
          </a:prstGeom>
        </p:spPr>
        <p:txBody>
          <a:bodyPr anchor="t" rtlCol="false" tIns="0" lIns="0" bIns="0" rIns="0">
            <a:spAutoFit/>
          </a:bodyPr>
          <a:lstStyle/>
          <a:p>
            <a:pPr algn="l">
              <a:lnSpc>
                <a:spcPts val="3799"/>
              </a:lnSpc>
            </a:pPr>
            <a:r>
              <a:rPr lang="en-US" sz="2753" spc="145">
                <a:solidFill>
                  <a:srgbClr val="231F20"/>
                </a:solidFill>
                <a:latin typeface="Arimo"/>
              </a:rPr>
              <a:t>TS. PHAN THẾ DUY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02531" y="3267193"/>
            <a:ext cx="16456769" cy="1062371"/>
          </a:xfrm>
          <a:prstGeom prst="rect">
            <a:avLst/>
          </a:prstGeom>
        </p:spPr>
        <p:txBody>
          <a:bodyPr anchor="t" rtlCol="false" tIns="0" lIns="0" bIns="0" rIns="0">
            <a:spAutoFit/>
          </a:bodyPr>
          <a:lstStyle/>
          <a:p>
            <a:pPr algn="l" marL="671534" indent="-335767" lvl="1">
              <a:lnSpc>
                <a:spcPts val="4292"/>
              </a:lnSpc>
              <a:buFont typeface="Arial"/>
              <a:buChar char="•"/>
            </a:pPr>
            <a:r>
              <a:rPr lang="en-US" sz="3110" spc="304">
                <a:solidFill>
                  <a:srgbClr val="231F20"/>
                </a:solidFill>
                <a:latin typeface="Quicksand"/>
              </a:rPr>
              <a:t>Phát triển phương pháp trích xuất đặc trưng tinh vi hơn có khả năng nắm bắt các loại hành vi độc hại mới.</a:t>
            </a:r>
          </a:p>
        </p:txBody>
      </p:sp>
      <p:sp>
        <p:nvSpPr>
          <p:cNvPr name="TextBox 5" id="5"/>
          <p:cNvSpPr txBox="true"/>
          <p:nvPr/>
        </p:nvSpPr>
        <p:spPr>
          <a:xfrm rot="0">
            <a:off x="802531" y="4588502"/>
            <a:ext cx="16456769" cy="1062371"/>
          </a:xfrm>
          <a:prstGeom prst="rect">
            <a:avLst/>
          </a:prstGeom>
        </p:spPr>
        <p:txBody>
          <a:bodyPr anchor="t" rtlCol="false" tIns="0" lIns="0" bIns="0" rIns="0">
            <a:spAutoFit/>
          </a:bodyPr>
          <a:lstStyle/>
          <a:p>
            <a:pPr algn="l" marL="671534" indent="-335767" lvl="1">
              <a:lnSpc>
                <a:spcPts val="4292"/>
              </a:lnSpc>
              <a:buFont typeface="Arial"/>
              <a:buChar char="•"/>
            </a:pPr>
            <a:r>
              <a:rPr lang="en-US" sz="3110" spc="304">
                <a:solidFill>
                  <a:srgbClr val="231F20"/>
                </a:solidFill>
                <a:latin typeface="Quicksand"/>
              </a:rPr>
              <a:t>Tăng kích thước dataset, với các loại images khác, từ các nguồn và bối cảnh khác nhau</a:t>
            </a:r>
          </a:p>
        </p:txBody>
      </p:sp>
      <p:sp>
        <p:nvSpPr>
          <p:cNvPr name="TextBox 6" id="6"/>
          <p:cNvSpPr txBox="true"/>
          <p:nvPr/>
        </p:nvSpPr>
        <p:spPr>
          <a:xfrm rot="0">
            <a:off x="802531" y="5941097"/>
            <a:ext cx="16456769" cy="519446"/>
          </a:xfrm>
          <a:prstGeom prst="rect">
            <a:avLst/>
          </a:prstGeom>
        </p:spPr>
        <p:txBody>
          <a:bodyPr anchor="t" rtlCol="false" tIns="0" lIns="0" bIns="0" rIns="0">
            <a:spAutoFit/>
          </a:bodyPr>
          <a:lstStyle/>
          <a:p>
            <a:pPr algn="l" marL="671534" indent="-335767" lvl="1">
              <a:lnSpc>
                <a:spcPts val="4292"/>
              </a:lnSpc>
              <a:buFont typeface="Arial"/>
              <a:buChar char="•"/>
            </a:pPr>
            <a:r>
              <a:rPr lang="en-US" sz="3110" spc="304">
                <a:solidFill>
                  <a:srgbClr val="231F20"/>
                </a:solidFill>
                <a:latin typeface="Quicksand"/>
              </a:rPr>
              <a:t>Dùng DeepLearning</a:t>
            </a:r>
          </a:p>
        </p:txBody>
      </p:sp>
      <p:sp>
        <p:nvSpPr>
          <p:cNvPr name="TextBox 7" id="7"/>
          <p:cNvSpPr txBox="true"/>
          <p:nvPr/>
        </p:nvSpPr>
        <p:spPr>
          <a:xfrm rot="0">
            <a:off x="802531" y="7057782"/>
            <a:ext cx="16456769" cy="519446"/>
          </a:xfrm>
          <a:prstGeom prst="rect">
            <a:avLst/>
          </a:prstGeom>
        </p:spPr>
        <p:txBody>
          <a:bodyPr anchor="t" rtlCol="false" tIns="0" lIns="0" bIns="0" rIns="0">
            <a:spAutoFit/>
          </a:bodyPr>
          <a:lstStyle/>
          <a:p>
            <a:pPr algn="l" marL="671534" indent="-335767" lvl="1">
              <a:lnSpc>
                <a:spcPts val="4292"/>
              </a:lnSpc>
              <a:buFont typeface="Arial"/>
              <a:buChar char="•"/>
            </a:pPr>
            <a:r>
              <a:rPr lang="en-US" sz="3110" spc="304">
                <a:solidFill>
                  <a:srgbClr val="231F20"/>
                </a:solidFill>
                <a:latin typeface="Quicksand"/>
              </a:rPr>
              <a:t>Build API</a:t>
            </a:r>
          </a:p>
        </p:txBody>
      </p:sp>
      <p:sp>
        <p:nvSpPr>
          <p:cNvPr name="TextBox 8" id="8"/>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HƯỚNG PHÁT TRIỂN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02531" y="3267193"/>
            <a:ext cx="16456769" cy="1605296"/>
          </a:xfrm>
          <a:prstGeom prst="rect">
            <a:avLst/>
          </a:prstGeom>
        </p:spPr>
        <p:txBody>
          <a:bodyPr anchor="t" rtlCol="false" tIns="0" lIns="0" bIns="0" rIns="0">
            <a:spAutoFit/>
          </a:bodyPr>
          <a:lstStyle/>
          <a:p>
            <a:pPr algn="l" marL="671534" indent="-335767" lvl="1">
              <a:lnSpc>
                <a:spcPts val="4292"/>
              </a:lnSpc>
              <a:buFont typeface="Arial"/>
              <a:buChar char="•"/>
            </a:pPr>
            <a:r>
              <a:rPr lang="en-US" sz="3110" spc="304">
                <a:solidFill>
                  <a:srgbClr val="231F20"/>
                </a:solidFill>
                <a:latin typeface="Quicksand"/>
              </a:rPr>
              <a:t>Ngữ cảnh thực tế: Qua email, nạn nhân có được jpeg độc hại, và mở nó trên browser có lỗ hổng. Script được thực thi khai thác lỗ hổng trên browser. Download ransomware, ... về máy nạn nhân</a:t>
            </a:r>
          </a:p>
        </p:txBody>
      </p:sp>
      <p:sp>
        <p:nvSpPr>
          <p:cNvPr name="TextBox 5" id="5"/>
          <p:cNvSpPr txBox="true"/>
          <p:nvPr/>
        </p:nvSpPr>
        <p:spPr>
          <a:xfrm rot="0">
            <a:off x="802531" y="5941097"/>
            <a:ext cx="16456769" cy="1062371"/>
          </a:xfrm>
          <a:prstGeom prst="rect">
            <a:avLst/>
          </a:prstGeom>
        </p:spPr>
        <p:txBody>
          <a:bodyPr anchor="t" rtlCol="false" tIns="0" lIns="0" bIns="0" rIns="0">
            <a:spAutoFit/>
          </a:bodyPr>
          <a:lstStyle/>
          <a:p>
            <a:pPr algn="l" marL="671534" indent="-335767" lvl="1">
              <a:lnSpc>
                <a:spcPts val="4292"/>
              </a:lnSpc>
              <a:buFont typeface="Arial"/>
              <a:buChar char="•"/>
            </a:pPr>
            <a:r>
              <a:rPr lang="en-US" sz="3110" spc="304">
                <a:solidFill>
                  <a:srgbClr val="231F20"/>
                </a:solidFill>
                <a:latin typeface="Quicksand"/>
              </a:rPr>
              <a:t>Demo: Inject JS code vào jpeg, khi người dùng click vào image thì script được thực thi. Model sẽ phân loại file jpeg này.</a:t>
            </a:r>
          </a:p>
        </p:txBody>
      </p:sp>
      <p:sp>
        <p:nvSpPr>
          <p:cNvPr name="TextBox 6" id="6"/>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DEMO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393931"/>
            <a:ext cx="8097687" cy="4937413"/>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Arimo Bold"/>
              </a:rPr>
              <a:t>THANK'S FOR WATCHING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2773274" y="6997691"/>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02675" y="1734704"/>
            <a:ext cx="1548623" cy="4892320"/>
            <a:chOff x="0" y="0"/>
            <a:chExt cx="368852" cy="1165256"/>
          </a:xfrm>
        </p:grpSpPr>
        <p:sp>
          <p:nvSpPr>
            <p:cNvPr name="Freeform 4" id="4"/>
            <p:cNvSpPr/>
            <p:nvPr/>
          </p:nvSpPr>
          <p:spPr>
            <a:xfrm flipH="false" flipV="false" rot="0">
              <a:off x="0" y="0"/>
              <a:ext cx="368852" cy="1165256"/>
            </a:xfrm>
            <a:custGeom>
              <a:avLst/>
              <a:gdLst/>
              <a:ahLst/>
              <a:cxnLst/>
              <a:rect r="r" b="b" t="t" l="l"/>
              <a:pathLst>
                <a:path h="1165256" w="368852">
                  <a:moveTo>
                    <a:pt x="0" y="0"/>
                  </a:moveTo>
                  <a:lnTo>
                    <a:pt x="368852" y="0"/>
                  </a:lnTo>
                  <a:lnTo>
                    <a:pt x="368852" y="1165256"/>
                  </a:lnTo>
                  <a:lnTo>
                    <a:pt x="0" y="1165256"/>
                  </a:lnTo>
                  <a:close/>
                </a:path>
              </a:pathLst>
            </a:custGeom>
            <a:solidFill>
              <a:srgbClr val="CCCCCC"/>
            </a:solidFill>
          </p:spPr>
        </p:sp>
        <p:sp>
          <p:nvSpPr>
            <p:cNvPr name="TextBox 5" id="5"/>
            <p:cNvSpPr txBox="true"/>
            <p:nvPr/>
          </p:nvSpPr>
          <p:spPr>
            <a:xfrm>
              <a:off x="0" y="-38100"/>
              <a:ext cx="368852" cy="120335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727576" y="72536"/>
            <a:ext cx="7416941" cy="1714917"/>
          </a:xfrm>
          <a:prstGeom prst="rect">
            <a:avLst/>
          </a:prstGeom>
        </p:spPr>
        <p:txBody>
          <a:bodyPr anchor="t" rtlCol="false" tIns="0" lIns="0" bIns="0" rIns="0">
            <a:spAutoFit/>
          </a:bodyPr>
          <a:lstStyle/>
          <a:p>
            <a:pPr algn="ctr">
              <a:lnSpc>
                <a:spcPts val="13774"/>
              </a:lnSpc>
            </a:pPr>
            <a:r>
              <a:rPr lang="en-US" sz="9981" spc="978">
                <a:solidFill>
                  <a:srgbClr val="231F20"/>
                </a:solidFill>
                <a:latin typeface="Arimo Bold"/>
              </a:rPr>
              <a:t>NỘI DUNG</a:t>
            </a:r>
          </a:p>
        </p:txBody>
      </p:sp>
      <p:sp>
        <p:nvSpPr>
          <p:cNvPr name="Freeform 7" id="7"/>
          <p:cNvSpPr/>
          <p:nvPr/>
        </p:nvSpPr>
        <p:spPr>
          <a:xfrm flipH="false" flipV="false" rot="2016048">
            <a:off x="11974687" y="979429"/>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747545" y="1912877"/>
            <a:ext cx="1036354" cy="735261"/>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Italics"/>
              </a:rPr>
              <a:t>01</a:t>
            </a:r>
          </a:p>
        </p:txBody>
      </p:sp>
      <p:sp>
        <p:nvSpPr>
          <p:cNvPr name="TextBox 9" id="9"/>
          <p:cNvSpPr txBox="true"/>
          <p:nvPr/>
        </p:nvSpPr>
        <p:spPr>
          <a:xfrm rot="0">
            <a:off x="1758809" y="2832932"/>
            <a:ext cx="1036354" cy="735261"/>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Italics"/>
              </a:rPr>
              <a:t>02</a:t>
            </a:r>
          </a:p>
        </p:txBody>
      </p:sp>
      <p:sp>
        <p:nvSpPr>
          <p:cNvPr name="TextBox 10" id="10"/>
          <p:cNvSpPr txBox="true"/>
          <p:nvPr/>
        </p:nvSpPr>
        <p:spPr>
          <a:xfrm rot="0">
            <a:off x="1758809" y="3749168"/>
            <a:ext cx="1036354" cy="735261"/>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Italics"/>
              </a:rPr>
              <a:t>03</a:t>
            </a:r>
          </a:p>
        </p:txBody>
      </p:sp>
      <p:sp>
        <p:nvSpPr>
          <p:cNvPr name="TextBox 11" id="11"/>
          <p:cNvSpPr txBox="true"/>
          <p:nvPr/>
        </p:nvSpPr>
        <p:spPr>
          <a:xfrm rot="0">
            <a:off x="3269180" y="2018305"/>
            <a:ext cx="6610472" cy="486306"/>
          </a:xfrm>
          <a:prstGeom prst="rect">
            <a:avLst/>
          </a:prstGeom>
        </p:spPr>
        <p:txBody>
          <a:bodyPr anchor="t" rtlCol="false" tIns="0" lIns="0" bIns="0" rIns="0">
            <a:spAutoFit/>
          </a:bodyPr>
          <a:lstStyle/>
          <a:p>
            <a:pPr algn="l">
              <a:lnSpc>
                <a:spcPts val="3976"/>
              </a:lnSpc>
            </a:pPr>
            <a:r>
              <a:rPr lang="en-US" sz="2881" spc="282">
                <a:solidFill>
                  <a:srgbClr val="231F20"/>
                </a:solidFill>
                <a:latin typeface="Arimo"/>
              </a:rPr>
              <a:t>NGỮ CẢNH</a:t>
            </a:r>
          </a:p>
        </p:txBody>
      </p:sp>
      <p:sp>
        <p:nvSpPr>
          <p:cNvPr name="TextBox 12" id="12"/>
          <p:cNvSpPr txBox="true"/>
          <p:nvPr/>
        </p:nvSpPr>
        <p:spPr>
          <a:xfrm rot="0">
            <a:off x="3269180" y="2933067"/>
            <a:ext cx="6719392" cy="487366"/>
          </a:xfrm>
          <a:prstGeom prst="rect">
            <a:avLst/>
          </a:prstGeom>
        </p:spPr>
        <p:txBody>
          <a:bodyPr anchor="t" rtlCol="false" tIns="0" lIns="0" bIns="0" rIns="0">
            <a:spAutoFit/>
          </a:bodyPr>
          <a:lstStyle/>
          <a:p>
            <a:pPr algn="l">
              <a:lnSpc>
                <a:spcPts val="3851"/>
              </a:lnSpc>
            </a:pPr>
            <a:r>
              <a:rPr lang="en-US" sz="2791" spc="273">
                <a:solidFill>
                  <a:srgbClr val="231F20"/>
                </a:solidFill>
                <a:latin typeface="Arimo"/>
              </a:rPr>
              <a:t>MỤC TIÊU ĐỀ TÀI</a:t>
            </a:r>
          </a:p>
        </p:txBody>
      </p:sp>
      <p:sp>
        <p:nvSpPr>
          <p:cNvPr name="TextBox 13" id="13"/>
          <p:cNvSpPr txBox="true"/>
          <p:nvPr/>
        </p:nvSpPr>
        <p:spPr>
          <a:xfrm rot="0">
            <a:off x="3269180" y="3849304"/>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MÔ HÌNH TRIỂN KHAI</a:t>
            </a:r>
          </a:p>
        </p:txBody>
      </p:sp>
      <p:sp>
        <p:nvSpPr>
          <p:cNvPr name="TextBox 14" id="14"/>
          <p:cNvSpPr txBox="true"/>
          <p:nvPr/>
        </p:nvSpPr>
        <p:spPr>
          <a:xfrm rot="0">
            <a:off x="1747545" y="4665405"/>
            <a:ext cx="1036354" cy="735261"/>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a:rPr>
              <a:t>04</a:t>
            </a:r>
          </a:p>
        </p:txBody>
      </p:sp>
      <p:grpSp>
        <p:nvGrpSpPr>
          <p:cNvPr name="Group 15" id="15"/>
          <p:cNvGrpSpPr/>
          <p:nvPr/>
        </p:nvGrpSpPr>
        <p:grpSpPr>
          <a:xfrm rot="0">
            <a:off x="9144000" y="5747533"/>
            <a:ext cx="1548623" cy="4014138"/>
            <a:chOff x="0" y="0"/>
            <a:chExt cx="368852" cy="956090"/>
          </a:xfrm>
        </p:grpSpPr>
        <p:sp>
          <p:nvSpPr>
            <p:cNvPr name="Freeform 16" id="16"/>
            <p:cNvSpPr/>
            <p:nvPr/>
          </p:nvSpPr>
          <p:spPr>
            <a:xfrm flipH="false" flipV="false" rot="0">
              <a:off x="0" y="0"/>
              <a:ext cx="368852" cy="956090"/>
            </a:xfrm>
            <a:custGeom>
              <a:avLst/>
              <a:gdLst/>
              <a:ahLst/>
              <a:cxnLst/>
              <a:rect r="r" b="b" t="t" l="l"/>
              <a:pathLst>
                <a:path h="956090" w="368852">
                  <a:moveTo>
                    <a:pt x="0" y="0"/>
                  </a:moveTo>
                  <a:lnTo>
                    <a:pt x="368852" y="0"/>
                  </a:lnTo>
                  <a:lnTo>
                    <a:pt x="368852" y="956090"/>
                  </a:lnTo>
                  <a:lnTo>
                    <a:pt x="0" y="956090"/>
                  </a:lnTo>
                  <a:close/>
                </a:path>
              </a:pathLst>
            </a:custGeom>
            <a:solidFill>
              <a:srgbClr val="CCCCCC"/>
            </a:solidFill>
          </p:spPr>
        </p:sp>
        <p:sp>
          <p:nvSpPr>
            <p:cNvPr name="TextBox 17" id="17"/>
            <p:cNvSpPr txBox="true"/>
            <p:nvPr/>
          </p:nvSpPr>
          <p:spPr>
            <a:xfrm>
              <a:off x="0" y="-38100"/>
              <a:ext cx="368852" cy="994190"/>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3269180" y="4764867"/>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CẤU TRÚC JPEG</a:t>
            </a:r>
          </a:p>
        </p:txBody>
      </p:sp>
      <p:sp>
        <p:nvSpPr>
          <p:cNvPr name="TextBox 19" id="19"/>
          <p:cNvSpPr txBox="true"/>
          <p:nvPr/>
        </p:nvSpPr>
        <p:spPr>
          <a:xfrm rot="0">
            <a:off x="3269180" y="5680858"/>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MALWARE FEATURES</a:t>
            </a:r>
          </a:p>
        </p:txBody>
      </p:sp>
      <p:sp>
        <p:nvSpPr>
          <p:cNvPr name="TextBox 20" id="20"/>
          <p:cNvSpPr txBox="true"/>
          <p:nvPr/>
        </p:nvSpPr>
        <p:spPr>
          <a:xfrm rot="0">
            <a:off x="10946417" y="6139658"/>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DATASET</a:t>
            </a:r>
          </a:p>
        </p:txBody>
      </p:sp>
      <p:sp>
        <p:nvSpPr>
          <p:cNvPr name="TextBox 21" id="21"/>
          <p:cNvSpPr txBox="true"/>
          <p:nvPr/>
        </p:nvSpPr>
        <p:spPr>
          <a:xfrm rot="0">
            <a:off x="1747545" y="5581641"/>
            <a:ext cx="1036354" cy="733425"/>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a:rPr>
              <a:t>05</a:t>
            </a:r>
          </a:p>
        </p:txBody>
      </p:sp>
      <p:sp>
        <p:nvSpPr>
          <p:cNvPr name="TextBox 22" id="22"/>
          <p:cNvSpPr txBox="true"/>
          <p:nvPr/>
        </p:nvSpPr>
        <p:spPr>
          <a:xfrm rot="0">
            <a:off x="9436047" y="6040441"/>
            <a:ext cx="1036354" cy="733425"/>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a:rPr>
              <a:t>06</a:t>
            </a:r>
          </a:p>
        </p:txBody>
      </p:sp>
      <p:sp>
        <p:nvSpPr>
          <p:cNvPr name="TextBox 23" id="23"/>
          <p:cNvSpPr txBox="true"/>
          <p:nvPr/>
        </p:nvSpPr>
        <p:spPr>
          <a:xfrm rot="0">
            <a:off x="10946417" y="7055649"/>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KẾT QUẢ</a:t>
            </a:r>
          </a:p>
        </p:txBody>
      </p:sp>
      <p:sp>
        <p:nvSpPr>
          <p:cNvPr name="TextBox 24" id="24"/>
          <p:cNvSpPr txBox="true"/>
          <p:nvPr/>
        </p:nvSpPr>
        <p:spPr>
          <a:xfrm rot="0">
            <a:off x="9446573" y="6954841"/>
            <a:ext cx="1036354" cy="733425"/>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a:rPr>
              <a:t>07</a:t>
            </a:r>
          </a:p>
        </p:txBody>
      </p:sp>
      <p:sp>
        <p:nvSpPr>
          <p:cNvPr name="TextBox 25" id="25"/>
          <p:cNvSpPr txBox="true"/>
          <p:nvPr/>
        </p:nvSpPr>
        <p:spPr>
          <a:xfrm rot="0">
            <a:off x="10946417" y="7971639"/>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HƯỚNG PHÁT TRIỂN</a:t>
            </a:r>
          </a:p>
        </p:txBody>
      </p:sp>
      <p:sp>
        <p:nvSpPr>
          <p:cNvPr name="TextBox 26" id="26"/>
          <p:cNvSpPr txBox="true"/>
          <p:nvPr/>
        </p:nvSpPr>
        <p:spPr>
          <a:xfrm rot="0">
            <a:off x="9446573" y="7869241"/>
            <a:ext cx="1036354" cy="733425"/>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a:rPr>
              <a:t>08</a:t>
            </a:r>
          </a:p>
        </p:txBody>
      </p:sp>
      <p:sp>
        <p:nvSpPr>
          <p:cNvPr name="TextBox 27" id="27"/>
          <p:cNvSpPr txBox="true"/>
          <p:nvPr/>
        </p:nvSpPr>
        <p:spPr>
          <a:xfrm rot="0">
            <a:off x="10946417" y="8887630"/>
            <a:ext cx="6403001" cy="487366"/>
          </a:xfrm>
          <a:prstGeom prst="rect">
            <a:avLst/>
          </a:prstGeom>
        </p:spPr>
        <p:txBody>
          <a:bodyPr anchor="t" rtlCol="false" tIns="0" lIns="0" bIns="0" rIns="0">
            <a:spAutoFit/>
          </a:bodyPr>
          <a:lstStyle/>
          <a:p>
            <a:pPr algn="l" marL="0" indent="0" lvl="0">
              <a:lnSpc>
                <a:spcPts val="3851"/>
              </a:lnSpc>
              <a:spcBef>
                <a:spcPct val="0"/>
              </a:spcBef>
            </a:pPr>
            <a:r>
              <a:rPr lang="en-US" sz="2791" spc="273">
                <a:solidFill>
                  <a:srgbClr val="231F20"/>
                </a:solidFill>
                <a:latin typeface="Arimo"/>
              </a:rPr>
              <a:t>DEMO</a:t>
            </a:r>
          </a:p>
        </p:txBody>
      </p:sp>
      <p:sp>
        <p:nvSpPr>
          <p:cNvPr name="TextBox 28" id="28"/>
          <p:cNvSpPr txBox="true"/>
          <p:nvPr/>
        </p:nvSpPr>
        <p:spPr>
          <a:xfrm rot="0">
            <a:off x="9436047" y="8783641"/>
            <a:ext cx="1036354" cy="733425"/>
          </a:xfrm>
          <a:prstGeom prst="rect">
            <a:avLst/>
          </a:prstGeom>
        </p:spPr>
        <p:txBody>
          <a:bodyPr anchor="t" rtlCol="false" tIns="0" lIns="0" bIns="0" rIns="0">
            <a:spAutoFit/>
          </a:bodyPr>
          <a:lstStyle/>
          <a:p>
            <a:pPr algn="ctr">
              <a:lnSpc>
                <a:spcPts val="5668"/>
              </a:lnSpc>
            </a:pPr>
            <a:r>
              <a:rPr lang="en-US" sz="4723">
                <a:solidFill>
                  <a:srgbClr val="363636"/>
                </a:solidFill>
                <a:latin typeface="Arimo Bold"/>
              </a:rPr>
              <a:t>09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90358" y="4346936"/>
            <a:ext cx="1918846" cy="2504204"/>
          </a:xfrm>
          <a:custGeom>
            <a:avLst/>
            <a:gdLst/>
            <a:ahLst/>
            <a:cxnLst/>
            <a:rect r="r" b="b" t="t" l="l"/>
            <a:pathLst>
              <a:path h="2504204" w="1918846">
                <a:moveTo>
                  <a:pt x="0" y="0"/>
                </a:moveTo>
                <a:lnTo>
                  <a:pt x="1918846" y="0"/>
                </a:lnTo>
                <a:lnTo>
                  <a:pt x="1918846" y="2504204"/>
                </a:lnTo>
                <a:lnTo>
                  <a:pt x="0" y="25042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4" id="4"/>
          <p:cNvPicPr>
            <a:picLocks noChangeAspect="true"/>
          </p:cNvPicPr>
          <p:nvPr/>
        </p:nvPicPr>
        <p:blipFill>
          <a:blip r:embed="rId6"/>
          <a:srcRect l="0" t="0" r="0" b="0"/>
          <a:stretch>
            <a:fillRect/>
          </a:stretch>
        </p:blipFill>
        <p:spPr>
          <a:xfrm flipH="true" flipV="false" rot="-6307440">
            <a:off x="6651063" y="6106420"/>
            <a:ext cx="1031485" cy="995383"/>
          </a:xfrm>
          <a:prstGeom prst="rect">
            <a:avLst/>
          </a:prstGeom>
        </p:spPr>
      </p:pic>
      <p:sp>
        <p:nvSpPr>
          <p:cNvPr name="Freeform 5" id="5"/>
          <p:cNvSpPr/>
          <p:nvPr/>
        </p:nvSpPr>
        <p:spPr>
          <a:xfrm flipH="false" flipV="false" rot="5776670">
            <a:off x="11424456" y="-937732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157608" y="7406124"/>
            <a:ext cx="9182398" cy="459629"/>
          </a:xfrm>
          <a:prstGeom prst="rect">
            <a:avLst/>
          </a:prstGeom>
        </p:spPr>
        <p:txBody>
          <a:bodyPr anchor="t" rtlCol="false" tIns="0" lIns="0" bIns="0" rIns="0">
            <a:spAutoFit/>
          </a:bodyPr>
          <a:lstStyle/>
          <a:p>
            <a:pPr algn="l">
              <a:lnSpc>
                <a:spcPts val="3878"/>
              </a:lnSpc>
              <a:spcBef>
                <a:spcPct val="0"/>
              </a:spcBef>
            </a:pPr>
            <a:r>
              <a:rPr lang="en-US" sz="2810" spc="275">
                <a:solidFill>
                  <a:srgbClr val="231F20"/>
                </a:solidFill>
                <a:latin typeface="Quicksand"/>
              </a:rPr>
              <a:t>Sử dụng làm công cụ </a:t>
            </a:r>
            <a:r>
              <a:rPr lang="en-US" sz="2810" spc="275">
                <a:solidFill>
                  <a:srgbClr val="231F20"/>
                </a:solidFill>
                <a:latin typeface="Quicksand Bold"/>
              </a:rPr>
              <a:t>chuyển giao</a:t>
            </a:r>
            <a:r>
              <a:rPr lang="en-US" sz="2810" spc="275">
                <a:solidFill>
                  <a:srgbClr val="231F20"/>
                </a:solidFill>
                <a:latin typeface="Quicksand"/>
              </a:rPr>
              <a:t> các mã độc</a:t>
            </a:r>
          </a:p>
        </p:txBody>
      </p:sp>
      <p:pic>
        <p:nvPicPr>
          <p:cNvPr name="Picture 7" id="7"/>
          <p:cNvPicPr>
            <a:picLocks noChangeAspect="true"/>
          </p:cNvPicPr>
          <p:nvPr/>
        </p:nvPicPr>
        <p:blipFill>
          <a:blip r:embed="rId6"/>
          <a:srcRect l="0" t="0" r="0" b="0"/>
          <a:stretch>
            <a:fillRect/>
          </a:stretch>
        </p:blipFill>
        <p:spPr>
          <a:xfrm flipH="true" flipV="true" rot="-6307440">
            <a:off x="11596669" y="7785028"/>
            <a:ext cx="1031485" cy="995383"/>
          </a:xfrm>
          <a:prstGeom prst="rect">
            <a:avLst/>
          </a:prstGeom>
        </p:spPr>
      </p:pic>
      <p:sp>
        <p:nvSpPr>
          <p:cNvPr name="Freeform 8" id="8"/>
          <p:cNvSpPr/>
          <p:nvPr/>
        </p:nvSpPr>
        <p:spPr>
          <a:xfrm flipH="false" flipV="false" rot="0">
            <a:off x="3370974" y="5449308"/>
            <a:ext cx="2184077" cy="2485436"/>
          </a:xfrm>
          <a:custGeom>
            <a:avLst/>
            <a:gdLst/>
            <a:ahLst/>
            <a:cxnLst/>
            <a:rect r="r" b="b" t="t" l="l"/>
            <a:pathLst>
              <a:path h="2485436" w="2184077">
                <a:moveTo>
                  <a:pt x="0" y="0"/>
                </a:moveTo>
                <a:lnTo>
                  <a:pt x="2184077" y="0"/>
                </a:lnTo>
                <a:lnTo>
                  <a:pt x="2184077" y="2485436"/>
                </a:lnTo>
                <a:lnTo>
                  <a:pt x="0" y="2485436"/>
                </a:lnTo>
                <a:lnTo>
                  <a:pt x="0" y="0"/>
                </a:lnTo>
                <a:close/>
              </a:path>
            </a:pathLst>
          </a:custGeom>
          <a:blipFill>
            <a:blip r:embed="rId7"/>
            <a:stretch>
              <a:fillRect l="0" t="0" r="0" b="0"/>
            </a:stretch>
          </a:blipFill>
        </p:spPr>
      </p:sp>
      <p:sp>
        <p:nvSpPr>
          <p:cNvPr name="TextBox 9" id="9"/>
          <p:cNvSpPr txBox="true"/>
          <p:nvPr/>
        </p:nvSpPr>
        <p:spPr>
          <a:xfrm rot="0">
            <a:off x="1248655" y="265941"/>
            <a:ext cx="12822379"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NGỮ CẢNH</a:t>
            </a:r>
          </a:p>
        </p:txBody>
      </p:sp>
      <p:sp>
        <p:nvSpPr>
          <p:cNvPr name="TextBox 10" id="10"/>
          <p:cNvSpPr txBox="true"/>
          <p:nvPr/>
        </p:nvSpPr>
        <p:spPr>
          <a:xfrm rot="0">
            <a:off x="1028700" y="2270437"/>
            <a:ext cx="14666221" cy="945404"/>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Các cuộc tấn công mạng đã </a:t>
            </a:r>
            <a:r>
              <a:rPr lang="en-US" sz="2810" spc="275">
                <a:solidFill>
                  <a:srgbClr val="231F20"/>
                </a:solidFill>
                <a:latin typeface="Quicksand Bold"/>
              </a:rPr>
              <a:t>gia tăng</a:t>
            </a:r>
            <a:r>
              <a:rPr lang="en-US" sz="2810" spc="275">
                <a:solidFill>
                  <a:srgbClr val="231F20"/>
                </a:solidFill>
                <a:latin typeface="Quicksand"/>
              </a:rPr>
              <a:t> trong những năm gần đây</a:t>
            </a:r>
          </a:p>
          <a:p>
            <a:pPr algn="l">
              <a:lnSpc>
                <a:spcPts val="3878"/>
              </a:lnSpc>
            </a:pPr>
          </a:p>
        </p:txBody>
      </p:sp>
      <p:sp>
        <p:nvSpPr>
          <p:cNvPr name="TextBox 11" id="11"/>
          <p:cNvSpPr txBox="true"/>
          <p:nvPr/>
        </p:nvSpPr>
        <p:spPr>
          <a:xfrm rot="0">
            <a:off x="5016333" y="4308836"/>
            <a:ext cx="4300945" cy="459629"/>
          </a:xfrm>
          <a:prstGeom prst="rect">
            <a:avLst/>
          </a:prstGeom>
        </p:spPr>
        <p:txBody>
          <a:bodyPr anchor="t" rtlCol="false" tIns="0" lIns="0" bIns="0" rIns="0">
            <a:spAutoFit/>
          </a:bodyPr>
          <a:lstStyle/>
          <a:p>
            <a:pPr algn="l" marL="1213531" indent="-404510" lvl="2">
              <a:lnSpc>
                <a:spcPts val="3878"/>
              </a:lnSpc>
              <a:buFont typeface="Arial"/>
              <a:buChar char="⚬"/>
            </a:pPr>
            <a:r>
              <a:rPr lang="en-US" sz="2810" spc="275">
                <a:solidFill>
                  <a:srgbClr val="231F20"/>
                </a:solidFill>
                <a:latin typeface="Quicksand"/>
              </a:rPr>
              <a:t>Hình ảnh </a:t>
            </a:r>
            <a:r>
              <a:rPr lang="en-US" sz="2810" spc="275">
                <a:solidFill>
                  <a:srgbClr val="231F20"/>
                </a:solidFill>
                <a:latin typeface="Quicksand Bold"/>
              </a:rPr>
              <a:t>JPEG</a:t>
            </a:r>
          </a:p>
        </p:txBody>
      </p:sp>
      <p:sp>
        <p:nvSpPr>
          <p:cNvPr name="TextBox 12" id="12"/>
          <p:cNvSpPr txBox="true"/>
          <p:nvPr/>
        </p:nvSpPr>
        <p:spPr>
          <a:xfrm rot="0">
            <a:off x="5665685" y="8801629"/>
            <a:ext cx="12242967" cy="945404"/>
          </a:xfrm>
          <a:prstGeom prst="rect">
            <a:avLst/>
          </a:prstGeom>
        </p:spPr>
        <p:txBody>
          <a:bodyPr anchor="t" rtlCol="false" tIns="0" lIns="0" bIns="0" rIns="0">
            <a:spAutoFit/>
          </a:bodyPr>
          <a:lstStyle/>
          <a:p>
            <a:pPr algn="l" marL="0" indent="0" lvl="0">
              <a:lnSpc>
                <a:spcPts val="3878"/>
              </a:lnSpc>
              <a:spcBef>
                <a:spcPct val="0"/>
              </a:spcBef>
            </a:pPr>
            <a:r>
              <a:rPr lang="en-US" sz="2810" spc="275">
                <a:solidFill>
                  <a:srgbClr val="231F20"/>
                </a:solidFill>
                <a:latin typeface="Quicksand Bold"/>
              </a:rPr>
              <a:t>Bài toán đặt ra là: làm sao để </a:t>
            </a:r>
            <a:r>
              <a:rPr lang="en-US" sz="2810" spc="275">
                <a:solidFill>
                  <a:srgbClr val="FF3131"/>
                </a:solidFill>
                <a:latin typeface="Quicksand Bold"/>
              </a:rPr>
              <a:t>xác định JPEG</a:t>
            </a:r>
            <a:r>
              <a:rPr lang="en-US" sz="2810" spc="275">
                <a:solidFill>
                  <a:srgbClr val="231F20"/>
                </a:solidFill>
                <a:latin typeface="Quicksand Bold"/>
              </a:rPr>
              <a:t> là lành tính hay độc hại, để việc sử dụng an toàn hơn?</a:t>
            </a:r>
          </a:p>
        </p:txBody>
      </p:sp>
      <p:sp>
        <p:nvSpPr>
          <p:cNvPr name="TextBox 13" id="13"/>
          <p:cNvSpPr txBox="true"/>
          <p:nvPr/>
        </p:nvSpPr>
        <p:spPr>
          <a:xfrm rot="0">
            <a:off x="1028700" y="3313315"/>
            <a:ext cx="16059150" cy="459629"/>
          </a:xfrm>
          <a:prstGeom prst="rect">
            <a:avLst/>
          </a:prstGeom>
        </p:spPr>
        <p:txBody>
          <a:bodyPr anchor="t" rtlCol="false" tIns="0" lIns="0" bIns="0" rIns="0">
            <a:spAutoFit/>
          </a:bodyPr>
          <a:lstStyle/>
          <a:p>
            <a:pPr algn="ctr" marL="606765" indent="-303383" lvl="1">
              <a:lnSpc>
                <a:spcPts val="3878"/>
              </a:lnSpc>
              <a:buFont typeface="Arial"/>
              <a:buChar char="•"/>
            </a:pPr>
            <a:r>
              <a:rPr lang="en-US" sz="2810" spc="275">
                <a:solidFill>
                  <a:srgbClr val="231F20"/>
                </a:solidFill>
                <a:latin typeface="Quicksand"/>
              </a:rPr>
              <a:t>L</a:t>
            </a:r>
            <a:r>
              <a:rPr lang="en-US" sz="2810" spc="275">
                <a:solidFill>
                  <a:srgbClr val="231F20"/>
                </a:solidFill>
                <a:latin typeface="Quicksand"/>
              </a:rPr>
              <a:t>ợi dụng </a:t>
            </a:r>
            <a:r>
              <a:rPr lang="en-US" sz="2810" spc="275">
                <a:solidFill>
                  <a:srgbClr val="231F20"/>
                </a:solidFill>
                <a:latin typeface="Quicksand Bold"/>
              </a:rPr>
              <a:t>nhiều cách thức khác nhau</a:t>
            </a:r>
            <a:r>
              <a:rPr lang="en-US" sz="2810" spc="275">
                <a:solidFill>
                  <a:srgbClr val="231F20"/>
                </a:solidFill>
                <a:latin typeface="Quicksand"/>
              </a:rPr>
              <a:t> để cài mã độc trên máy của người dùng </a:t>
            </a:r>
          </a:p>
        </p:txBody>
      </p:sp>
      <p:sp>
        <p:nvSpPr>
          <p:cNvPr name="TextBox 14" id="14"/>
          <p:cNvSpPr txBox="true"/>
          <p:nvPr/>
        </p:nvSpPr>
        <p:spPr>
          <a:xfrm rot="0">
            <a:off x="6486486" y="4911906"/>
            <a:ext cx="10601364" cy="1780120"/>
          </a:xfrm>
          <a:prstGeom prst="rect">
            <a:avLst/>
          </a:prstGeom>
        </p:spPr>
        <p:txBody>
          <a:bodyPr anchor="t" rtlCol="false" tIns="0" lIns="0" bIns="0" rIns="0">
            <a:spAutoFit/>
          </a:bodyPr>
          <a:lstStyle/>
          <a:p>
            <a:pPr algn="l" marL="1820296" indent="-455074" lvl="3">
              <a:lnSpc>
                <a:spcPts val="4805"/>
              </a:lnSpc>
              <a:buFont typeface="Arial"/>
              <a:buChar char="￭"/>
            </a:pPr>
            <a:r>
              <a:rPr lang="en-US" sz="2810" spc="275">
                <a:solidFill>
                  <a:srgbClr val="231F20"/>
                </a:solidFill>
                <a:latin typeface="Quicksand"/>
              </a:rPr>
              <a:t>an toàn</a:t>
            </a:r>
          </a:p>
          <a:p>
            <a:pPr algn="l" marL="1820296" indent="-455074" lvl="3">
              <a:lnSpc>
                <a:spcPts val="4805"/>
              </a:lnSpc>
              <a:buFont typeface="Arial"/>
              <a:buChar char="￭"/>
            </a:pPr>
            <a:r>
              <a:rPr lang="en-US" sz="2810" spc="275">
                <a:solidFill>
                  <a:srgbClr val="231F20"/>
                </a:solidFill>
                <a:latin typeface="Quicksand"/>
              </a:rPr>
              <a:t>phổ biến</a:t>
            </a:r>
          </a:p>
          <a:p>
            <a:pPr algn="l" marL="1820296" indent="-455074" lvl="3">
              <a:lnSpc>
                <a:spcPts val="4805"/>
              </a:lnSpc>
              <a:buFont typeface="Arial"/>
              <a:buChar char="￭"/>
            </a:pPr>
            <a:r>
              <a:rPr lang="en-US" sz="2810" spc="275">
                <a:solidFill>
                  <a:srgbClr val="231F20"/>
                </a:solidFill>
                <a:latin typeface="Quicksand"/>
              </a:rPr>
              <a:t>sử dụng lớn trên các nền tảng khác nhau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028700" y="8362368"/>
            <a:ext cx="16604825" cy="945404"/>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Chứng minh </a:t>
            </a:r>
            <a:r>
              <a:rPr lang="en-US" sz="2810" spc="275">
                <a:solidFill>
                  <a:srgbClr val="231F20"/>
                </a:solidFill>
                <a:latin typeface="Quicksand Bold"/>
              </a:rPr>
              <a:t>hiệu quả vượt trội</a:t>
            </a:r>
            <a:r>
              <a:rPr lang="en-US" sz="2810" spc="275">
                <a:solidFill>
                  <a:srgbClr val="231F20"/>
                </a:solidFill>
                <a:latin typeface="Quicksand"/>
              </a:rPr>
              <a:t> của MalJPEG qua các thử nghiệm trên </a:t>
            </a:r>
            <a:r>
              <a:rPr lang="en-US" sz="2810" spc="275">
                <a:solidFill>
                  <a:srgbClr val="231F20"/>
                </a:solidFill>
                <a:latin typeface="Quicksand Bold"/>
              </a:rPr>
              <a:t>bộ dữ liệu thực tế lớn</a:t>
            </a:r>
          </a:p>
        </p:txBody>
      </p:sp>
      <p:sp>
        <p:nvSpPr>
          <p:cNvPr name="Freeform 4" id="4"/>
          <p:cNvSpPr/>
          <p:nvPr/>
        </p:nvSpPr>
        <p:spPr>
          <a:xfrm flipH="false" flipV="false" rot="0">
            <a:off x="15171420" y="4932735"/>
            <a:ext cx="2087880" cy="2504204"/>
          </a:xfrm>
          <a:custGeom>
            <a:avLst/>
            <a:gdLst/>
            <a:ahLst/>
            <a:cxnLst/>
            <a:rect r="r" b="b" t="t" l="l"/>
            <a:pathLst>
              <a:path h="2504204" w="2087880">
                <a:moveTo>
                  <a:pt x="0" y="0"/>
                </a:moveTo>
                <a:lnTo>
                  <a:pt x="2087880" y="0"/>
                </a:lnTo>
                <a:lnTo>
                  <a:pt x="2087880" y="2504204"/>
                </a:lnTo>
                <a:lnTo>
                  <a:pt x="0" y="25042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594125" y="5143500"/>
            <a:ext cx="1202455" cy="1202455"/>
          </a:xfrm>
          <a:custGeom>
            <a:avLst/>
            <a:gdLst/>
            <a:ahLst/>
            <a:cxnLst/>
            <a:rect r="r" b="b" t="t" l="l"/>
            <a:pathLst>
              <a:path h="1202455" w="1202455">
                <a:moveTo>
                  <a:pt x="0" y="0"/>
                </a:moveTo>
                <a:lnTo>
                  <a:pt x="1202455" y="0"/>
                </a:lnTo>
                <a:lnTo>
                  <a:pt x="1202455" y="1202455"/>
                </a:lnTo>
                <a:lnTo>
                  <a:pt x="0" y="1202455"/>
                </a:lnTo>
                <a:lnTo>
                  <a:pt x="0" y="0"/>
                </a:lnTo>
                <a:close/>
              </a:path>
            </a:pathLst>
          </a:custGeom>
          <a:blipFill>
            <a:blip r:embed="rId5"/>
            <a:stretch>
              <a:fillRect l="0" t="0" r="0" b="0"/>
            </a:stretch>
          </a:blipFill>
        </p:spPr>
      </p:sp>
      <p:sp>
        <p:nvSpPr>
          <p:cNvPr name="TextBox 6" id="6"/>
          <p:cNvSpPr txBox="true"/>
          <p:nvPr/>
        </p:nvSpPr>
        <p:spPr>
          <a:xfrm rot="0">
            <a:off x="1248655" y="265941"/>
            <a:ext cx="12822379"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MỤC TIÊU ĐỀ TÀI</a:t>
            </a:r>
          </a:p>
        </p:txBody>
      </p:sp>
      <p:sp>
        <p:nvSpPr>
          <p:cNvPr name="TextBox 7" id="7"/>
          <p:cNvSpPr txBox="true"/>
          <p:nvPr/>
        </p:nvSpPr>
        <p:spPr>
          <a:xfrm rot="0">
            <a:off x="1028700" y="2270437"/>
            <a:ext cx="15197774" cy="945404"/>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Phát triển giải pháp </a:t>
            </a:r>
            <a:r>
              <a:rPr lang="en-US" sz="2810" spc="275">
                <a:solidFill>
                  <a:srgbClr val="231F20"/>
                </a:solidFill>
                <a:latin typeface="Quicksand Bold"/>
              </a:rPr>
              <a:t>MalJPEG</a:t>
            </a:r>
            <a:r>
              <a:rPr lang="en-US" sz="2810" spc="275">
                <a:solidFill>
                  <a:srgbClr val="231F20"/>
                </a:solidFill>
                <a:latin typeface="Quicksand"/>
              </a:rPr>
              <a:t> có khả năng phân biệt giữa hình ảnh JPEG </a:t>
            </a:r>
            <a:r>
              <a:rPr lang="en-US" sz="2810" spc="275">
                <a:solidFill>
                  <a:srgbClr val="00BF63"/>
                </a:solidFill>
                <a:latin typeface="Quicksand"/>
              </a:rPr>
              <a:t>lành tính</a:t>
            </a:r>
            <a:r>
              <a:rPr lang="en-US" sz="2810" spc="275">
                <a:solidFill>
                  <a:srgbClr val="231F20"/>
                </a:solidFill>
                <a:latin typeface="Quicksand"/>
              </a:rPr>
              <a:t> và </a:t>
            </a:r>
            <a:r>
              <a:rPr lang="en-US" sz="2810" spc="275">
                <a:solidFill>
                  <a:srgbClr val="FF3131"/>
                </a:solidFill>
                <a:latin typeface="Quicksand"/>
              </a:rPr>
              <a:t>độc hại</a:t>
            </a:r>
          </a:p>
        </p:txBody>
      </p:sp>
      <p:grpSp>
        <p:nvGrpSpPr>
          <p:cNvPr name="Group 8" id="8"/>
          <p:cNvGrpSpPr/>
          <p:nvPr/>
        </p:nvGrpSpPr>
        <p:grpSpPr>
          <a:xfrm rot="0">
            <a:off x="1028700" y="3806212"/>
            <a:ext cx="15197774" cy="1716353"/>
            <a:chOff x="0" y="0"/>
            <a:chExt cx="20263698" cy="2288470"/>
          </a:xfrm>
        </p:grpSpPr>
        <p:sp>
          <p:nvSpPr>
            <p:cNvPr name="TextBox 9" id="9"/>
            <p:cNvSpPr txBox="true"/>
            <p:nvPr/>
          </p:nvSpPr>
          <p:spPr>
            <a:xfrm rot="0">
              <a:off x="0" y="-161925"/>
              <a:ext cx="20263698" cy="1594070"/>
            </a:xfrm>
            <a:prstGeom prst="rect">
              <a:avLst/>
            </a:prstGeom>
          </p:spPr>
          <p:txBody>
            <a:bodyPr anchor="t" rtlCol="false" tIns="0" lIns="0" bIns="0" rIns="0">
              <a:spAutoFit/>
            </a:bodyPr>
            <a:lstStyle/>
            <a:p>
              <a:pPr algn="l" marL="606765" indent="-303383" lvl="1">
                <a:lnSpc>
                  <a:spcPts val="5114"/>
                </a:lnSpc>
                <a:buFont typeface="Arial"/>
                <a:buChar char="•"/>
              </a:pPr>
              <a:r>
                <a:rPr lang="en-US" sz="2810" spc="275">
                  <a:solidFill>
                    <a:srgbClr val="231F20"/>
                  </a:solidFill>
                  <a:latin typeface="Quicksand"/>
                </a:rPr>
                <a:t>Phát triển phương pháp </a:t>
              </a:r>
              <a:r>
                <a:rPr lang="en-US" sz="2810" spc="275">
                  <a:solidFill>
                    <a:srgbClr val="231F20"/>
                  </a:solidFill>
                  <a:latin typeface="Quicksand Bold"/>
                </a:rPr>
                <a:t>trích xuất đặc trưng</a:t>
              </a:r>
              <a:r>
                <a:rPr lang="en-US" sz="2810" spc="275">
                  <a:solidFill>
                    <a:srgbClr val="231F20"/>
                  </a:solidFill>
                  <a:latin typeface="Quicksand"/>
                </a:rPr>
                <a:t> đơn giản nhưng hiệu quả</a:t>
              </a:r>
            </a:p>
            <a:p>
              <a:pPr algn="l" marL="1213531" indent="-404510" lvl="2">
                <a:lnSpc>
                  <a:spcPts val="5114"/>
                </a:lnSpc>
                <a:buFont typeface="Arial"/>
                <a:buChar char="⚬"/>
              </a:pPr>
              <a:r>
                <a:rPr lang="en-US" sz="2810" spc="275">
                  <a:solidFill>
                    <a:srgbClr val="231F20"/>
                  </a:solidFill>
                  <a:latin typeface="Quicksand"/>
                </a:rPr>
                <a:t>Phản ánh những thay đổi trong cấu trúc tệp của hình ảnh JPEG</a:t>
              </a:r>
            </a:p>
          </p:txBody>
        </p:sp>
        <p:sp>
          <p:nvSpPr>
            <p:cNvPr name="TextBox 10" id="10"/>
            <p:cNvSpPr txBox="true"/>
            <p:nvPr/>
          </p:nvSpPr>
          <p:spPr>
            <a:xfrm rot="0">
              <a:off x="3878600" y="1688331"/>
              <a:ext cx="11382177" cy="600139"/>
            </a:xfrm>
            <a:prstGeom prst="rect">
              <a:avLst/>
            </a:prstGeom>
          </p:spPr>
          <p:txBody>
            <a:bodyPr anchor="t" rtlCol="false" tIns="0" lIns="0" bIns="0" rIns="0">
              <a:spAutoFit/>
            </a:bodyPr>
            <a:lstStyle/>
            <a:p>
              <a:pPr algn="ctr">
                <a:lnSpc>
                  <a:spcPts val="3878"/>
                </a:lnSpc>
                <a:spcBef>
                  <a:spcPct val="0"/>
                </a:spcBef>
              </a:pPr>
              <a:r>
                <a:rPr lang="en-US" sz="2810" spc="275">
                  <a:solidFill>
                    <a:srgbClr val="000000"/>
                  </a:solidFill>
                  <a:latin typeface="Quicksand Bold"/>
                </a:rPr>
                <a:t>không cần thực thi</a:t>
              </a:r>
              <a:r>
                <a:rPr lang="en-US" sz="2810" spc="275">
                  <a:solidFill>
                    <a:srgbClr val="000000"/>
                  </a:solidFill>
                  <a:latin typeface="Quicksand"/>
                </a:rPr>
                <a:t> - </a:t>
              </a:r>
              <a:r>
                <a:rPr lang="en-US" sz="2810" spc="275">
                  <a:solidFill>
                    <a:srgbClr val="000000"/>
                  </a:solidFill>
                  <a:latin typeface="Quicksand Bold"/>
                </a:rPr>
                <a:t>xem hình ảnh thực tế</a:t>
              </a:r>
            </a:p>
          </p:txBody>
        </p:sp>
      </p:grpSp>
      <p:sp>
        <p:nvSpPr>
          <p:cNvPr name="TextBox 11" id="11"/>
          <p:cNvSpPr txBox="true"/>
          <p:nvPr/>
        </p:nvSpPr>
        <p:spPr>
          <a:xfrm rot="0">
            <a:off x="1017586" y="5960715"/>
            <a:ext cx="15197774" cy="1849203"/>
          </a:xfrm>
          <a:prstGeom prst="rect">
            <a:avLst/>
          </a:prstGeom>
        </p:spPr>
        <p:txBody>
          <a:bodyPr anchor="t" rtlCol="false" tIns="0" lIns="0" bIns="0" rIns="0">
            <a:spAutoFit/>
          </a:bodyPr>
          <a:lstStyle/>
          <a:p>
            <a:pPr algn="l" marL="606765" indent="-303383" lvl="1">
              <a:lnSpc>
                <a:spcPts val="5086"/>
              </a:lnSpc>
              <a:buFont typeface="Arial"/>
              <a:buChar char="•"/>
            </a:pPr>
            <a:r>
              <a:rPr lang="en-US" sz="2810" spc="275">
                <a:solidFill>
                  <a:srgbClr val="231F20"/>
                </a:solidFill>
                <a:latin typeface="Quicksand"/>
              </a:rPr>
              <a:t>MalJPEG sử dụng các thuật toán học máy </a:t>
            </a:r>
            <a:r>
              <a:rPr lang="en-US" sz="2810" spc="275">
                <a:solidFill>
                  <a:srgbClr val="231F20"/>
                </a:solidFill>
                <a:latin typeface="Quicksand Bold"/>
              </a:rPr>
              <a:t>tiến bộ</a:t>
            </a:r>
            <a:r>
              <a:rPr lang="en-US" sz="2810" spc="275">
                <a:solidFill>
                  <a:srgbClr val="231F20"/>
                </a:solidFill>
                <a:latin typeface="Quicksand"/>
              </a:rPr>
              <a:t> </a:t>
            </a:r>
          </a:p>
          <a:p>
            <a:pPr algn="l" marL="1213531" indent="-404510" lvl="2">
              <a:lnSpc>
                <a:spcPts val="5086"/>
              </a:lnSpc>
              <a:buFont typeface="Arial"/>
              <a:buChar char="⚬"/>
            </a:pPr>
            <a:r>
              <a:rPr lang="en-US" sz="2810" spc="275">
                <a:solidFill>
                  <a:srgbClr val="231F20"/>
                </a:solidFill>
                <a:latin typeface="Quicksand Bold"/>
              </a:rPr>
              <a:t>phân tích</a:t>
            </a:r>
            <a:r>
              <a:rPr lang="en-US" sz="2810" spc="275">
                <a:solidFill>
                  <a:srgbClr val="231F20"/>
                </a:solidFill>
                <a:latin typeface="Quicksand"/>
              </a:rPr>
              <a:t> các đặc trưng được trích xuất </a:t>
            </a:r>
          </a:p>
          <a:p>
            <a:pPr algn="l" marL="1213531" indent="-404510" lvl="2">
              <a:lnSpc>
                <a:spcPts val="5086"/>
              </a:lnSpc>
              <a:buFont typeface="Arial"/>
              <a:buChar char="⚬"/>
            </a:pPr>
            <a:r>
              <a:rPr lang="en-US" sz="2810" spc="275">
                <a:solidFill>
                  <a:srgbClr val="231F20"/>
                </a:solidFill>
                <a:latin typeface="Quicksand Bold"/>
              </a:rPr>
              <a:t>phân loại</a:t>
            </a:r>
            <a:r>
              <a:rPr lang="en-US" sz="2810" spc="275">
                <a:solidFill>
                  <a:srgbClr val="231F20"/>
                </a:solidFill>
                <a:latin typeface="Quicksand"/>
              </a:rPr>
              <a:t> hình ảnh (LightGBM)</a:t>
            </a:r>
          </a:p>
        </p:txBody>
      </p:sp>
      <p:sp>
        <p:nvSpPr>
          <p:cNvPr name="Freeform 12" id="12"/>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3845660" y="3369755"/>
            <a:ext cx="10134600" cy="2657475"/>
            <a:chOff x="0" y="0"/>
            <a:chExt cx="2669195" cy="699911"/>
          </a:xfrm>
        </p:grpSpPr>
        <p:sp>
          <p:nvSpPr>
            <p:cNvPr name="Freeform 4" id="4"/>
            <p:cNvSpPr/>
            <p:nvPr/>
          </p:nvSpPr>
          <p:spPr>
            <a:xfrm flipH="false" flipV="false" rot="0">
              <a:off x="0" y="0"/>
              <a:ext cx="2669195" cy="699911"/>
            </a:xfrm>
            <a:custGeom>
              <a:avLst/>
              <a:gdLst/>
              <a:ahLst/>
              <a:cxnLst/>
              <a:rect r="r" b="b" t="t" l="l"/>
              <a:pathLst>
                <a:path h="699911" w="2669195">
                  <a:moveTo>
                    <a:pt x="0" y="0"/>
                  </a:moveTo>
                  <a:lnTo>
                    <a:pt x="2669195" y="0"/>
                  </a:lnTo>
                  <a:lnTo>
                    <a:pt x="2669195" y="699911"/>
                  </a:lnTo>
                  <a:lnTo>
                    <a:pt x="0" y="699911"/>
                  </a:lnTo>
                  <a:close/>
                </a:path>
              </a:pathLst>
            </a:custGeom>
            <a:solidFill>
              <a:srgbClr val="FFDBBA"/>
            </a:solidFill>
          </p:spPr>
        </p:sp>
        <p:sp>
          <p:nvSpPr>
            <p:cNvPr name="TextBox 5" id="5"/>
            <p:cNvSpPr txBox="true"/>
            <p:nvPr/>
          </p:nvSpPr>
          <p:spPr>
            <a:xfrm>
              <a:off x="0" y="-19050"/>
              <a:ext cx="2669195" cy="718961"/>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5196558" y="4410687"/>
            <a:ext cx="3716402" cy="871538"/>
            <a:chOff x="0" y="0"/>
            <a:chExt cx="978806" cy="229541"/>
          </a:xfrm>
        </p:grpSpPr>
        <p:sp>
          <p:nvSpPr>
            <p:cNvPr name="Freeform 7" id="7"/>
            <p:cNvSpPr/>
            <p:nvPr/>
          </p:nvSpPr>
          <p:spPr>
            <a:xfrm flipH="false" flipV="false" rot="0">
              <a:off x="0" y="0"/>
              <a:ext cx="978805" cy="229541"/>
            </a:xfrm>
            <a:custGeom>
              <a:avLst/>
              <a:gdLst/>
              <a:ahLst/>
              <a:cxnLst/>
              <a:rect r="r" b="b" t="t" l="l"/>
              <a:pathLst>
                <a:path h="229541" w="978805">
                  <a:moveTo>
                    <a:pt x="0" y="0"/>
                  </a:moveTo>
                  <a:lnTo>
                    <a:pt x="978805" y="0"/>
                  </a:lnTo>
                  <a:lnTo>
                    <a:pt x="978805" y="229541"/>
                  </a:lnTo>
                  <a:lnTo>
                    <a:pt x="0" y="229541"/>
                  </a:lnTo>
                  <a:close/>
                </a:path>
              </a:pathLst>
            </a:custGeom>
            <a:solidFill>
              <a:srgbClr val="FFDBBA"/>
            </a:solidFill>
          </p:spPr>
        </p:sp>
        <p:sp>
          <p:nvSpPr>
            <p:cNvPr name="TextBox 8" id="8"/>
            <p:cNvSpPr txBox="true"/>
            <p:nvPr/>
          </p:nvSpPr>
          <p:spPr>
            <a:xfrm>
              <a:off x="0" y="-19050"/>
              <a:ext cx="978806" cy="248591"/>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4878478" y="4262724"/>
            <a:ext cx="3049652" cy="871538"/>
            <a:chOff x="0" y="0"/>
            <a:chExt cx="803201" cy="229541"/>
          </a:xfrm>
        </p:grpSpPr>
        <p:sp>
          <p:nvSpPr>
            <p:cNvPr name="Freeform 10" id="10"/>
            <p:cNvSpPr/>
            <p:nvPr/>
          </p:nvSpPr>
          <p:spPr>
            <a:xfrm flipH="false" flipV="false" rot="0">
              <a:off x="0" y="0"/>
              <a:ext cx="803201" cy="229541"/>
            </a:xfrm>
            <a:custGeom>
              <a:avLst/>
              <a:gdLst/>
              <a:ahLst/>
              <a:cxnLst/>
              <a:rect r="r" b="b" t="t" l="l"/>
              <a:pathLst>
                <a:path h="229541" w="803201">
                  <a:moveTo>
                    <a:pt x="0" y="0"/>
                  </a:moveTo>
                  <a:lnTo>
                    <a:pt x="803201" y="0"/>
                  </a:lnTo>
                  <a:lnTo>
                    <a:pt x="803201" y="229541"/>
                  </a:lnTo>
                  <a:lnTo>
                    <a:pt x="0" y="229541"/>
                  </a:lnTo>
                  <a:close/>
                </a:path>
              </a:pathLst>
            </a:custGeom>
            <a:solidFill>
              <a:srgbClr val="FD9739"/>
            </a:solidFill>
          </p:spPr>
        </p:sp>
        <p:sp>
          <p:nvSpPr>
            <p:cNvPr name="TextBox 11" id="11"/>
            <p:cNvSpPr txBox="true"/>
            <p:nvPr/>
          </p:nvSpPr>
          <p:spPr>
            <a:xfrm>
              <a:off x="0" y="-19050"/>
              <a:ext cx="803201" cy="248591"/>
            </a:xfrm>
            <a:prstGeom prst="rect">
              <a:avLst/>
            </a:prstGeom>
          </p:spPr>
          <p:txBody>
            <a:bodyPr anchor="ctr" rtlCol="false" tIns="50800" lIns="50800" bIns="50800" rIns="50800"/>
            <a:lstStyle/>
            <a:p>
              <a:pPr algn="ctr">
                <a:lnSpc>
                  <a:spcPts val="2859"/>
                </a:lnSpc>
              </a:pPr>
              <a:r>
                <a:rPr lang="en-US" sz="2199">
                  <a:solidFill>
                    <a:srgbClr val="000000"/>
                  </a:solidFill>
                  <a:latin typeface="Open Sauce"/>
                </a:rPr>
                <a:t>Feature Extractor</a:t>
              </a:r>
            </a:p>
          </p:txBody>
        </p:sp>
      </p:grpSp>
      <p:grpSp>
        <p:nvGrpSpPr>
          <p:cNvPr name="Group 12" id="12"/>
          <p:cNvGrpSpPr/>
          <p:nvPr/>
        </p:nvGrpSpPr>
        <p:grpSpPr>
          <a:xfrm rot="0">
            <a:off x="9401299" y="4262724"/>
            <a:ext cx="3716402" cy="871538"/>
            <a:chOff x="0" y="0"/>
            <a:chExt cx="978806" cy="229541"/>
          </a:xfrm>
        </p:grpSpPr>
        <p:sp>
          <p:nvSpPr>
            <p:cNvPr name="Freeform 13" id="13"/>
            <p:cNvSpPr/>
            <p:nvPr/>
          </p:nvSpPr>
          <p:spPr>
            <a:xfrm flipH="false" flipV="false" rot="0">
              <a:off x="0" y="0"/>
              <a:ext cx="978805" cy="229541"/>
            </a:xfrm>
            <a:custGeom>
              <a:avLst/>
              <a:gdLst/>
              <a:ahLst/>
              <a:cxnLst/>
              <a:rect r="r" b="b" t="t" l="l"/>
              <a:pathLst>
                <a:path h="229541" w="978805">
                  <a:moveTo>
                    <a:pt x="0" y="0"/>
                  </a:moveTo>
                  <a:lnTo>
                    <a:pt x="978805" y="0"/>
                  </a:lnTo>
                  <a:lnTo>
                    <a:pt x="978805" y="229541"/>
                  </a:lnTo>
                  <a:lnTo>
                    <a:pt x="0" y="229541"/>
                  </a:lnTo>
                  <a:close/>
                </a:path>
              </a:pathLst>
            </a:custGeom>
            <a:solidFill>
              <a:srgbClr val="FD9739"/>
            </a:solidFill>
          </p:spPr>
        </p:sp>
        <p:sp>
          <p:nvSpPr>
            <p:cNvPr name="TextBox 14" id="14"/>
            <p:cNvSpPr txBox="true"/>
            <p:nvPr/>
          </p:nvSpPr>
          <p:spPr>
            <a:xfrm>
              <a:off x="0" y="-19050"/>
              <a:ext cx="978806" cy="248591"/>
            </a:xfrm>
            <a:prstGeom prst="rect">
              <a:avLst/>
            </a:prstGeom>
          </p:spPr>
          <p:txBody>
            <a:bodyPr anchor="ctr" rtlCol="false" tIns="50800" lIns="50800" bIns="50800" rIns="50800"/>
            <a:lstStyle/>
            <a:p>
              <a:pPr algn="ctr">
                <a:lnSpc>
                  <a:spcPts val="2859"/>
                </a:lnSpc>
              </a:pPr>
              <a:r>
                <a:rPr lang="en-US" sz="2199">
                  <a:solidFill>
                    <a:srgbClr val="000000"/>
                  </a:solidFill>
                  <a:latin typeface="Open Sauce"/>
                </a:rPr>
                <a:t>Pre-trained ML Model</a:t>
              </a:r>
            </a:p>
          </p:txBody>
        </p:sp>
      </p:grpSp>
      <p:sp>
        <p:nvSpPr>
          <p:cNvPr name="AutoShape 15" id="15"/>
          <p:cNvSpPr/>
          <p:nvPr/>
        </p:nvSpPr>
        <p:spPr>
          <a:xfrm flipV="true">
            <a:off x="1830400" y="4698493"/>
            <a:ext cx="2015261" cy="1297614"/>
          </a:xfrm>
          <a:prstGeom prst="line">
            <a:avLst/>
          </a:prstGeom>
          <a:ln cap="flat" w="38100">
            <a:solidFill>
              <a:srgbClr val="000000"/>
            </a:solidFill>
            <a:prstDash val="solid"/>
            <a:headEnd type="none" len="sm" w="sm"/>
            <a:tailEnd type="arrow" len="sm" w="med"/>
          </a:ln>
        </p:spPr>
      </p:sp>
      <p:sp>
        <p:nvSpPr>
          <p:cNvPr name="AutoShape 16" id="16"/>
          <p:cNvSpPr/>
          <p:nvPr/>
        </p:nvSpPr>
        <p:spPr>
          <a:xfrm>
            <a:off x="3845660" y="4698493"/>
            <a:ext cx="1032818" cy="0"/>
          </a:xfrm>
          <a:prstGeom prst="line">
            <a:avLst/>
          </a:prstGeom>
          <a:ln cap="flat" w="38100">
            <a:solidFill>
              <a:srgbClr val="000000"/>
            </a:solidFill>
            <a:prstDash val="solid"/>
            <a:headEnd type="none" len="sm" w="sm"/>
            <a:tailEnd type="arrow" len="sm" w="med"/>
          </a:ln>
        </p:spPr>
      </p:sp>
      <p:sp>
        <p:nvSpPr>
          <p:cNvPr name="AutoShape 17" id="17"/>
          <p:cNvSpPr/>
          <p:nvPr/>
        </p:nvSpPr>
        <p:spPr>
          <a:xfrm>
            <a:off x="7928130" y="4698493"/>
            <a:ext cx="1473169" cy="0"/>
          </a:xfrm>
          <a:prstGeom prst="line">
            <a:avLst/>
          </a:prstGeom>
          <a:ln cap="flat" w="38100">
            <a:solidFill>
              <a:srgbClr val="000000"/>
            </a:solidFill>
            <a:prstDash val="solid"/>
            <a:headEnd type="none" len="sm" w="sm"/>
            <a:tailEnd type="arrow" len="sm" w="med"/>
          </a:ln>
        </p:spPr>
      </p:sp>
      <p:sp>
        <p:nvSpPr>
          <p:cNvPr name="AutoShape 18" id="18"/>
          <p:cNvSpPr/>
          <p:nvPr/>
        </p:nvSpPr>
        <p:spPr>
          <a:xfrm>
            <a:off x="13980260" y="4698493"/>
            <a:ext cx="1843911" cy="1297614"/>
          </a:xfrm>
          <a:prstGeom prst="line">
            <a:avLst/>
          </a:prstGeom>
          <a:ln cap="flat" w="38100">
            <a:solidFill>
              <a:srgbClr val="000000"/>
            </a:solidFill>
            <a:prstDash val="solid"/>
            <a:headEnd type="none" len="sm" w="sm"/>
            <a:tailEnd type="arrow" len="sm" w="med"/>
          </a:ln>
        </p:spPr>
      </p:sp>
      <p:sp>
        <p:nvSpPr>
          <p:cNvPr name="AutoShape 19" id="19"/>
          <p:cNvSpPr/>
          <p:nvPr/>
        </p:nvSpPr>
        <p:spPr>
          <a:xfrm>
            <a:off x="13117702" y="4698493"/>
            <a:ext cx="862559" cy="0"/>
          </a:xfrm>
          <a:prstGeom prst="line">
            <a:avLst/>
          </a:prstGeom>
          <a:ln cap="flat" w="38100">
            <a:solidFill>
              <a:srgbClr val="000000"/>
            </a:solidFill>
            <a:prstDash val="solid"/>
            <a:headEnd type="none" len="sm" w="sm"/>
            <a:tailEnd type="arrow" len="sm" w="med"/>
          </a:ln>
        </p:spPr>
      </p:sp>
      <p:sp>
        <p:nvSpPr>
          <p:cNvPr name="TextBox 20" id="20"/>
          <p:cNvSpPr txBox="true"/>
          <p:nvPr/>
        </p:nvSpPr>
        <p:spPr>
          <a:xfrm rot="0">
            <a:off x="1830400" y="4611831"/>
            <a:ext cx="1358606"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Input</a:t>
            </a:r>
          </a:p>
        </p:txBody>
      </p:sp>
      <p:sp>
        <p:nvSpPr>
          <p:cNvPr name="TextBox 21" id="21"/>
          <p:cNvSpPr txBox="true"/>
          <p:nvPr/>
        </p:nvSpPr>
        <p:spPr>
          <a:xfrm rot="0">
            <a:off x="7985412" y="4190301"/>
            <a:ext cx="1358606"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Vector</a:t>
            </a:r>
          </a:p>
        </p:txBody>
      </p:sp>
      <p:sp>
        <p:nvSpPr>
          <p:cNvPr name="TextBox 22" id="22"/>
          <p:cNvSpPr txBox="true"/>
          <p:nvPr/>
        </p:nvSpPr>
        <p:spPr>
          <a:xfrm rot="0">
            <a:off x="1439399" y="8062428"/>
            <a:ext cx="644231"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{1}</a:t>
            </a:r>
          </a:p>
        </p:txBody>
      </p:sp>
      <p:sp>
        <p:nvSpPr>
          <p:cNvPr name="TextBox 23" id="23"/>
          <p:cNvSpPr txBox="true"/>
          <p:nvPr/>
        </p:nvSpPr>
        <p:spPr>
          <a:xfrm rot="0">
            <a:off x="5860043" y="5244125"/>
            <a:ext cx="644231"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{2}</a:t>
            </a:r>
          </a:p>
        </p:txBody>
      </p:sp>
      <p:sp>
        <p:nvSpPr>
          <p:cNvPr name="TextBox 24" id="24"/>
          <p:cNvSpPr txBox="true"/>
          <p:nvPr/>
        </p:nvSpPr>
        <p:spPr>
          <a:xfrm rot="0">
            <a:off x="8342599" y="4822595"/>
            <a:ext cx="644231"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{3}</a:t>
            </a:r>
          </a:p>
        </p:txBody>
      </p:sp>
      <p:sp>
        <p:nvSpPr>
          <p:cNvPr name="TextBox 25" id="25"/>
          <p:cNvSpPr txBox="true"/>
          <p:nvPr/>
        </p:nvSpPr>
        <p:spPr>
          <a:xfrm rot="0">
            <a:off x="10937385" y="5244125"/>
            <a:ext cx="644231"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{4}</a:t>
            </a:r>
          </a:p>
        </p:txBody>
      </p:sp>
      <p:sp>
        <p:nvSpPr>
          <p:cNvPr name="TextBox 26" id="26"/>
          <p:cNvSpPr txBox="true"/>
          <p:nvPr/>
        </p:nvSpPr>
        <p:spPr>
          <a:xfrm rot="0">
            <a:off x="15433171" y="8062428"/>
            <a:ext cx="644231"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{5}</a:t>
            </a:r>
          </a:p>
        </p:txBody>
      </p:sp>
      <p:sp>
        <p:nvSpPr>
          <p:cNvPr name="TextBox 27" id="27"/>
          <p:cNvSpPr txBox="true"/>
          <p:nvPr/>
        </p:nvSpPr>
        <p:spPr>
          <a:xfrm rot="0">
            <a:off x="7819160" y="3447193"/>
            <a:ext cx="1904254" cy="4596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Quicksand"/>
              </a:rPr>
              <a:t>Features</a:t>
            </a:r>
          </a:p>
        </p:txBody>
      </p:sp>
      <p:sp>
        <p:nvSpPr>
          <p:cNvPr name="TextBox 28" id="28"/>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MÔ HÌNH TRIỂN KHAI</a:t>
            </a:r>
          </a:p>
        </p:txBody>
      </p:sp>
      <p:sp>
        <p:nvSpPr>
          <p:cNvPr name="Freeform 29" id="29"/>
          <p:cNvSpPr/>
          <p:nvPr/>
        </p:nvSpPr>
        <p:spPr>
          <a:xfrm flipH="false" flipV="false" rot="0">
            <a:off x="1761515" y="6163216"/>
            <a:ext cx="1635561" cy="1635561"/>
          </a:xfrm>
          <a:custGeom>
            <a:avLst/>
            <a:gdLst/>
            <a:ahLst/>
            <a:cxnLst/>
            <a:rect r="r" b="b" t="t" l="l"/>
            <a:pathLst>
              <a:path h="1635561" w="1635561">
                <a:moveTo>
                  <a:pt x="0" y="0"/>
                </a:moveTo>
                <a:lnTo>
                  <a:pt x="1635560" y="0"/>
                </a:lnTo>
                <a:lnTo>
                  <a:pt x="1635560" y="1635561"/>
                </a:lnTo>
                <a:lnTo>
                  <a:pt x="0" y="16355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0" id="30"/>
          <p:cNvSpPr/>
          <p:nvPr/>
        </p:nvSpPr>
        <p:spPr>
          <a:xfrm flipH="false" flipV="false" rot="0">
            <a:off x="263724" y="6163216"/>
            <a:ext cx="1635561" cy="1635561"/>
          </a:xfrm>
          <a:custGeom>
            <a:avLst/>
            <a:gdLst/>
            <a:ahLst/>
            <a:cxnLst/>
            <a:rect r="r" b="b" t="t" l="l"/>
            <a:pathLst>
              <a:path h="1635561" w="1635561">
                <a:moveTo>
                  <a:pt x="0" y="0"/>
                </a:moveTo>
                <a:lnTo>
                  <a:pt x="1635561" y="0"/>
                </a:lnTo>
                <a:lnTo>
                  <a:pt x="1635561" y="1635561"/>
                </a:lnTo>
                <a:lnTo>
                  <a:pt x="0" y="16355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14316165" y="7638387"/>
            <a:ext cx="3361730" cy="459629"/>
          </a:xfrm>
          <a:prstGeom prst="rect">
            <a:avLst/>
          </a:prstGeom>
        </p:spPr>
        <p:txBody>
          <a:bodyPr anchor="t" rtlCol="false" tIns="0" lIns="0" bIns="0" rIns="0">
            <a:spAutoFit/>
          </a:bodyPr>
          <a:lstStyle/>
          <a:p>
            <a:pPr algn="ctr">
              <a:lnSpc>
                <a:spcPts val="3878"/>
              </a:lnSpc>
              <a:spcBef>
                <a:spcPct val="0"/>
              </a:spcBef>
            </a:pPr>
            <a:r>
              <a:rPr lang="en-US" sz="2810" spc="275">
                <a:solidFill>
                  <a:srgbClr val="231F20"/>
                </a:solidFill>
                <a:latin typeface="Quicksand"/>
              </a:rPr>
              <a:t>Benign-Malicious</a:t>
            </a:r>
          </a:p>
        </p:txBody>
      </p:sp>
      <p:sp>
        <p:nvSpPr>
          <p:cNvPr name="TextBox 32" id="32"/>
          <p:cNvSpPr txBox="true"/>
          <p:nvPr/>
        </p:nvSpPr>
        <p:spPr>
          <a:xfrm rot="0">
            <a:off x="14748590" y="4597591"/>
            <a:ext cx="2657624" cy="459629"/>
          </a:xfrm>
          <a:prstGeom prst="rect">
            <a:avLst/>
          </a:prstGeom>
        </p:spPr>
        <p:txBody>
          <a:bodyPr anchor="t" rtlCol="false" tIns="0" lIns="0" bIns="0" rIns="0">
            <a:spAutoFit/>
          </a:bodyPr>
          <a:lstStyle/>
          <a:p>
            <a:pPr algn="ctr">
              <a:lnSpc>
                <a:spcPts val="3878"/>
              </a:lnSpc>
              <a:spcBef>
                <a:spcPct val="0"/>
              </a:spcBef>
            </a:pPr>
            <a:r>
              <a:rPr lang="en-US" sz="2810" spc="275">
                <a:solidFill>
                  <a:srgbClr val="231F20"/>
                </a:solidFill>
                <a:latin typeface="Quicksand"/>
              </a:rPr>
              <a:t>Classification</a:t>
            </a:r>
          </a:p>
        </p:txBody>
      </p:sp>
      <p:sp>
        <p:nvSpPr>
          <p:cNvPr name="Freeform 33" id="33"/>
          <p:cNvSpPr/>
          <p:nvPr/>
        </p:nvSpPr>
        <p:spPr>
          <a:xfrm flipH="false" flipV="false" rot="0">
            <a:off x="15755286" y="6163216"/>
            <a:ext cx="1635561" cy="1635561"/>
          </a:xfrm>
          <a:custGeom>
            <a:avLst/>
            <a:gdLst/>
            <a:ahLst/>
            <a:cxnLst/>
            <a:rect r="r" b="b" t="t" l="l"/>
            <a:pathLst>
              <a:path h="1635561" w="1635561">
                <a:moveTo>
                  <a:pt x="0" y="0"/>
                </a:moveTo>
                <a:lnTo>
                  <a:pt x="1635561" y="0"/>
                </a:lnTo>
                <a:lnTo>
                  <a:pt x="1635561" y="1635561"/>
                </a:lnTo>
                <a:lnTo>
                  <a:pt x="0" y="16355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4257496" y="6163216"/>
            <a:ext cx="1635561" cy="1635561"/>
          </a:xfrm>
          <a:custGeom>
            <a:avLst/>
            <a:gdLst/>
            <a:ahLst/>
            <a:cxnLst/>
            <a:rect r="r" b="b" t="t" l="l"/>
            <a:pathLst>
              <a:path h="1635561" w="1635561">
                <a:moveTo>
                  <a:pt x="0" y="0"/>
                </a:moveTo>
                <a:lnTo>
                  <a:pt x="1635560" y="0"/>
                </a:lnTo>
                <a:lnTo>
                  <a:pt x="1635560" y="1635561"/>
                </a:lnTo>
                <a:lnTo>
                  <a:pt x="0" y="16355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5" id="35"/>
          <p:cNvSpPr txBox="true"/>
          <p:nvPr/>
        </p:nvSpPr>
        <p:spPr>
          <a:xfrm rot="0">
            <a:off x="1156528" y="7638387"/>
            <a:ext cx="1209973" cy="459629"/>
          </a:xfrm>
          <a:prstGeom prst="rect">
            <a:avLst/>
          </a:prstGeom>
        </p:spPr>
        <p:txBody>
          <a:bodyPr anchor="t" rtlCol="false" tIns="0" lIns="0" bIns="0" rIns="0">
            <a:spAutoFit/>
          </a:bodyPr>
          <a:lstStyle/>
          <a:p>
            <a:pPr algn="ctr">
              <a:lnSpc>
                <a:spcPts val="3878"/>
              </a:lnSpc>
              <a:spcBef>
                <a:spcPct val="0"/>
              </a:spcBef>
            </a:pPr>
            <a:r>
              <a:rPr lang="en-US" sz="2810" spc="275">
                <a:solidFill>
                  <a:srgbClr val="231F20"/>
                </a:solidFill>
                <a:latin typeface="Quicksand"/>
              </a:rPr>
              <a:t>JPEGs</a:t>
            </a:r>
          </a:p>
        </p:txBody>
      </p:sp>
      <p:sp>
        <p:nvSpPr>
          <p:cNvPr name="TextBox 36" id="36"/>
          <p:cNvSpPr txBox="true"/>
          <p:nvPr/>
        </p:nvSpPr>
        <p:spPr>
          <a:xfrm rot="0">
            <a:off x="7542265" y="2385107"/>
            <a:ext cx="2458045" cy="660798"/>
          </a:xfrm>
          <a:prstGeom prst="rect">
            <a:avLst/>
          </a:prstGeom>
        </p:spPr>
        <p:txBody>
          <a:bodyPr anchor="t" rtlCol="false" tIns="0" lIns="0" bIns="0" rIns="0">
            <a:spAutoFit/>
          </a:bodyPr>
          <a:lstStyle/>
          <a:p>
            <a:pPr algn="ctr">
              <a:lnSpc>
                <a:spcPts val="5534"/>
              </a:lnSpc>
              <a:spcBef>
                <a:spcPct val="0"/>
              </a:spcBef>
            </a:pPr>
            <a:r>
              <a:rPr lang="en-US" sz="4010" spc="393">
                <a:solidFill>
                  <a:srgbClr val="231F20"/>
                </a:solidFill>
                <a:latin typeface="Quicksand Bold"/>
              </a:rPr>
              <a:t>MalJPEG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0">
            <a:off x="6516758" y="1895008"/>
            <a:ext cx="11771242" cy="8344655"/>
          </a:xfrm>
          <a:custGeom>
            <a:avLst/>
            <a:gdLst/>
            <a:ahLst/>
            <a:cxnLst/>
            <a:rect r="r" b="b" t="t" l="l"/>
            <a:pathLst>
              <a:path h="8344655" w="11771242">
                <a:moveTo>
                  <a:pt x="0" y="0"/>
                </a:moveTo>
                <a:lnTo>
                  <a:pt x="11771242" y="0"/>
                </a:lnTo>
                <a:lnTo>
                  <a:pt x="11771242" y="8344655"/>
                </a:lnTo>
                <a:lnTo>
                  <a:pt x="0" y="8344655"/>
                </a:lnTo>
                <a:lnTo>
                  <a:pt x="0" y="0"/>
                </a:lnTo>
                <a:close/>
              </a:path>
            </a:pathLst>
          </a:custGeom>
          <a:blipFill>
            <a:blip r:embed="rId4"/>
            <a:stretch>
              <a:fillRect l="0" t="0" r="0" b="0"/>
            </a:stretch>
          </a:blipFill>
        </p:spPr>
      </p:sp>
      <p:sp>
        <p:nvSpPr>
          <p:cNvPr name="TextBox 4" id="4"/>
          <p:cNvSpPr txBox="true"/>
          <p:nvPr/>
        </p:nvSpPr>
        <p:spPr>
          <a:xfrm rot="0">
            <a:off x="441073" y="2177267"/>
            <a:ext cx="6075686" cy="4831604"/>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JPEG phân chia dữ liệu thành các </a:t>
            </a:r>
            <a:r>
              <a:rPr lang="en-US" sz="2810" spc="275">
                <a:solidFill>
                  <a:srgbClr val="231F20"/>
                </a:solidFill>
                <a:latin typeface="Quicksand Bold"/>
              </a:rPr>
              <a:t>segments</a:t>
            </a:r>
          </a:p>
          <a:p>
            <a:pPr algn="l">
              <a:lnSpc>
                <a:spcPts val="3878"/>
              </a:lnSpc>
            </a:pPr>
          </a:p>
          <a:p>
            <a:pPr algn="l" marL="606765" indent="-303383" lvl="1">
              <a:lnSpc>
                <a:spcPts val="3878"/>
              </a:lnSpc>
              <a:buFont typeface="Arial"/>
              <a:buChar char="•"/>
            </a:pPr>
            <a:r>
              <a:rPr lang="en-US" sz="2810" spc="275">
                <a:solidFill>
                  <a:srgbClr val="231F20"/>
                </a:solidFill>
                <a:latin typeface="Quicksand"/>
              </a:rPr>
              <a:t>Mỗi segments bắt đầu bằng một </a:t>
            </a:r>
            <a:r>
              <a:rPr lang="en-US" sz="2810" spc="275">
                <a:solidFill>
                  <a:srgbClr val="231F20"/>
                </a:solidFill>
                <a:latin typeface="Quicksand Bold"/>
              </a:rPr>
              <a:t>marker</a:t>
            </a:r>
          </a:p>
          <a:p>
            <a:pPr algn="l">
              <a:lnSpc>
                <a:spcPts val="3878"/>
              </a:lnSpc>
            </a:pPr>
          </a:p>
          <a:p>
            <a:pPr algn="l" marL="606765" indent="-303383" lvl="1">
              <a:lnSpc>
                <a:spcPts val="3878"/>
              </a:lnSpc>
              <a:buFont typeface="Arial"/>
              <a:buChar char="•"/>
            </a:pPr>
            <a:r>
              <a:rPr lang="en-US" sz="2810" spc="275">
                <a:solidFill>
                  <a:srgbClr val="231F20"/>
                </a:solidFill>
                <a:latin typeface="Quicksand"/>
              </a:rPr>
              <a:t>Mỗi marker là một chỉ báo 2 byte, với byte đầu tiên là </a:t>
            </a:r>
            <a:r>
              <a:rPr lang="en-US" sz="2810" spc="275">
                <a:solidFill>
                  <a:srgbClr val="231F20"/>
                </a:solidFill>
                <a:latin typeface="Quicksand Bold"/>
              </a:rPr>
              <a:t>0xFF</a:t>
            </a:r>
            <a:r>
              <a:rPr lang="en-US" sz="2810" spc="275">
                <a:solidFill>
                  <a:srgbClr val="231F20"/>
                </a:solidFill>
                <a:latin typeface="Quicksand"/>
              </a:rPr>
              <a:t> và byte thứ hai xác định loại marker</a:t>
            </a:r>
          </a:p>
        </p:txBody>
      </p:sp>
      <p:sp>
        <p:nvSpPr>
          <p:cNvPr name="TextBox 5" id="5"/>
          <p:cNvSpPr txBox="true"/>
          <p:nvPr/>
        </p:nvSpPr>
        <p:spPr>
          <a:xfrm rot="0">
            <a:off x="441073" y="7341346"/>
            <a:ext cx="5883748" cy="1916954"/>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Ví dụ:</a:t>
            </a:r>
            <a:r>
              <a:rPr lang="en-US" sz="2810" spc="275">
                <a:solidFill>
                  <a:srgbClr val="231F20"/>
                </a:solidFill>
                <a:latin typeface="Quicksand Semi-Bold"/>
              </a:rPr>
              <a:t> </a:t>
            </a:r>
          </a:p>
          <a:p>
            <a:pPr algn="l" marL="1213531" indent="-404510" lvl="2">
              <a:lnSpc>
                <a:spcPts val="3878"/>
              </a:lnSpc>
              <a:buFont typeface="Arial"/>
              <a:buChar char="⚬"/>
            </a:pPr>
            <a:r>
              <a:rPr lang="en-US" sz="2810" spc="275">
                <a:solidFill>
                  <a:srgbClr val="231F20"/>
                </a:solidFill>
                <a:latin typeface="Quicksand Semi-Bold"/>
              </a:rPr>
              <a:t>SOI</a:t>
            </a:r>
            <a:r>
              <a:rPr lang="en-US" sz="2810" spc="275">
                <a:solidFill>
                  <a:srgbClr val="231F20"/>
                </a:solidFill>
                <a:latin typeface="Quicksand"/>
              </a:rPr>
              <a:t>: </a:t>
            </a:r>
            <a:r>
              <a:rPr lang="en-US" sz="2810" spc="275">
                <a:solidFill>
                  <a:srgbClr val="231F20"/>
                </a:solidFill>
                <a:latin typeface="Quicksand Bold"/>
              </a:rPr>
              <a:t>FF D8</a:t>
            </a:r>
            <a:r>
              <a:rPr lang="en-US" sz="2810" spc="275">
                <a:solidFill>
                  <a:srgbClr val="231F20"/>
                </a:solidFill>
                <a:latin typeface="Quicksand"/>
              </a:rPr>
              <a:t> </a:t>
            </a:r>
          </a:p>
          <a:p>
            <a:pPr algn="l" marL="1213531" indent="-404510" lvl="2">
              <a:lnSpc>
                <a:spcPts val="3878"/>
              </a:lnSpc>
              <a:buFont typeface="Arial"/>
              <a:buChar char="⚬"/>
            </a:pPr>
            <a:r>
              <a:rPr lang="en-US" sz="2810" spc="275">
                <a:solidFill>
                  <a:srgbClr val="231F20"/>
                </a:solidFill>
                <a:latin typeface="Quicksand Semi-Bold"/>
              </a:rPr>
              <a:t>EOI:</a:t>
            </a:r>
            <a:r>
              <a:rPr lang="en-US" sz="2810" spc="275">
                <a:solidFill>
                  <a:srgbClr val="231F20"/>
                </a:solidFill>
                <a:latin typeface="Quicksand"/>
              </a:rPr>
              <a:t> </a:t>
            </a:r>
            <a:r>
              <a:rPr lang="en-US" sz="2810" spc="275">
                <a:solidFill>
                  <a:srgbClr val="231F20"/>
                </a:solidFill>
                <a:latin typeface="Quicksand Bold"/>
              </a:rPr>
              <a:t>FF D9</a:t>
            </a:r>
          </a:p>
          <a:p>
            <a:pPr algn="l" marL="0" indent="0" lvl="0">
              <a:lnSpc>
                <a:spcPts val="3878"/>
              </a:lnSpc>
              <a:spcBef>
                <a:spcPct val="0"/>
              </a:spcBef>
            </a:pPr>
          </a:p>
        </p:txBody>
      </p:sp>
      <p:sp>
        <p:nvSpPr>
          <p:cNvPr name="TextBox 6" id="6"/>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CẤU TRÚC JPEG</a:t>
            </a:r>
          </a:p>
        </p:txBody>
      </p:sp>
      <p:sp>
        <p:nvSpPr>
          <p:cNvPr name="Freeform 7" id="7"/>
          <p:cNvSpPr/>
          <p:nvPr/>
        </p:nvSpPr>
        <p:spPr>
          <a:xfrm flipH="false" flipV="false" rot="2035253">
            <a:off x="-3367029" y="7426055"/>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6604829">
            <a:off x="13805565" y="-7134023"/>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0">
            <a:off x="-2461981" y="7000086"/>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99862" y="2815102"/>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Marker_EOI_content_after_num</a:t>
            </a:r>
          </a:p>
        </p:txBody>
      </p:sp>
      <p:sp>
        <p:nvSpPr>
          <p:cNvPr name="TextBox 5" id="5"/>
          <p:cNvSpPr txBox="true"/>
          <p:nvPr/>
        </p:nvSpPr>
        <p:spPr>
          <a:xfrm rot="0">
            <a:off x="1699862" y="3678985"/>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File_size</a:t>
            </a:r>
          </a:p>
        </p:txBody>
      </p:sp>
      <p:sp>
        <p:nvSpPr>
          <p:cNvPr name="TextBox 6" id="6"/>
          <p:cNvSpPr txBox="true"/>
          <p:nvPr/>
        </p:nvSpPr>
        <p:spPr>
          <a:xfrm rot="0">
            <a:off x="1699862" y="4630598"/>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Marker_APP1_size_max</a:t>
            </a:r>
          </a:p>
        </p:txBody>
      </p:sp>
      <p:sp>
        <p:nvSpPr>
          <p:cNvPr name="TextBox 7" id="7"/>
          <p:cNvSpPr txBox="true"/>
          <p:nvPr/>
        </p:nvSpPr>
        <p:spPr>
          <a:xfrm rot="0">
            <a:off x="1699862" y="5585527"/>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Marker_COM_size_max:</a:t>
            </a:r>
          </a:p>
        </p:txBody>
      </p:sp>
      <p:sp>
        <p:nvSpPr>
          <p:cNvPr name="TextBox 8" id="8"/>
          <p:cNvSpPr txBox="true"/>
          <p:nvPr/>
        </p:nvSpPr>
        <p:spPr>
          <a:xfrm rot="0">
            <a:off x="1699862" y="6540456"/>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Marker_DHT_size_max:</a:t>
            </a:r>
          </a:p>
        </p:txBody>
      </p:sp>
      <p:sp>
        <p:nvSpPr>
          <p:cNvPr name="TextBox 9" id="9"/>
          <p:cNvSpPr txBox="true"/>
          <p:nvPr/>
        </p:nvSpPr>
        <p:spPr>
          <a:xfrm rot="0">
            <a:off x="10146113" y="2815102"/>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Marker_DHT_num</a:t>
            </a:r>
          </a:p>
        </p:txBody>
      </p:sp>
      <p:sp>
        <p:nvSpPr>
          <p:cNvPr name="TextBox 10" id="10"/>
          <p:cNvSpPr txBox="true"/>
          <p:nvPr/>
        </p:nvSpPr>
        <p:spPr>
          <a:xfrm rot="0">
            <a:off x="10146113" y="3678985"/>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File_markers_num</a:t>
            </a:r>
          </a:p>
        </p:txBody>
      </p:sp>
      <p:sp>
        <p:nvSpPr>
          <p:cNvPr name="TextBox 11" id="11"/>
          <p:cNvSpPr txBox="true"/>
          <p:nvPr/>
        </p:nvSpPr>
        <p:spPr>
          <a:xfrm rot="0">
            <a:off x="10146113" y="4630598"/>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Marker_DQT_num </a:t>
            </a:r>
          </a:p>
        </p:txBody>
      </p:sp>
      <p:sp>
        <p:nvSpPr>
          <p:cNvPr name="TextBox 12" id="12"/>
          <p:cNvSpPr txBox="true"/>
          <p:nvPr/>
        </p:nvSpPr>
        <p:spPr>
          <a:xfrm rot="0">
            <a:off x="10146113" y="5585527"/>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Marker_DQT_size_max</a:t>
            </a:r>
          </a:p>
        </p:txBody>
      </p:sp>
      <p:sp>
        <p:nvSpPr>
          <p:cNvPr name="TextBox 13" id="13"/>
          <p:cNvSpPr txBox="true"/>
          <p:nvPr/>
        </p:nvSpPr>
        <p:spPr>
          <a:xfrm rot="0">
            <a:off x="10146113" y="6540456"/>
            <a:ext cx="7616698" cy="459629"/>
          </a:xfrm>
          <a:prstGeom prst="rect">
            <a:avLst/>
          </a:prstGeom>
        </p:spPr>
        <p:txBody>
          <a:bodyPr anchor="t" rtlCol="false" tIns="0" lIns="0" bIns="0" rIns="0">
            <a:spAutoFit/>
          </a:bodyPr>
          <a:lstStyle/>
          <a:p>
            <a:pPr algn="l" marL="606765" indent="-303383" lvl="1">
              <a:lnSpc>
                <a:spcPts val="3878"/>
              </a:lnSpc>
              <a:buFont typeface="Arial"/>
              <a:buChar char="•"/>
            </a:pPr>
            <a:r>
              <a:rPr lang="en-US" sz="2810" spc="275">
                <a:solidFill>
                  <a:srgbClr val="231F20"/>
                </a:solidFill>
                <a:latin typeface="Quicksand"/>
              </a:rPr>
              <a:t>Marker_APP12_size_max</a:t>
            </a:r>
          </a:p>
        </p:txBody>
      </p:sp>
      <p:sp>
        <p:nvSpPr>
          <p:cNvPr name="TextBox 14" id="14"/>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MALWARE FEATURES</a:t>
            </a:r>
          </a:p>
        </p:txBody>
      </p:sp>
      <p:sp>
        <p:nvSpPr>
          <p:cNvPr name="Freeform 15" id="15"/>
          <p:cNvSpPr/>
          <p:nvPr/>
        </p:nvSpPr>
        <p:spPr>
          <a:xfrm flipH="false" flipV="false" rot="0">
            <a:off x="8108125" y="6921456"/>
            <a:ext cx="1474968" cy="1924917"/>
          </a:xfrm>
          <a:custGeom>
            <a:avLst/>
            <a:gdLst/>
            <a:ahLst/>
            <a:cxnLst/>
            <a:rect r="r" b="b" t="t" l="l"/>
            <a:pathLst>
              <a:path h="1924917" w="1474968">
                <a:moveTo>
                  <a:pt x="0" y="0"/>
                </a:moveTo>
                <a:lnTo>
                  <a:pt x="1474968" y="0"/>
                </a:lnTo>
                <a:lnTo>
                  <a:pt x="1474968" y="1924918"/>
                </a:lnTo>
                <a:lnTo>
                  <a:pt x="0" y="19249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9325055" y="7768821"/>
            <a:ext cx="1786321" cy="2032798"/>
          </a:xfrm>
          <a:custGeom>
            <a:avLst/>
            <a:gdLst/>
            <a:ahLst/>
            <a:cxnLst/>
            <a:rect r="r" b="b" t="t" l="l"/>
            <a:pathLst>
              <a:path h="2032798" w="1786321">
                <a:moveTo>
                  <a:pt x="0" y="0"/>
                </a:moveTo>
                <a:lnTo>
                  <a:pt x="1786321" y="0"/>
                </a:lnTo>
                <a:lnTo>
                  <a:pt x="1786321" y="2032798"/>
                </a:lnTo>
                <a:lnTo>
                  <a:pt x="0" y="2032798"/>
                </a:lnTo>
                <a:lnTo>
                  <a:pt x="0" y="0"/>
                </a:lnTo>
                <a:close/>
              </a:path>
            </a:pathLst>
          </a:custGeom>
          <a:blipFill>
            <a:blip r:embed="rId8"/>
            <a:stretch>
              <a:fillRect l="0" t="0" r="0" b="0"/>
            </a:stretch>
          </a:blipFill>
        </p:spPr>
      </p:sp>
      <p:sp>
        <p:nvSpPr>
          <p:cNvPr name="Freeform 17" id="17"/>
          <p:cNvSpPr/>
          <p:nvPr/>
        </p:nvSpPr>
        <p:spPr>
          <a:xfrm flipH="false" flipV="false" rot="0">
            <a:off x="6570542" y="7768821"/>
            <a:ext cx="1694845" cy="2032798"/>
          </a:xfrm>
          <a:custGeom>
            <a:avLst/>
            <a:gdLst/>
            <a:ahLst/>
            <a:cxnLst/>
            <a:rect r="r" b="b" t="t" l="l"/>
            <a:pathLst>
              <a:path h="2032798" w="1694845">
                <a:moveTo>
                  <a:pt x="0" y="0"/>
                </a:moveTo>
                <a:lnTo>
                  <a:pt x="1694845" y="0"/>
                </a:lnTo>
                <a:lnTo>
                  <a:pt x="1694845" y="2032798"/>
                </a:lnTo>
                <a:lnTo>
                  <a:pt x="0" y="20327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2820098">
            <a:off x="13690979" y="6421983"/>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58739">
            <a:off x="-2220014" y="6777728"/>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920577" y="2641336"/>
            <a:ext cx="7081635" cy="713376"/>
          </a:xfrm>
          <a:prstGeom prst="rect">
            <a:avLst/>
          </a:prstGeom>
        </p:spPr>
        <p:txBody>
          <a:bodyPr anchor="t" rtlCol="false" tIns="0" lIns="0" bIns="0" rIns="0">
            <a:spAutoFit/>
          </a:bodyPr>
          <a:lstStyle/>
          <a:p>
            <a:pPr algn="l">
              <a:lnSpc>
                <a:spcPts val="5810"/>
              </a:lnSpc>
            </a:pPr>
            <a:r>
              <a:rPr lang="en-US" sz="4210" spc="412">
                <a:solidFill>
                  <a:srgbClr val="231F20"/>
                </a:solidFill>
                <a:latin typeface="Quicksand"/>
              </a:rPr>
              <a:t>Benign</a:t>
            </a:r>
          </a:p>
        </p:txBody>
      </p:sp>
      <p:sp>
        <p:nvSpPr>
          <p:cNvPr name="TextBox 5" id="5"/>
          <p:cNvSpPr txBox="true"/>
          <p:nvPr/>
        </p:nvSpPr>
        <p:spPr>
          <a:xfrm rot="0">
            <a:off x="11632923" y="5768420"/>
            <a:ext cx="8115300" cy="713376"/>
          </a:xfrm>
          <a:prstGeom prst="rect">
            <a:avLst/>
          </a:prstGeom>
        </p:spPr>
        <p:txBody>
          <a:bodyPr anchor="t" rtlCol="false" tIns="0" lIns="0" bIns="0" rIns="0">
            <a:spAutoFit/>
          </a:bodyPr>
          <a:lstStyle/>
          <a:p>
            <a:pPr algn="l">
              <a:lnSpc>
                <a:spcPts val="5810"/>
              </a:lnSpc>
            </a:pPr>
            <a:r>
              <a:rPr lang="en-US" sz="4210" spc="412">
                <a:solidFill>
                  <a:srgbClr val="231F20"/>
                </a:solidFill>
                <a:latin typeface="Quicksand"/>
              </a:rPr>
              <a:t>674 samples</a:t>
            </a:r>
          </a:p>
        </p:txBody>
      </p:sp>
      <p:sp>
        <p:nvSpPr>
          <p:cNvPr name="TextBox 6" id="6"/>
          <p:cNvSpPr txBox="true"/>
          <p:nvPr/>
        </p:nvSpPr>
        <p:spPr>
          <a:xfrm rot="0">
            <a:off x="5361922" y="7045226"/>
            <a:ext cx="10495403" cy="713376"/>
          </a:xfrm>
          <a:prstGeom prst="rect">
            <a:avLst/>
          </a:prstGeom>
        </p:spPr>
        <p:txBody>
          <a:bodyPr anchor="t" rtlCol="false" tIns="0" lIns="0" bIns="0" rIns="0">
            <a:spAutoFit/>
          </a:bodyPr>
          <a:lstStyle/>
          <a:p>
            <a:pPr algn="l">
              <a:lnSpc>
                <a:spcPts val="5810"/>
              </a:lnSpc>
            </a:pPr>
            <a:r>
              <a:rPr lang="en-US" sz="4210" spc="412">
                <a:solidFill>
                  <a:srgbClr val="231F20"/>
                </a:solidFill>
                <a:latin typeface="Quicksand Bold"/>
              </a:rPr>
              <a:t>7:3 - train:test (2580:1106)</a:t>
            </a:r>
          </a:p>
        </p:txBody>
      </p:sp>
      <p:sp>
        <p:nvSpPr>
          <p:cNvPr name="TextBox 7" id="7"/>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DATASET</a:t>
            </a:r>
          </a:p>
        </p:txBody>
      </p:sp>
      <p:sp>
        <p:nvSpPr>
          <p:cNvPr name="Freeform 8" id="8"/>
          <p:cNvSpPr/>
          <p:nvPr/>
        </p:nvSpPr>
        <p:spPr>
          <a:xfrm flipH="false" flipV="false" rot="0">
            <a:off x="11919135" y="3573787"/>
            <a:ext cx="2370354" cy="2370354"/>
          </a:xfrm>
          <a:custGeom>
            <a:avLst/>
            <a:gdLst/>
            <a:ahLst/>
            <a:cxnLst/>
            <a:rect r="r" b="b" t="t" l="l"/>
            <a:pathLst>
              <a:path h="2370354" w="2370354">
                <a:moveTo>
                  <a:pt x="0" y="0"/>
                </a:moveTo>
                <a:lnTo>
                  <a:pt x="2370355" y="0"/>
                </a:lnTo>
                <a:lnTo>
                  <a:pt x="2370355" y="2370354"/>
                </a:lnTo>
                <a:lnTo>
                  <a:pt x="0" y="23703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3920577" y="3573787"/>
            <a:ext cx="2370354" cy="2370354"/>
          </a:xfrm>
          <a:custGeom>
            <a:avLst/>
            <a:gdLst/>
            <a:ahLst/>
            <a:cxnLst/>
            <a:rect r="r" b="b" t="t" l="l"/>
            <a:pathLst>
              <a:path h="2370354" w="2370354">
                <a:moveTo>
                  <a:pt x="0" y="0"/>
                </a:moveTo>
                <a:lnTo>
                  <a:pt x="2370354" y="0"/>
                </a:lnTo>
                <a:lnTo>
                  <a:pt x="2370354" y="2370354"/>
                </a:lnTo>
                <a:lnTo>
                  <a:pt x="0" y="23703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3141148" y="5768420"/>
            <a:ext cx="3929211" cy="713384"/>
          </a:xfrm>
          <a:prstGeom prst="rect">
            <a:avLst/>
          </a:prstGeom>
        </p:spPr>
        <p:txBody>
          <a:bodyPr anchor="t" rtlCol="false" tIns="0" lIns="0" bIns="0" rIns="0">
            <a:spAutoFit/>
          </a:bodyPr>
          <a:lstStyle/>
          <a:p>
            <a:pPr algn="ctr">
              <a:lnSpc>
                <a:spcPts val="5809"/>
              </a:lnSpc>
              <a:spcBef>
                <a:spcPct val="0"/>
              </a:spcBef>
            </a:pPr>
            <a:r>
              <a:rPr lang="en-US" sz="4209" spc="412">
                <a:solidFill>
                  <a:srgbClr val="231F20"/>
                </a:solidFill>
                <a:latin typeface="Quicksand"/>
              </a:rPr>
              <a:t>3012 samples</a:t>
            </a:r>
          </a:p>
        </p:txBody>
      </p:sp>
      <p:sp>
        <p:nvSpPr>
          <p:cNvPr name="TextBox 11" id="11"/>
          <p:cNvSpPr txBox="true"/>
          <p:nvPr/>
        </p:nvSpPr>
        <p:spPr>
          <a:xfrm rot="0">
            <a:off x="11632923" y="2641336"/>
            <a:ext cx="2942779" cy="713384"/>
          </a:xfrm>
          <a:prstGeom prst="rect">
            <a:avLst/>
          </a:prstGeom>
        </p:spPr>
        <p:txBody>
          <a:bodyPr anchor="t" rtlCol="false" tIns="0" lIns="0" bIns="0" rIns="0">
            <a:spAutoFit/>
          </a:bodyPr>
          <a:lstStyle/>
          <a:p>
            <a:pPr algn="ctr">
              <a:lnSpc>
                <a:spcPts val="5809"/>
              </a:lnSpc>
              <a:spcBef>
                <a:spcPct val="0"/>
              </a:spcBef>
            </a:pPr>
            <a:r>
              <a:rPr lang="en-US" sz="4209" spc="412">
                <a:solidFill>
                  <a:srgbClr val="231F20"/>
                </a:solidFill>
                <a:latin typeface="Quicksand"/>
              </a:rPr>
              <a:t>Malicious </a:t>
            </a:r>
          </a:p>
        </p:txBody>
      </p:sp>
      <p:sp>
        <p:nvSpPr>
          <p:cNvPr name="Freeform 12" id="12"/>
          <p:cNvSpPr/>
          <p:nvPr/>
        </p:nvSpPr>
        <p:spPr>
          <a:xfrm flipH="false" flipV="false" rot="-2820098">
            <a:off x="14629013" y="-3194810"/>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aphicFrame>
        <p:nvGraphicFramePr>
          <p:cNvPr name="Table 3" id="3"/>
          <p:cNvGraphicFramePr>
            <a:graphicFrameLocks noGrp="true"/>
          </p:cNvGraphicFramePr>
          <p:nvPr/>
        </p:nvGraphicFramePr>
        <p:xfrm>
          <a:off x="0" y="2484905"/>
          <a:ext cx="18288000" cy="7130982"/>
        </p:xfrm>
        <a:graphic>
          <a:graphicData uri="http://schemas.openxmlformats.org/drawingml/2006/table">
            <a:tbl>
              <a:tblPr/>
              <a:tblGrid>
                <a:gridCol w="2659315"/>
                <a:gridCol w="3272076"/>
                <a:gridCol w="3017258"/>
                <a:gridCol w="3098207"/>
                <a:gridCol w="3489301"/>
                <a:gridCol w="2751843"/>
              </a:tblGrid>
              <a:tr h="1209811">
                <a:tc>
                  <a:txBody>
                    <a:bodyPr anchor="t" rtlCol="false"/>
                    <a:lstStyle/>
                    <a:p>
                      <a:pPr algn="ctr">
                        <a:lnSpc>
                          <a:spcPts val="4200"/>
                        </a:lnSpc>
                        <a:defRPr/>
                      </a:pP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Bold"/>
                        </a:rPr>
                        <a:t>Accuracy</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Bold"/>
                        </a:rPr>
                        <a:t>Precision</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Bold"/>
                        </a:rPr>
                        <a:t>Recall</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Bold"/>
                        </a:rPr>
                        <a:t>F1 Score</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Bold"/>
                        </a:rPr>
                        <a:t>AUC</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r>
              <a:tr h="1464166">
                <a:tc>
                  <a:txBody>
                    <a:bodyPr anchor="t" rtlCol="false"/>
                    <a:lstStyle/>
                    <a:p>
                      <a:pPr algn="ctr">
                        <a:lnSpc>
                          <a:spcPts val="4200"/>
                        </a:lnSpc>
                        <a:defRPr/>
                      </a:pPr>
                      <a:r>
                        <a:rPr lang="en-US" sz="3000">
                          <a:solidFill>
                            <a:srgbClr val="2B2B2B"/>
                          </a:solidFill>
                          <a:latin typeface="Agrandir Bold"/>
                        </a:rPr>
                        <a:t>XGBoost </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99.37</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98.51</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98.02</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98.26</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98.84</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r>
              <a:tr h="1424005">
                <a:tc>
                  <a:txBody>
                    <a:bodyPr anchor="t" rtlCol="false"/>
                    <a:lstStyle/>
                    <a:p>
                      <a:pPr algn="ctr">
                        <a:lnSpc>
                          <a:spcPts val="4200"/>
                        </a:lnSpc>
                        <a:defRPr/>
                      </a:pPr>
                      <a:r>
                        <a:rPr lang="en-US" sz="3000">
                          <a:solidFill>
                            <a:srgbClr val="2B2B2B"/>
                          </a:solidFill>
                          <a:latin typeface="Agrandir Bold"/>
                        </a:rPr>
                        <a:t>LightGBM </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99.54</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99.50</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98.02</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98.75</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98.95</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r>
              <a:tr h="1516501">
                <a:tc>
                  <a:txBody>
                    <a:bodyPr anchor="t" rtlCol="false"/>
                    <a:lstStyle/>
                    <a:p>
                      <a:pPr algn="ctr">
                        <a:lnSpc>
                          <a:spcPts val="4200"/>
                        </a:lnSpc>
                        <a:defRPr/>
                      </a:pPr>
                      <a:r>
                        <a:rPr lang="en-US" sz="3000">
                          <a:solidFill>
                            <a:srgbClr val="2B2B2B"/>
                          </a:solidFill>
                          <a:latin typeface="Agrandir Bold"/>
                        </a:rPr>
                        <a:t>Random forest</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99.37</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98.02</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98.51</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98.27</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2B2B2B"/>
                          </a:solidFill>
                          <a:latin typeface="Agrandir"/>
                        </a:rPr>
                        <a:t>99.04</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r>
              <a:tr h="1516501">
                <a:tc>
                  <a:txBody>
                    <a:bodyPr anchor="t" rtlCol="false"/>
                    <a:lstStyle/>
                    <a:p>
                      <a:pPr algn="ctr">
                        <a:lnSpc>
                          <a:spcPts val="4200"/>
                        </a:lnSpc>
                        <a:defRPr/>
                      </a:pPr>
                      <a:r>
                        <a:rPr lang="en-US" sz="3000">
                          <a:solidFill>
                            <a:srgbClr val="000000"/>
                          </a:solidFill>
                          <a:latin typeface="Agrandir Bold"/>
                        </a:rPr>
                        <a:t>Decision Tree</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000000"/>
                          </a:solidFill>
                          <a:latin typeface="Agrandir"/>
                        </a:rPr>
                        <a:t>99.19</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000000"/>
                          </a:solidFill>
                          <a:latin typeface="Agrandir"/>
                        </a:rPr>
                        <a:t>97.54</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000000"/>
                          </a:solidFill>
                          <a:latin typeface="Agrandir"/>
                        </a:rPr>
                        <a:t>98.02</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000000"/>
                          </a:solidFill>
                          <a:latin typeface="Agrandir"/>
                        </a:rPr>
                        <a:t>97.78</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c>
                  <a:txBody>
                    <a:bodyPr anchor="t" rtlCol="false"/>
                    <a:lstStyle/>
                    <a:p>
                      <a:pPr algn="ctr">
                        <a:lnSpc>
                          <a:spcPts val="4200"/>
                        </a:lnSpc>
                        <a:defRPr/>
                      </a:pPr>
                      <a:r>
                        <a:rPr lang="en-US" sz="3000">
                          <a:solidFill>
                            <a:srgbClr val="000000"/>
                          </a:solidFill>
                          <a:latin typeface="Agrandir"/>
                        </a:rPr>
                        <a:t>98.73</a:t>
                      </a:r>
                      <a:endParaRPr lang="en-US" sz="1100"/>
                    </a:p>
                  </a:txBody>
                  <a:tcPr marL="190500" marR="190500" marT="190500" marB="190500" anchor="ctr">
                    <a:lnL cmpd="sng" algn="ctr" cap="flat" w="9525">
                      <a:solidFill>
                        <a:srgbClr val="2B2B2B"/>
                      </a:solidFill>
                      <a:prstDash val="solid"/>
                      <a:round/>
                      <a:headEnd type="none" w="med" len="med"/>
                      <a:tailEnd type="none" w="med" len="med"/>
                    </a:lnL>
                    <a:lnR cmpd="sng" algn="ctr" cap="flat" w="9525">
                      <a:solidFill>
                        <a:srgbClr val="2B2B2B"/>
                      </a:solidFill>
                      <a:prstDash val="solid"/>
                      <a:round/>
                      <a:headEnd type="none" w="med" len="med"/>
                      <a:tailEnd type="none" w="med" len="med"/>
                    </a:lnR>
                    <a:lnT cmpd="sng" algn="ctr" cap="flat" w="9525">
                      <a:solidFill>
                        <a:srgbClr val="2B2B2B"/>
                      </a:solidFill>
                      <a:prstDash val="solid"/>
                      <a:round/>
                      <a:headEnd type="none" w="med" len="med"/>
                      <a:tailEnd type="none" w="med" len="med"/>
                    </a:lnT>
                    <a:lnB cmpd="sng" algn="ctr" cap="flat" w="9525">
                      <a:solidFill>
                        <a:srgbClr val="2B2B2B"/>
                      </a:solidFill>
                      <a:prstDash val="solid"/>
                      <a:round/>
                      <a:headEnd type="none" w="med" len="med"/>
                      <a:tailEnd type="none" w="med" len="med"/>
                    </a:lnB>
                    <a:solidFill>
                      <a:srgbClr val="F2F4F5"/>
                    </a:solidFill>
                  </a:tcPr>
                </a:tc>
              </a:tr>
            </a:tbl>
          </a:graphicData>
        </a:graphic>
      </p:graphicFrame>
      <p:sp>
        <p:nvSpPr>
          <p:cNvPr name="Freeform 4" id="4"/>
          <p:cNvSpPr/>
          <p:nvPr/>
        </p:nvSpPr>
        <p:spPr>
          <a:xfrm flipH="false" flipV="false" rot="3549255">
            <a:off x="12664717" y="-4650972"/>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48655" y="265941"/>
            <a:ext cx="15839722" cy="1714917"/>
          </a:xfrm>
          <a:prstGeom prst="rect">
            <a:avLst/>
          </a:prstGeom>
        </p:spPr>
        <p:txBody>
          <a:bodyPr anchor="t" rtlCol="false" tIns="0" lIns="0" bIns="0" rIns="0">
            <a:spAutoFit/>
          </a:bodyPr>
          <a:lstStyle/>
          <a:p>
            <a:pPr algn="l">
              <a:lnSpc>
                <a:spcPts val="13774"/>
              </a:lnSpc>
            </a:pPr>
            <a:r>
              <a:rPr lang="en-US" sz="9981" spc="978">
                <a:solidFill>
                  <a:srgbClr val="231F20"/>
                </a:solidFill>
                <a:latin typeface="Arimo Bold"/>
              </a:rPr>
              <a:t>KẾT QUẢ</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DAGEgRC4VIM</dc:identifier>
  <dcterms:modified xsi:type="dcterms:W3CDTF">2011-08-01T06:04:30Z</dcterms:modified>
  <cp:revision>1</cp:revision>
  <dc:title>Malware</dc:title>
</cp:coreProperties>
</file>