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318" y="-17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55806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130" name="Line"/>
          <p:cNvSpPr/>
          <p:nvPr/>
        </p:nvSpPr>
        <p:spPr>
          <a:xfrm>
            <a:off x="13623963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Driving Characteristics"/>
          <p:cNvSpPr txBox="1"/>
          <p:nvPr/>
        </p:nvSpPr>
        <p:spPr>
          <a:xfrm>
            <a:off x="13515399" y="3651455"/>
            <a:ext cx="483128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Driving Characteristics</a:t>
            </a:r>
          </a:p>
        </p:txBody>
      </p:sp>
      <p:sp>
        <p:nvSpPr>
          <p:cNvPr id="132" name="Line"/>
          <p:cNvSpPr/>
          <p:nvPr/>
        </p:nvSpPr>
        <p:spPr>
          <a:xfrm>
            <a:off x="13623963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Line"/>
          <p:cNvSpPr/>
          <p:nvPr/>
        </p:nvSpPr>
        <p:spPr>
          <a:xfrm>
            <a:off x="13623963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13623963" y="751577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13623963" y="828258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13623963" y="904938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13623963" y="981618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Top 3"/>
          <p:cNvSpPr txBox="1"/>
          <p:nvPr/>
        </p:nvSpPr>
        <p:spPr>
          <a:xfrm>
            <a:off x="11907578" y="3651455"/>
            <a:ext cx="121798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Top 3</a:t>
            </a:r>
          </a:p>
        </p:txBody>
      </p:sp>
      <p:sp>
        <p:nvSpPr>
          <p:cNvPr id="139" name="Rectangle"/>
          <p:cNvSpPr/>
          <p:nvPr/>
        </p:nvSpPr>
        <p:spPr>
          <a:xfrm>
            <a:off x="12279030" y="544432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Rectangle"/>
          <p:cNvSpPr/>
          <p:nvPr/>
        </p:nvSpPr>
        <p:spPr>
          <a:xfrm>
            <a:off x="12279030" y="4742731"/>
            <a:ext cx="472792" cy="478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Rectangle"/>
          <p:cNvSpPr/>
          <p:nvPr/>
        </p:nvSpPr>
        <p:spPr>
          <a:xfrm>
            <a:off x="12279030" y="618572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Rectangle"/>
          <p:cNvSpPr/>
          <p:nvPr/>
        </p:nvSpPr>
        <p:spPr>
          <a:xfrm>
            <a:off x="12279030" y="6952532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Rectangle"/>
          <p:cNvSpPr/>
          <p:nvPr/>
        </p:nvSpPr>
        <p:spPr>
          <a:xfrm>
            <a:off x="12279030" y="773203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Rectangle"/>
          <p:cNvSpPr/>
          <p:nvPr/>
        </p:nvSpPr>
        <p:spPr>
          <a:xfrm>
            <a:off x="12279030" y="848613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Rectangle"/>
          <p:cNvSpPr/>
          <p:nvPr/>
        </p:nvSpPr>
        <p:spPr>
          <a:xfrm>
            <a:off x="12279030" y="92679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Candidate Architecture Characteristics"/>
          <p:cNvSpPr txBox="1"/>
          <p:nvPr/>
        </p:nvSpPr>
        <p:spPr>
          <a:xfrm>
            <a:off x="1888543" y="3680989"/>
            <a:ext cx="724936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Candidate Architecture Characteristics</a:t>
            </a:r>
          </a:p>
        </p:txBody>
      </p:sp>
      <p:sp>
        <p:nvSpPr>
          <p:cNvPr id="147" name="performance"/>
          <p:cNvSpPr txBox="1"/>
          <p:nvPr/>
        </p:nvSpPr>
        <p:spPr>
          <a:xfrm>
            <a:off x="956262" y="4712067"/>
            <a:ext cx="247663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performance</a:t>
            </a:r>
          </a:p>
        </p:txBody>
      </p:sp>
      <p:sp>
        <p:nvSpPr>
          <p:cNvPr id="148" name="testability"/>
          <p:cNvSpPr txBox="1"/>
          <p:nvPr/>
        </p:nvSpPr>
        <p:spPr>
          <a:xfrm>
            <a:off x="8172424" y="5463133"/>
            <a:ext cx="178549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testability</a:t>
            </a:r>
          </a:p>
        </p:txBody>
      </p:sp>
      <p:sp>
        <p:nvSpPr>
          <p:cNvPr id="149" name="availability"/>
          <p:cNvSpPr txBox="1"/>
          <p:nvPr/>
        </p:nvSpPr>
        <p:spPr>
          <a:xfrm>
            <a:off x="976003" y="6245350"/>
            <a:ext cx="209993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>
                <a:solidFill>
                  <a:srgbClr val="FF0000"/>
                </a:solidFill>
              </a:rPr>
              <a:t>availability</a:t>
            </a:r>
          </a:p>
        </p:txBody>
      </p:sp>
      <p:sp>
        <p:nvSpPr>
          <p:cNvPr id="150" name="fault tolerance"/>
          <p:cNvSpPr txBox="1"/>
          <p:nvPr/>
        </p:nvSpPr>
        <p:spPr>
          <a:xfrm>
            <a:off x="956566" y="7026605"/>
            <a:ext cx="2575688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fault tolerance</a:t>
            </a:r>
          </a:p>
        </p:txBody>
      </p:sp>
      <p:sp>
        <p:nvSpPr>
          <p:cNvPr id="151" name="recoverability"/>
          <p:cNvSpPr txBox="1"/>
          <p:nvPr/>
        </p:nvSpPr>
        <p:spPr>
          <a:xfrm>
            <a:off x="8173296" y="8557369"/>
            <a:ext cx="242024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recoverability</a:t>
            </a:r>
          </a:p>
        </p:txBody>
      </p:sp>
      <p:sp>
        <p:nvSpPr>
          <p:cNvPr id="152" name="scalability"/>
          <p:cNvSpPr txBox="1"/>
          <p:nvPr/>
        </p:nvSpPr>
        <p:spPr>
          <a:xfrm>
            <a:off x="978104" y="7778239"/>
            <a:ext cx="194444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scalability</a:t>
            </a:r>
          </a:p>
        </p:txBody>
      </p:sp>
      <p:sp>
        <p:nvSpPr>
          <p:cNvPr id="153" name="interoperability"/>
          <p:cNvSpPr txBox="1"/>
          <p:nvPr/>
        </p:nvSpPr>
        <p:spPr>
          <a:xfrm>
            <a:off x="4530648" y="7821181"/>
            <a:ext cx="26675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interoperability</a:t>
            </a:r>
          </a:p>
        </p:txBody>
      </p:sp>
      <p:sp>
        <p:nvSpPr>
          <p:cNvPr id="154" name="concurrency"/>
          <p:cNvSpPr txBox="1"/>
          <p:nvPr/>
        </p:nvSpPr>
        <p:spPr>
          <a:xfrm>
            <a:off x="4539144" y="8536880"/>
            <a:ext cx="226555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concurrency</a:t>
            </a:r>
          </a:p>
        </p:txBody>
      </p:sp>
      <p:sp>
        <p:nvSpPr>
          <p:cNvPr id="155" name="extensibility"/>
          <p:cNvSpPr txBox="1"/>
          <p:nvPr/>
        </p:nvSpPr>
        <p:spPr>
          <a:xfrm>
            <a:off x="4542142" y="7035395"/>
            <a:ext cx="2351605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extensibility</a:t>
            </a:r>
          </a:p>
        </p:txBody>
      </p:sp>
      <p:sp>
        <p:nvSpPr>
          <p:cNvPr id="156" name="adaptability"/>
          <p:cNvSpPr txBox="1"/>
          <p:nvPr/>
        </p:nvSpPr>
        <p:spPr>
          <a:xfrm>
            <a:off x="4568748" y="6319561"/>
            <a:ext cx="2176877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adaptability</a:t>
            </a:r>
          </a:p>
        </p:txBody>
      </p:sp>
      <p:sp>
        <p:nvSpPr>
          <p:cNvPr id="157" name="responsiveness"/>
          <p:cNvSpPr txBox="1"/>
          <p:nvPr/>
        </p:nvSpPr>
        <p:spPr>
          <a:xfrm>
            <a:off x="956262" y="5455221"/>
            <a:ext cx="279476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responsiveness</a:t>
            </a:r>
          </a:p>
        </p:txBody>
      </p:sp>
      <p:sp>
        <p:nvSpPr>
          <p:cNvPr id="158" name="deployability"/>
          <p:cNvSpPr txBox="1"/>
          <p:nvPr/>
        </p:nvSpPr>
        <p:spPr>
          <a:xfrm>
            <a:off x="8156913" y="4733030"/>
            <a:ext cx="230060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deployability</a:t>
            </a:r>
          </a:p>
        </p:txBody>
      </p:sp>
      <p:sp>
        <p:nvSpPr>
          <p:cNvPr id="159" name="workflow"/>
          <p:cNvSpPr txBox="1"/>
          <p:nvPr/>
        </p:nvSpPr>
        <p:spPr>
          <a:xfrm>
            <a:off x="8172424" y="7030219"/>
            <a:ext cx="169253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workflow</a:t>
            </a:r>
          </a:p>
        </p:txBody>
      </p:sp>
      <p:sp>
        <p:nvSpPr>
          <p:cNvPr id="160" name="elasticity"/>
          <p:cNvSpPr txBox="1"/>
          <p:nvPr/>
        </p:nvSpPr>
        <p:spPr>
          <a:xfrm>
            <a:off x="978104" y="8536880"/>
            <a:ext cx="16441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elasticity</a:t>
            </a:r>
          </a:p>
        </p:txBody>
      </p:sp>
      <p:sp>
        <p:nvSpPr>
          <p:cNvPr id="161" name="configurability"/>
          <p:cNvSpPr txBox="1"/>
          <p:nvPr/>
        </p:nvSpPr>
        <p:spPr>
          <a:xfrm>
            <a:off x="8172424" y="7799696"/>
            <a:ext cx="254025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configurability</a:t>
            </a:r>
          </a:p>
        </p:txBody>
      </p:sp>
      <p:sp>
        <p:nvSpPr>
          <p:cNvPr id="162" name="abstraction"/>
          <p:cNvSpPr txBox="1"/>
          <p:nvPr/>
        </p:nvSpPr>
        <p:spPr>
          <a:xfrm>
            <a:off x="8155499" y="6262381"/>
            <a:ext cx="206781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abstraction</a:t>
            </a:r>
          </a:p>
        </p:txBody>
      </p:sp>
      <p:sp>
        <p:nvSpPr>
          <p:cNvPr id="163" name="data integrity"/>
          <p:cNvSpPr txBox="1"/>
          <p:nvPr/>
        </p:nvSpPr>
        <p:spPr>
          <a:xfrm>
            <a:off x="4585653" y="4711996"/>
            <a:ext cx="244457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data integrity</a:t>
            </a:r>
          </a:p>
        </p:txBody>
      </p:sp>
      <p:sp>
        <p:nvSpPr>
          <p:cNvPr id="164" name="Line"/>
          <p:cNvSpPr/>
          <p:nvPr/>
        </p:nvSpPr>
        <p:spPr>
          <a:xfrm>
            <a:off x="19077345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Implicit Characteristics"/>
          <p:cNvSpPr txBox="1"/>
          <p:nvPr/>
        </p:nvSpPr>
        <p:spPr>
          <a:xfrm>
            <a:off x="18968781" y="3651455"/>
            <a:ext cx="428851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Implicit Characteristics</a:t>
            </a:r>
          </a:p>
        </p:txBody>
      </p:sp>
      <p:sp>
        <p:nvSpPr>
          <p:cNvPr id="166" name="Line"/>
          <p:cNvSpPr/>
          <p:nvPr/>
        </p:nvSpPr>
        <p:spPr>
          <a:xfrm>
            <a:off x="19077345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>
            <a:off x="19077345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 flipH="1">
            <a:off x="11263309" y="3684247"/>
            <a:ext cx="1" cy="92085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others:"/>
          <p:cNvSpPr txBox="1"/>
          <p:nvPr/>
        </p:nvSpPr>
        <p:spPr>
          <a:xfrm>
            <a:off x="970066" y="9504199"/>
            <a:ext cx="13340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others:</a:t>
            </a:r>
          </a:p>
        </p:txBody>
      </p:sp>
      <p:sp>
        <p:nvSpPr>
          <p:cNvPr id="172" name="Line"/>
          <p:cNvSpPr/>
          <p:nvPr/>
        </p:nvSpPr>
        <p:spPr>
          <a:xfrm>
            <a:off x="2483929" y="9993874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3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174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System/Project:</a:t>
            </a:r>
          </a:p>
        </p:txBody>
      </p:sp>
      <p:sp>
        <p:nvSpPr>
          <p:cNvPr id="175" name="Line"/>
          <p:cNvSpPr/>
          <p:nvPr/>
        </p:nvSpPr>
        <p:spPr>
          <a:xfrm>
            <a:off x="4280070" y="2030977"/>
            <a:ext cx="122290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Date:"/>
          <p:cNvSpPr txBox="1"/>
          <p:nvPr/>
        </p:nvSpPr>
        <p:spPr>
          <a:xfrm>
            <a:off x="170233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177" name="Line"/>
          <p:cNvSpPr/>
          <p:nvPr/>
        </p:nvSpPr>
        <p:spPr>
          <a:xfrm>
            <a:off x="18486330" y="2716960"/>
            <a:ext cx="50506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179" name="Line"/>
          <p:cNvSpPr/>
          <p:nvPr/>
        </p:nvSpPr>
        <p:spPr>
          <a:xfrm>
            <a:off x="4255965" y="2728065"/>
            <a:ext cx="122772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19077345" y="7549427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Others Considered"/>
          <p:cNvSpPr txBox="1"/>
          <p:nvPr/>
        </p:nvSpPr>
        <p:spPr>
          <a:xfrm>
            <a:off x="19025106" y="8588273"/>
            <a:ext cx="361749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Others Considered</a:t>
            </a:r>
          </a:p>
        </p:txBody>
      </p:sp>
      <p:sp>
        <p:nvSpPr>
          <p:cNvPr id="182" name="Line"/>
          <p:cNvSpPr/>
          <p:nvPr/>
        </p:nvSpPr>
        <p:spPr>
          <a:xfrm>
            <a:off x="19077345" y="981725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19077345" y="10584058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19087682" y="11350861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19087682" y="1211766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2483930" y="10755936"/>
            <a:ext cx="81239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Identify no more than 7 driving characteristics.…"/>
          <p:cNvSpPr txBox="1"/>
          <p:nvPr/>
        </p:nvSpPr>
        <p:spPr>
          <a:xfrm>
            <a:off x="11918690" y="10596757"/>
            <a:ext cx="6847712" cy="238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/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Identify no more than 7 driving characteristics.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Pick the top 3 characteristics (in any order).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Implicit characteristics can become driving characteristics if they are </a:t>
            </a:r>
            <a:r>
              <a:rPr i="1"/>
              <a:t>critical </a:t>
            </a:r>
            <a:r>
              <a:t>concerns.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Add additional characteristics identified that weren’t deemed as important as the list of 7 to the </a:t>
            </a:r>
            <a:r>
              <a:rPr i="1"/>
              <a:t>Others Considered</a:t>
            </a:r>
            <a:r>
              <a:t> list.</a:t>
            </a:r>
          </a:p>
        </p:txBody>
      </p:sp>
      <p:sp>
        <p:nvSpPr>
          <p:cNvPr id="188" name="Instructions"/>
          <p:cNvSpPr txBox="1"/>
          <p:nvPr/>
        </p:nvSpPr>
        <p:spPr>
          <a:xfrm>
            <a:off x="11759978" y="10171967"/>
            <a:ext cx="1702410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200">
                <a:solidFill>
                  <a:srgbClr val="424242"/>
                </a:solidFill>
              </a:defRPr>
            </a:lvl1pPr>
          </a:lstStyle>
          <a:p>
            <a:r>
              <a:t>Instructions</a:t>
            </a:r>
          </a:p>
        </p:txBody>
      </p:sp>
      <p:sp>
        <p:nvSpPr>
          <p:cNvPr id="191" name="data consistency"/>
          <p:cNvSpPr txBox="1"/>
          <p:nvPr/>
        </p:nvSpPr>
        <p:spPr>
          <a:xfrm>
            <a:off x="4572953" y="5454870"/>
            <a:ext cx="319318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data consistency</a:t>
            </a:r>
          </a:p>
        </p:txBody>
      </p:sp>
      <p:sp>
        <p:nvSpPr>
          <p:cNvPr id="192" name="Line"/>
          <p:cNvSpPr/>
          <p:nvPr/>
        </p:nvSpPr>
        <p:spPr>
          <a:xfrm>
            <a:off x="2483929" y="11522740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861636" y="48964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V="1">
            <a:off x="861636" y="645707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 flipV="1">
            <a:off x="836236" y="7939881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 flipV="1">
            <a:off x="4488344" y="48710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 flipV="1">
            <a:off x="4462944" y="651303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denotes characteristics that are related; some systems only need one of these, other systems may need both"/>
          <p:cNvSpPr txBox="1"/>
          <p:nvPr/>
        </p:nvSpPr>
        <p:spPr>
          <a:xfrm>
            <a:off x="3042237" y="11941732"/>
            <a:ext cx="7566985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denotes characteristics that are related; some systems only need one of these, other systems may need both</a:t>
            </a:r>
          </a:p>
        </p:txBody>
      </p:sp>
      <p:sp>
        <p:nvSpPr>
          <p:cNvPr id="199" name="a"/>
          <p:cNvSpPr txBox="1"/>
          <p:nvPr/>
        </p:nvSpPr>
        <p:spPr>
          <a:xfrm>
            <a:off x="2609415" y="11785920"/>
            <a:ext cx="271159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00" name="b"/>
          <p:cNvSpPr txBox="1"/>
          <p:nvPr/>
        </p:nvSpPr>
        <p:spPr>
          <a:xfrm>
            <a:off x="2571315" y="12468351"/>
            <a:ext cx="287516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2506042" y="11916286"/>
            <a:ext cx="1" cy="9123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  <p:sp>
        <p:nvSpPr>
          <p:cNvPr id="205" name="Domain:"/>
          <p:cNvSpPr txBox="1"/>
          <p:nvPr/>
        </p:nvSpPr>
        <p:spPr>
          <a:xfrm>
            <a:off x="16983247" y="1493165"/>
            <a:ext cx="186720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Domain:</a:t>
            </a:r>
          </a:p>
        </p:txBody>
      </p:sp>
      <p:sp>
        <p:nvSpPr>
          <p:cNvPr id="206" name="Line"/>
          <p:cNvSpPr/>
          <p:nvPr/>
        </p:nvSpPr>
        <p:spPr>
          <a:xfrm>
            <a:off x="18934639" y="2030977"/>
            <a:ext cx="46023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" name="System/Project:"/>
          <p:cNvSpPr txBox="1"/>
          <p:nvPr/>
        </p:nvSpPr>
        <p:spPr>
          <a:xfrm>
            <a:off x="4213364" y="1379114"/>
            <a:ext cx="122957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ko-KR" dirty="0" smtClean="0"/>
              <a:t>Agile dead trees</a:t>
            </a:r>
            <a:endParaRPr dirty="0"/>
          </a:p>
        </p:txBody>
      </p:sp>
      <p:sp>
        <p:nvSpPr>
          <p:cNvPr id="83" name="System/Project:"/>
          <p:cNvSpPr txBox="1"/>
          <p:nvPr/>
        </p:nvSpPr>
        <p:spPr>
          <a:xfrm>
            <a:off x="4271120" y="2096954"/>
            <a:ext cx="122957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ko-KR" altLang="en-US" dirty="0" smtClean="0"/>
              <a:t>노규남</a:t>
            </a:r>
            <a:endParaRPr dirty="0"/>
          </a:p>
        </p:txBody>
      </p:sp>
      <p:sp>
        <p:nvSpPr>
          <p:cNvPr id="85" name="Domain:"/>
          <p:cNvSpPr txBox="1"/>
          <p:nvPr/>
        </p:nvSpPr>
        <p:spPr>
          <a:xfrm>
            <a:off x="19056711" y="1374389"/>
            <a:ext cx="305981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ko-KR" altLang="en-US" dirty="0" smtClean="0"/>
              <a:t>전자상거래</a:t>
            </a:r>
            <a:endParaRPr dirty="0"/>
          </a:p>
        </p:txBody>
      </p:sp>
      <p:sp>
        <p:nvSpPr>
          <p:cNvPr id="87" name="Domain:"/>
          <p:cNvSpPr txBox="1"/>
          <p:nvPr/>
        </p:nvSpPr>
        <p:spPr>
          <a:xfrm>
            <a:off x="18486330" y="2019192"/>
            <a:ext cx="34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ko-KR" dirty="0" smtClean="0"/>
              <a:t>2023-10-02</a:t>
            </a:r>
            <a:endParaRPr dirty="0"/>
          </a:p>
        </p:txBody>
      </p:sp>
      <p:sp>
        <p:nvSpPr>
          <p:cNvPr id="88" name="performance"/>
          <p:cNvSpPr txBox="1"/>
          <p:nvPr/>
        </p:nvSpPr>
        <p:spPr>
          <a:xfrm>
            <a:off x="13709507" y="4561500"/>
            <a:ext cx="156613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security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89" name="data integrity"/>
          <p:cNvSpPr txBox="1"/>
          <p:nvPr/>
        </p:nvSpPr>
        <p:spPr>
          <a:xfrm>
            <a:off x="13709507" y="5370773"/>
            <a:ext cx="244457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data integrity</a:t>
            </a:r>
          </a:p>
        </p:txBody>
      </p:sp>
      <p:sp>
        <p:nvSpPr>
          <p:cNvPr id="90" name="data consistency"/>
          <p:cNvSpPr txBox="1"/>
          <p:nvPr/>
        </p:nvSpPr>
        <p:spPr>
          <a:xfrm>
            <a:off x="13709507" y="6199258"/>
            <a:ext cx="319318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data consistency</a:t>
            </a:r>
          </a:p>
        </p:txBody>
      </p:sp>
      <p:sp>
        <p:nvSpPr>
          <p:cNvPr id="91" name="feasibility (cost/time)"/>
          <p:cNvSpPr txBox="1"/>
          <p:nvPr/>
        </p:nvSpPr>
        <p:spPr>
          <a:xfrm>
            <a:off x="13709507" y="6972872"/>
            <a:ext cx="209993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availability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92" name="security"/>
          <p:cNvSpPr txBox="1"/>
          <p:nvPr/>
        </p:nvSpPr>
        <p:spPr>
          <a:xfrm>
            <a:off x="13709507" y="7676649"/>
            <a:ext cx="247663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performance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93" name="adaptability"/>
          <p:cNvSpPr txBox="1"/>
          <p:nvPr/>
        </p:nvSpPr>
        <p:spPr>
          <a:xfrm>
            <a:off x="13709507" y="8418213"/>
            <a:ext cx="2351605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lang="en-US" b="1" dirty="0" smtClean="0">
                <a:solidFill>
                  <a:srgbClr val="FF0000"/>
                </a:solidFill>
              </a:rPr>
              <a:t>extensibility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94" name="scalability"/>
          <p:cNvSpPr txBox="1"/>
          <p:nvPr/>
        </p:nvSpPr>
        <p:spPr>
          <a:xfrm>
            <a:off x="13727167" y="9204430"/>
            <a:ext cx="194444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scalability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13" name="performance"/>
          <p:cNvSpPr txBox="1"/>
          <p:nvPr/>
        </p:nvSpPr>
        <p:spPr>
          <a:xfrm>
            <a:off x="367469" y="1416116"/>
            <a:ext cx="240004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performance</a:t>
            </a:r>
          </a:p>
        </p:txBody>
      </p:sp>
      <p:sp>
        <p:nvSpPr>
          <p:cNvPr id="214" name="testability"/>
          <p:cNvSpPr txBox="1"/>
          <p:nvPr/>
        </p:nvSpPr>
        <p:spPr>
          <a:xfrm>
            <a:off x="12179299" y="8363114"/>
            <a:ext cx="1863599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testability</a:t>
            </a:r>
          </a:p>
        </p:txBody>
      </p:sp>
      <p:sp>
        <p:nvSpPr>
          <p:cNvPr id="215" name="availability"/>
          <p:cNvSpPr txBox="1"/>
          <p:nvPr/>
        </p:nvSpPr>
        <p:spPr>
          <a:xfrm>
            <a:off x="366023" y="3790603"/>
            <a:ext cx="200533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availability</a:t>
            </a:r>
          </a:p>
        </p:txBody>
      </p:sp>
      <p:sp>
        <p:nvSpPr>
          <p:cNvPr id="216" name="fault tolerance"/>
          <p:cNvSpPr txBox="1"/>
          <p:nvPr/>
        </p:nvSpPr>
        <p:spPr>
          <a:xfrm>
            <a:off x="359125" y="4989819"/>
            <a:ext cx="2675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fault tolerance</a:t>
            </a:r>
          </a:p>
        </p:txBody>
      </p:sp>
      <p:sp>
        <p:nvSpPr>
          <p:cNvPr id="217" name="scalability"/>
          <p:cNvSpPr txBox="1"/>
          <p:nvPr/>
        </p:nvSpPr>
        <p:spPr>
          <a:xfrm>
            <a:off x="356737" y="6152582"/>
            <a:ext cx="1913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scalability</a:t>
            </a:r>
          </a:p>
        </p:txBody>
      </p:sp>
      <p:sp>
        <p:nvSpPr>
          <p:cNvPr id="218" name="interoperability"/>
          <p:cNvSpPr txBox="1"/>
          <p:nvPr/>
        </p:nvSpPr>
        <p:spPr>
          <a:xfrm>
            <a:off x="12189216" y="4107549"/>
            <a:ext cx="278142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interoperability</a:t>
            </a:r>
          </a:p>
        </p:txBody>
      </p:sp>
      <p:sp>
        <p:nvSpPr>
          <p:cNvPr id="219" name="concurrency"/>
          <p:cNvSpPr txBox="1"/>
          <p:nvPr/>
        </p:nvSpPr>
        <p:spPr>
          <a:xfrm>
            <a:off x="12191059" y="2601374"/>
            <a:ext cx="2344040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concurrency</a:t>
            </a:r>
          </a:p>
        </p:txBody>
      </p:sp>
      <p:sp>
        <p:nvSpPr>
          <p:cNvPr id="220" name="extensibility"/>
          <p:cNvSpPr txBox="1"/>
          <p:nvPr/>
        </p:nvSpPr>
        <p:spPr>
          <a:xfrm>
            <a:off x="12186360" y="5640622"/>
            <a:ext cx="225183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extensibility</a:t>
            </a:r>
          </a:p>
        </p:txBody>
      </p:sp>
      <p:sp>
        <p:nvSpPr>
          <p:cNvPr id="221" name="adaptability"/>
          <p:cNvSpPr txBox="1"/>
          <p:nvPr/>
        </p:nvSpPr>
        <p:spPr>
          <a:xfrm>
            <a:off x="12175521" y="1416116"/>
            <a:ext cx="2216405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adaptability</a:t>
            </a:r>
          </a:p>
        </p:txBody>
      </p:sp>
      <p:sp>
        <p:nvSpPr>
          <p:cNvPr id="222" name="responsiveness"/>
          <p:cNvSpPr txBox="1"/>
          <p:nvPr/>
        </p:nvSpPr>
        <p:spPr>
          <a:xfrm>
            <a:off x="376397" y="2601374"/>
            <a:ext cx="2894966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responsiveness</a:t>
            </a:r>
          </a:p>
        </p:txBody>
      </p:sp>
      <p:sp>
        <p:nvSpPr>
          <p:cNvPr id="223" name="deployability"/>
          <p:cNvSpPr txBox="1"/>
          <p:nvPr/>
        </p:nvSpPr>
        <p:spPr>
          <a:xfrm>
            <a:off x="12192000" y="6827664"/>
            <a:ext cx="239318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deployability</a:t>
            </a:r>
          </a:p>
        </p:txBody>
      </p:sp>
      <p:sp>
        <p:nvSpPr>
          <p:cNvPr id="224" name="workflow"/>
          <p:cNvSpPr txBox="1"/>
          <p:nvPr/>
        </p:nvSpPr>
        <p:spPr>
          <a:xfrm>
            <a:off x="12179300" y="11060830"/>
            <a:ext cx="175082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workflow</a:t>
            </a:r>
          </a:p>
        </p:txBody>
      </p:sp>
      <p:sp>
        <p:nvSpPr>
          <p:cNvPr id="225" name="elasticity"/>
          <p:cNvSpPr txBox="1"/>
          <p:nvPr/>
        </p:nvSpPr>
        <p:spPr>
          <a:xfrm>
            <a:off x="366707" y="8045791"/>
            <a:ext cx="171577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elasticity</a:t>
            </a:r>
          </a:p>
        </p:txBody>
      </p:sp>
      <p:sp>
        <p:nvSpPr>
          <p:cNvPr id="226" name="abstraction"/>
          <p:cNvSpPr txBox="1"/>
          <p:nvPr/>
        </p:nvSpPr>
        <p:spPr>
          <a:xfrm>
            <a:off x="12185364" y="9523184"/>
            <a:ext cx="214592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abstraction</a:t>
            </a:r>
          </a:p>
        </p:txBody>
      </p:sp>
      <p:sp>
        <p:nvSpPr>
          <p:cNvPr id="227" name="data integrity"/>
          <p:cNvSpPr txBox="1"/>
          <p:nvPr/>
        </p:nvSpPr>
        <p:spPr>
          <a:xfrm>
            <a:off x="370326" y="9564261"/>
            <a:ext cx="247053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integrity</a:t>
            </a:r>
          </a:p>
        </p:txBody>
      </p:sp>
      <p:sp>
        <p:nvSpPr>
          <p:cNvPr id="228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29" name="data consistency"/>
          <p:cNvSpPr txBox="1"/>
          <p:nvPr/>
        </p:nvSpPr>
        <p:spPr>
          <a:xfrm>
            <a:off x="362119" y="11104754"/>
            <a:ext cx="315557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consistency</a:t>
            </a:r>
          </a:p>
        </p:txBody>
      </p:sp>
      <p:sp>
        <p:nvSpPr>
          <p:cNvPr id="230" name="The amount of time it takes for the system to process a business request"/>
          <p:cNvSpPr txBox="1"/>
          <p:nvPr/>
        </p:nvSpPr>
        <p:spPr>
          <a:xfrm>
            <a:off x="365569" y="1900508"/>
            <a:ext cx="10154395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for the system to process a business request</a:t>
            </a:r>
          </a:p>
        </p:txBody>
      </p:sp>
      <p:sp>
        <p:nvSpPr>
          <p:cNvPr id="231" name="The amount of time it takes to get a response to the user"/>
          <p:cNvSpPr txBox="1"/>
          <p:nvPr/>
        </p:nvSpPr>
        <p:spPr>
          <a:xfrm>
            <a:off x="358025" y="3082157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to get a response to the user</a:t>
            </a:r>
          </a:p>
        </p:txBody>
      </p:sp>
      <p:sp>
        <p:nvSpPr>
          <p:cNvPr id="232" name="The amount of uptime of a system; usually measured in 9's (e.g., 99.9%)"/>
          <p:cNvSpPr txBox="1"/>
          <p:nvPr/>
        </p:nvSpPr>
        <p:spPr>
          <a:xfrm>
            <a:off x="366688" y="427756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uptime of a system; usually measured in 9's (e.g., 99.9%)</a:t>
            </a:r>
          </a:p>
        </p:txBody>
      </p:sp>
      <p:sp>
        <p:nvSpPr>
          <p:cNvPr id="233" name="When fatal errors occur, other parts of the system continue to function"/>
          <p:cNvSpPr txBox="1"/>
          <p:nvPr/>
        </p:nvSpPr>
        <p:spPr>
          <a:xfrm>
            <a:off x="366688" y="546301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When fatal errors occur, other parts of the system continue to function</a:t>
            </a:r>
          </a:p>
        </p:txBody>
      </p:sp>
      <p:sp>
        <p:nvSpPr>
          <p:cNvPr id="234" name="A function of system capacity and growth over time; as the number of users or requests increase in the system, responsiveness, performance, and error rates remain constant"/>
          <p:cNvSpPr txBox="1"/>
          <p:nvPr/>
        </p:nvSpPr>
        <p:spPr>
          <a:xfrm>
            <a:off x="366688" y="6629378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 function of system capacity and growth over time; as the number of users or requests increase in the system, responsiveness, performance, and error rates remain constant </a:t>
            </a:r>
          </a:p>
        </p:txBody>
      </p:sp>
      <p:sp>
        <p:nvSpPr>
          <p:cNvPr id="235" name="The system is able to expend and respond quickly to unexpected or anticipated extreme loads (e.g., going from 20 to 250,000 users instantly)"/>
          <p:cNvSpPr txBox="1"/>
          <p:nvPr/>
        </p:nvSpPr>
        <p:spPr>
          <a:xfrm>
            <a:off x="350718" y="8517786"/>
            <a:ext cx="10050557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system is able to expend and respond quickly to unexpected or anticipated extreme loads (e.g., going from 20 to 250,000 users instantly)</a:t>
            </a:r>
          </a:p>
        </p:txBody>
      </p:sp>
      <p:sp>
        <p:nvSpPr>
          <p:cNvPr id="236" name="The data across the system is correct and there is no data loss in the system"/>
          <p:cNvSpPr txBox="1"/>
          <p:nvPr/>
        </p:nvSpPr>
        <p:spPr>
          <a:xfrm>
            <a:off x="366688" y="1005522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correct and there is no data loss in the system</a:t>
            </a:r>
          </a:p>
        </p:txBody>
      </p:sp>
      <p:sp>
        <p:nvSpPr>
          <p:cNvPr id="237" name="The data across the system is in sync and consistent across databases and tables"/>
          <p:cNvSpPr txBox="1"/>
          <p:nvPr/>
        </p:nvSpPr>
        <p:spPr>
          <a:xfrm>
            <a:off x="353988" y="11584019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in sync and consistent across databases and tables</a:t>
            </a:r>
          </a:p>
        </p:txBody>
      </p:sp>
      <p:sp>
        <p:nvSpPr>
          <p:cNvPr id="238" name="The ease in which a system can adapt to changes in environment and functionality"/>
          <p:cNvSpPr txBox="1"/>
          <p:nvPr/>
        </p:nvSpPr>
        <p:spPr>
          <a:xfrm>
            <a:off x="12178516" y="1913208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adapt to changes in environment and functionality</a:t>
            </a:r>
          </a:p>
        </p:txBody>
      </p:sp>
      <p:sp>
        <p:nvSpPr>
          <p:cNvPr id="239" name="The ability of the system to process simultaneous requests, in most cases in the same order in which they were received; implied when scalability and elasticity are supported"/>
          <p:cNvSpPr txBox="1"/>
          <p:nvPr/>
        </p:nvSpPr>
        <p:spPr>
          <a:xfrm>
            <a:off x="12178516" y="307370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process simultaneous requests, in most cases in the same order in which they were received; implied when scalability and elasticity are supported </a:t>
            </a:r>
          </a:p>
        </p:txBody>
      </p:sp>
      <p:sp>
        <p:nvSpPr>
          <p:cNvPr id="240" name="The ability of the system to interface and interact with other systems to complete a business request"/>
          <p:cNvSpPr txBox="1"/>
          <p:nvPr/>
        </p:nvSpPr>
        <p:spPr>
          <a:xfrm>
            <a:off x="12178516" y="45877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interface and interact with other systems to complete a business request</a:t>
            </a:r>
          </a:p>
        </p:txBody>
      </p:sp>
      <p:sp>
        <p:nvSpPr>
          <p:cNvPr id="241" name="The ease in which a system can be extended with additional features and functionality"/>
          <p:cNvSpPr txBox="1"/>
          <p:nvPr/>
        </p:nvSpPr>
        <p:spPr>
          <a:xfrm>
            <a:off x="12178516" y="6131054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be extended with additional features and functionality</a:t>
            </a:r>
          </a:p>
        </p:txBody>
      </p:sp>
      <p:sp>
        <p:nvSpPr>
          <p:cNvPr id="242" name="The amount of ceremony involved with releasing the software, the frequency in which releases occur, and the overall risk of deployment"/>
          <p:cNvSpPr txBox="1"/>
          <p:nvPr/>
        </p:nvSpPr>
        <p:spPr>
          <a:xfrm>
            <a:off x="12187787" y="7311304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ceremony involved with releasing the software, the frequency in which releases occur, and the overall risk of deployment</a:t>
            </a:r>
          </a:p>
        </p:txBody>
      </p:sp>
      <p:sp>
        <p:nvSpPr>
          <p:cNvPr id="243" name="The ease of and completeness of testing"/>
          <p:cNvSpPr txBox="1"/>
          <p:nvPr/>
        </p:nvSpPr>
        <p:spPr>
          <a:xfrm>
            <a:off x="12187787" y="8835703"/>
            <a:ext cx="11886760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of and completeness of testing</a:t>
            </a:r>
          </a:p>
        </p:txBody>
      </p:sp>
      <p:sp>
        <p:nvSpPr>
          <p:cNvPr id="244" name="The level at which parts of the system are isolated from other parts of the system (both internal and external system interactions)"/>
          <p:cNvSpPr txBox="1"/>
          <p:nvPr/>
        </p:nvSpPr>
        <p:spPr>
          <a:xfrm>
            <a:off x="12178516" y="100068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at which parts of the system are isolated from other parts of the system (both internal and external system interactions)</a:t>
            </a:r>
          </a:p>
        </p:txBody>
      </p:sp>
      <p:sp>
        <p:nvSpPr>
          <p:cNvPr id="245" name="The ability of the system to manage complex workflows that require multiple parts (services) of the system to complete a business request"/>
          <p:cNvSpPr txBox="1"/>
          <p:nvPr/>
        </p:nvSpPr>
        <p:spPr>
          <a:xfrm>
            <a:off x="12178516" y="1154169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manage complex workflows that require multiple parts (services) of the system to complete a business request</a:t>
            </a:r>
          </a:p>
        </p:txBody>
      </p:sp>
      <p:sp>
        <p:nvSpPr>
          <p:cNvPr id="246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9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53" name="configurability"/>
          <p:cNvSpPr txBox="1"/>
          <p:nvPr/>
        </p:nvSpPr>
        <p:spPr>
          <a:xfrm>
            <a:off x="367469" y="1416116"/>
            <a:ext cx="264731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configurability</a:t>
            </a:r>
          </a:p>
        </p:txBody>
      </p:sp>
      <p:sp>
        <p:nvSpPr>
          <p:cNvPr id="254" name="feasibility (implicit)"/>
          <p:cNvSpPr txBox="1"/>
          <p:nvPr/>
        </p:nvSpPr>
        <p:spPr>
          <a:xfrm>
            <a:off x="366023" y="4146203"/>
            <a:ext cx="340969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feasibility (implicit)</a:t>
            </a:r>
          </a:p>
        </p:txBody>
      </p:sp>
      <p:sp>
        <p:nvSpPr>
          <p:cNvPr id="255" name="security (implicit)"/>
          <p:cNvSpPr txBox="1"/>
          <p:nvPr/>
        </p:nvSpPr>
        <p:spPr>
          <a:xfrm>
            <a:off x="358447" y="5941263"/>
            <a:ext cx="3134234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security (implicit)</a:t>
            </a:r>
          </a:p>
        </p:txBody>
      </p:sp>
      <p:sp>
        <p:nvSpPr>
          <p:cNvPr id="256" name="maintainability (implicit)"/>
          <p:cNvSpPr txBox="1"/>
          <p:nvPr/>
        </p:nvSpPr>
        <p:spPr>
          <a:xfrm>
            <a:off x="356060" y="7307225"/>
            <a:ext cx="4291331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maintainability (implicit)</a:t>
            </a:r>
          </a:p>
        </p:txBody>
      </p:sp>
      <p:sp>
        <p:nvSpPr>
          <p:cNvPr id="257" name="recoverability"/>
          <p:cNvSpPr txBox="1"/>
          <p:nvPr/>
        </p:nvSpPr>
        <p:spPr>
          <a:xfrm>
            <a:off x="376397" y="2779174"/>
            <a:ext cx="2520824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recoverability</a:t>
            </a:r>
          </a:p>
        </p:txBody>
      </p:sp>
      <p:sp>
        <p:nvSpPr>
          <p:cNvPr id="258" name="observability (implicit)"/>
          <p:cNvSpPr txBox="1"/>
          <p:nvPr/>
        </p:nvSpPr>
        <p:spPr>
          <a:xfrm>
            <a:off x="366029" y="8413035"/>
            <a:ext cx="398843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observability (implicit)</a:t>
            </a:r>
          </a:p>
        </p:txBody>
      </p:sp>
      <p:sp>
        <p:nvSpPr>
          <p:cNvPr id="259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60" name="The ability of the system to support multiple configurations, as well as support custom on-demand configurations and configuration updates"/>
          <p:cNvSpPr txBox="1"/>
          <p:nvPr/>
        </p:nvSpPr>
        <p:spPr>
          <a:xfrm>
            <a:off x="365569" y="1900508"/>
            <a:ext cx="10154395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support multiple configurations, as well as support custom on-demand configurations and configuration updates</a:t>
            </a:r>
          </a:p>
        </p:txBody>
      </p:sp>
      <p:sp>
        <p:nvSpPr>
          <p:cNvPr id="261" name="The ability of the system to start where it left off in the event of a system crash"/>
          <p:cNvSpPr txBox="1"/>
          <p:nvPr/>
        </p:nvSpPr>
        <p:spPr>
          <a:xfrm>
            <a:off x="358025" y="3259957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start where it left off in the event of a system crash</a:t>
            </a:r>
          </a:p>
        </p:txBody>
      </p:sp>
      <p:sp>
        <p:nvSpPr>
          <p:cNvPr id="262" name="Taking into account timeframes, budgets, and developer skills when making architectural choices; tight timeframes and budgets make this a driving architectural characteristic"/>
          <p:cNvSpPr txBox="1"/>
          <p:nvPr/>
        </p:nvSpPr>
        <p:spPr>
          <a:xfrm>
            <a:off x="366010" y="4632106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Taking into account timeframes, budgets, and developer skills when making architectural choices; tight timeframes and budgets make this a driving architectural characteristic</a:t>
            </a:r>
          </a:p>
        </p:txBody>
      </p:sp>
      <p:sp>
        <p:nvSpPr>
          <p:cNvPr id="263" name="The ability of the system to restrict access to sensitive information or functionality"/>
          <p:cNvSpPr txBox="1"/>
          <p:nvPr/>
        </p:nvSpPr>
        <p:spPr>
          <a:xfrm>
            <a:off x="366010" y="642715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restrict access to sensitive information or functionality</a:t>
            </a:r>
          </a:p>
        </p:txBody>
      </p:sp>
      <p:sp>
        <p:nvSpPr>
          <p:cNvPr id="264" name="The level of effort required to locate and apply changes to the system"/>
          <p:cNvSpPr txBox="1"/>
          <p:nvPr/>
        </p:nvSpPr>
        <p:spPr>
          <a:xfrm>
            <a:off x="366010" y="7784021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of effort required to locate and apply changes to the system</a:t>
            </a:r>
          </a:p>
        </p:txBody>
      </p:sp>
      <p:sp>
        <p:nvSpPr>
          <p:cNvPr id="265" name="The ability of a system or a service to make available and stream metrics such as overall health, uptime, response times, performance, etc."/>
          <p:cNvSpPr txBox="1"/>
          <p:nvPr/>
        </p:nvSpPr>
        <p:spPr>
          <a:xfrm>
            <a:off x="350040" y="8897730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a system or a service to make available and stream metrics such as overall health, uptime, response times, performance, etc. </a:t>
            </a:r>
          </a:p>
        </p:txBody>
      </p:sp>
      <p:sp>
        <p:nvSpPr>
          <p:cNvPr id="266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blueBanner.png" descr="blue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719" y="13104352"/>
            <a:ext cx="25146004" cy="7823201"/>
          </a:xfrm>
          <a:prstGeom prst="rect">
            <a:avLst/>
          </a:prstGeom>
          <a:ln w="12700"/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066" y="3875824"/>
            <a:ext cx="19307402" cy="910389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Created by Mark Richards, DeveloperToArchitect.com"/>
          <p:cNvSpPr txBox="1"/>
          <p:nvPr/>
        </p:nvSpPr>
        <p:spPr>
          <a:xfrm>
            <a:off x="19515073" y="132018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pic>
        <p:nvPicPr>
          <p:cNvPr id="208" name="blueBanner.png" descr="blue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1019" y="-7821138"/>
            <a:ext cx="28962063" cy="9010419"/>
          </a:xfrm>
          <a:prstGeom prst="rect">
            <a:avLst/>
          </a:prstGeom>
          <a:ln w="12700"/>
        </p:spPr>
      </p:pic>
      <p:sp>
        <p:nvSpPr>
          <p:cNvPr id="209" name="Architecture Style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Styles Worksheet</a:t>
            </a:r>
          </a:p>
        </p:txBody>
      </p:sp>
      <p:sp>
        <p:nvSpPr>
          <p:cNvPr id="210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System/Project:</a:t>
            </a:r>
          </a:p>
        </p:txBody>
      </p:sp>
      <p:sp>
        <p:nvSpPr>
          <p:cNvPr id="211" name="Line"/>
          <p:cNvSpPr/>
          <p:nvPr/>
        </p:nvSpPr>
        <p:spPr>
          <a:xfrm>
            <a:off x="4280070" y="2030977"/>
            <a:ext cx="19283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Date:"/>
          <p:cNvSpPr txBox="1"/>
          <p:nvPr/>
        </p:nvSpPr>
        <p:spPr>
          <a:xfrm>
            <a:off x="182806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213" name="Line"/>
          <p:cNvSpPr/>
          <p:nvPr/>
        </p:nvSpPr>
        <p:spPr>
          <a:xfrm>
            <a:off x="19743630" y="2716960"/>
            <a:ext cx="37946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215" name="Line"/>
          <p:cNvSpPr/>
          <p:nvPr/>
        </p:nvSpPr>
        <p:spPr>
          <a:xfrm>
            <a:off x="4255965" y="2728065"/>
            <a:ext cx="136828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6233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82150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102597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ctangle"/>
          <p:cNvSpPr/>
          <p:nvPr/>
        </p:nvSpPr>
        <p:spPr>
          <a:xfrm>
            <a:off x="12285887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Rectangle"/>
          <p:cNvSpPr/>
          <p:nvPr/>
        </p:nvSpPr>
        <p:spPr>
          <a:xfrm>
            <a:off x="14312044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Rectangle"/>
          <p:cNvSpPr/>
          <p:nvPr/>
        </p:nvSpPr>
        <p:spPr>
          <a:xfrm>
            <a:off x="16338201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18552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Rectangle"/>
          <p:cNvSpPr/>
          <p:nvPr/>
        </p:nvSpPr>
        <p:spPr>
          <a:xfrm>
            <a:off x="20521330" y="3396594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Selected Architecture(s):"/>
          <p:cNvSpPr txBox="1"/>
          <p:nvPr/>
        </p:nvSpPr>
        <p:spPr>
          <a:xfrm>
            <a:off x="841713" y="3341385"/>
            <a:ext cx="430466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Selected Architecture(s):</a:t>
            </a:r>
          </a:p>
        </p:txBody>
      </p:sp>
    </p:spTree>
    <p:extLst>
      <p:ext uri="{BB962C8B-B14F-4D97-AF65-F5344CB8AC3E}">
        <p14:creationId xmlns:p14="http://schemas.microsoft.com/office/powerpoint/2010/main" val="2080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643</Words>
  <Application>Microsoft Office PowerPoint</Application>
  <PresentationFormat>사용자 지정</PresentationFormat>
  <Paragraphs>106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White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노규남</cp:lastModifiedBy>
  <cp:revision>14</cp:revision>
  <dcterms:modified xsi:type="dcterms:W3CDTF">2023-10-02T15:46:46Z</dcterms:modified>
  <dc:creator>cj:a3sUGh0W2K1J7IkXN2lTkk+Nuzg=*jmjung@cj.net</dc:creator>
</cp:coreProperties>
</file>