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60" r:id="rId6"/>
    <p:sldId id="258" r:id="rId7"/>
    <p:sldId id="261" r:id="rId8"/>
    <p:sldId id="287" r:id="rId9"/>
    <p:sldId id="286" r:id="rId10"/>
    <p:sldId id="288" r:id="rId11"/>
    <p:sldId id="283" r:id="rId12"/>
    <p:sldId id="285" r:id="rId13"/>
    <p:sldId id="289" r:id="rId14"/>
    <p:sldId id="2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3"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12/21/2021</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12/21/2021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36">
          <p15:clr>
            <a:srgbClr val="F26B43"/>
          </p15:clr>
        </p15:guide>
        <p15:guide id="4" orient="horz" pos="336">
          <p15:clr>
            <a:srgbClr val="F26B43"/>
          </p15:clr>
        </p15:guide>
        <p15:guide id="5" pos="7344">
          <p15:clr>
            <a:srgbClr val="F26B43"/>
          </p15:clr>
        </p15:guide>
        <p15:guide id="6" orient="horz" pos="39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Rigid_body" TargetMode="External"/><Relationship Id="rId2" Type="http://schemas.openxmlformats.org/officeDocument/2006/relationships/hyperlink" Target="https://docs.unity3d.com/Manual/class-Rigidbody.html" TargetMode="External"/><Relationship Id="rId1" Type="http://schemas.openxmlformats.org/officeDocument/2006/relationships/slideLayout" Target="../slideLayouts/slideLayout5.xml"/><Relationship Id="rId4" Type="http://schemas.openxmlformats.org/officeDocument/2006/relationships/hyperlink" Target="https://www.youtub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microsoft.com/office/2007/relationships/media" Target="../media/media2.mp4"/><Relationship Id="rId7" Type="http://schemas.openxmlformats.org/officeDocument/2006/relationships/image" Target="../media/image6.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5.png"/><Relationship Id="rId5" Type="http://schemas.openxmlformats.org/officeDocument/2006/relationships/slideLayout" Target="../slideLayouts/slideLayout1.xml"/><Relationship Id="rId4" Type="http://schemas.openxmlformats.org/officeDocument/2006/relationships/video" Target="../media/media2.mp4"/></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719313" cy="1243584"/>
          </a:xfrm>
        </p:spPr>
        <p:txBody>
          <a:bodyPr/>
          <a:lstStyle/>
          <a:p>
            <a:r>
              <a:rPr lang="en-IN" dirty="0"/>
              <a:t>Game Physics Basics</a:t>
            </a:r>
            <a:endParaRPr lang="en-US"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3766763"/>
            <a:ext cx="7077456" cy="868680"/>
          </a:xfrm>
        </p:spPr>
        <p:txBody>
          <a:bodyPr/>
          <a:lstStyle/>
          <a:p>
            <a:pPr marL="0" indent="0">
              <a:buNone/>
            </a:pPr>
            <a:r>
              <a:rPr lang="en-IN" dirty="0"/>
              <a:t>Rigid Bodies</a:t>
            </a:r>
            <a:endParaRPr lang="en-US" dirty="0"/>
          </a:p>
        </p:txBody>
      </p:sp>
      <p:sp>
        <p:nvSpPr>
          <p:cNvPr id="4" name="TextBox 3">
            <a:extLst>
              <a:ext uri="{FF2B5EF4-FFF2-40B4-BE49-F238E27FC236}">
                <a16:creationId xmlns:a16="http://schemas.microsoft.com/office/drawing/2014/main" id="{5280EEC0-B28E-42AB-A5CE-8AB22270645A}"/>
              </a:ext>
            </a:extLst>
          </p:cNvPr>
          <p:cNvSpPr txBox="1"/>
          <p:nvPr/>
        </p:nvSpPr>
        <p:spPr>
          <a:xfrm>
            <a:off x="7957145" y="4762894"/>
            <a:ext cx="5956917" cy="369332"/>
          </a:xfrm>
          <a:prstGeom prst="rect">
            <a:avLst/>
          </a:prstGeom>
          <a:noFill/>
        </p:spPr>
        <p:txBody>
          <a:bodyPr wrap="square" rtlCol="0">
            <a:spAutoFit/>
          </a:bodyPr>
          <a:lstStyle/>
          <a:p>
            <a:r>
              <a:rPr lang="en-IN" i="1" dirty="0">
                <a:solidFill>
                  <a:schemeClr val="accent1">
                    <a:lumMod val="60000"/>
                    <a:lumOff val="40000"/>
                  </a:schemeClr>
                </a:solidFill>
              </a:rPr>
              <a:t> By Himanshu Kapoor (20BCG10010)</a:t>
            </a:r>
            <a:endParaRPr lang="en-US" i="1" dirty="0">
              <a:solidFill>
                <a:schemeClr val="accent1">
                  <a:lumMod val="60000"/>
                  <a:lumOff val="40000"/>
                </a:schemeClr>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311335" y="1274519"/>
            <a:ext cx="11214100" cy="701731"/>
          </a:xfrm>
        </p:spPr>
        <p:txBody>
          <a:bodyPr/>
          <a:lstStyle/>
          <a:p>
            <a:r>
              <a:rPr lang="en-IN" sz="4400" dirty="0"/>
              <a:t>References</a:t>
            </a:r>
            <a:endParaRPr lang="en-US" sz="44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r>
              <a:rPr lang="en-IN" dirty="0"/>
              <a:t> </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3" name="TextBox 2">
            <a:extLst>
              <a:ext uri="{FF2B5EF4-FFF2-40B4-BE49-F238E27FC236}">
                <a16:creationId xmlns:a16="http://schemas.microsoft.com/office/drawing/2014/main" id="{DD6AAD9E-C617-4AC0-AFA2-F50E1234E1A0}"/>
              </a:ext>
            </a:extLst>
          </p:cNvPr>
          <p:cNvSpPr txBox="1"/>
          <p:nvPr/>
        </p:nvSpPr>
        <p:spPr>
          <a:xfrm>
            <a:off x="311335" y="2691253"/>
            <a:ext cx="8202350" cy="2369880"/>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chemeClr val="accent2">
                    <a:lumMod val="60000"/>
                    <a:lumOff val="40000"/>
                  </a:schemeClr>
                </a:solidFill>
                <a:hlinkClick r:id="rId2">
                  <a:extLst>
                    <a:ext uri="{A12FA001-AC4F-418D-AE19-62706E023703}">
                      <ahyp:hlinkClr xmlns:ahyp="http://schemas.microsoft.com/office/drawing/2018/hyperlinkcolor" val="tx"/>
                    </a:ext>
                  </a:extLst>
                </a:hlinkClick>
              </a:rPr>
              <a:t>https://docs.unity3d.com/Manual/class-Rigidbody.html</a:t>
            </a:r>
            <a:endParaRPr lang="en-US" sz="2400" dirty="0">
              <a:solidFill>
                <a:schemeClr val="accent2">
                  <a:lumMod val="60000"/>
                  <a:lumOff val="40000"/>
                </a:schemeClr>
              </a:solidFill>
            </a:endParaRPr>
          </a:p>
          <a:p>
            <a:pPr marL="285750" indent="-285750">
              <a:buFont typeface="Wingdings" panose="05000000000000000000" pitchFamily="2" charset="2"/>
              <a:buChar char="v"/>
            </a:pPr>
            <a:endParaRPr lang="en-US" sz="2400" dirty="0">
              <a:solidFill>
                <a:schemeClr val="accent2">
                  <a:lumMod val="60000"/>
                  <a:lumOff val="40000"/>
                </a:schemeClr>
              </a:solidFill>
              <a:hlinkClick r:id="rId3">
                <a:extLst>
                  <a:ext uri="{A12FA001-AC4F-418D-AE19-62706E023703}">
                    <ahyp:hlinkClr xmlns:ahyp="http://schemas.microsoft.com/office/drawing/2018/hyperlinkcolor" val="tx"/>
                  </a:ext>
                </a:extLst>
              </a:hlinkClick>
            </a:endParaRPr>
          </a:p>
          <a:p>
            <a:pPr marL="285750" indent="-285750">
              <a:buFont typeface="Wingdings" panose="05000000000000000000" pitchFamily="2" charset="2"/>
              <a:buChar char="v"/>
            </a:pPr>
            <a:r>
              <a:rPr lang="en-US" sz="2400" dirty="0">
                <a:solidFill>
                  <a:schemeClr val="accent2">
                    <a:lumMod val="60000"/>
                    <a:lumOff val="40000"/>
                  </a:schemeClr>
                </a:solidFill>
                <a:hlinkClick r:id="rId3">
                  <a:extLst>
                    <a:ext uri="{A12FA001-AC4F-418D-AE19-62706E023703}">
                      <ahyp:hlinkClr xmlns:ahyp="http://schemas.microsoft.com/office/drawing/2018/hyperlinkcolor" val="tx"/>
                    </a:ext>
                  </a:extLst>
                </a:hlinkClick>
              </a:rPr>
              <a:t>https://en.wikipedia.org/wiki/Rigid_body</a:t>
            </a:r>
            <a:endParaRPr lang="en-US" sz="2400" dirty="0">
              <a:solidFill>
                <a:schemeClr val="accent2">
                  <a:lumMod val="60000"/>
                  <a:lumOff val="40000"/>
                </a:schemeClr>
              </a:solidFill>
            </a:endParaRPr>
          </a:p>
          <a:p>
            <a:pPr marL="285750" indent="-285750">
              <a:buFont typeface="Wingdings" panose="05000000000000000000" pitchFamily="2" charset="2"/>
              <a:buChar char="v"/>
            </a:pPr>
            <a:endParaRPr lang="en-US" sz="2400" dirty="0">
              <a:solidFill>
                <a:schemeClr val="accent2">
                  <a:lumMod val="60000"/>
                  <a:lumOff val="40000"/>
                </a:schemeClr>
              </a:solidFill>
              <a:hlinkClick r:id="rId4">
                <a:extLst>
                  <a:ext uri="{A12FA001-AC4F-418D-AE19-62706E023703}">
                    <ahyp:hlinkClr xmlns:ahyp="http://schemas.microsoft.com/office/drawing/2018/hyperlinkcolor" val="tx"/>
                  </a:ext>
                </a:extLst>
              </a:hlinkClick>
            </a:endParaRPr>
          </a:p>
          <a:p>
            <a:pPr marL="285750" indent="-285750">
              <a:buFont typeface="Wingdings" panose="05000000000000000000" pitchFamily="2" charset="2"/>
              <a:buChar char="v"/>
            </a:pPr>
            <a:r>
              <a:rPr lang="en-US" sz="2400" dirty="0">
                <a:solidFill>
                  <a:schemeClr val="accent2">
                    <a:lumMod val="60000"/>
                    <a:lumOff val="40000"/>
                  </a:schemeClr>
                </a:solidFill>
                <a:hlinkClick r:id="rId4">
                  <a:extLst>
                    <a:ext uri="{A12FA001-AC4F-418D-AE19-62706E023703}">
                      <ahyp:hlinkClr xmlns:ahyp="http://schemas.microsoft.com/office/drawing/2018/hyperlinkcolor" val="tx"/>
                    </a:ext>
                  </a:extLst>
                </a:hlinkClick>
              </a:rPr>
              <a:t>https://www.youtube.com/</a:t>
            </a:r>
            <a:endParaRPr lang="en-US" sz="2400" dirty="0">
              <a:solidFill>
                <a:schemeClr val="accent2">
                  <a:lumMod val="60000"/>
                  <a:lumOff val="40000"/>
                </a:schemeClr>
              </a:solidFill>
            </a:endParaRPr>
          </a:p>
          <a:p>
            <a:pPr marL="285750" indent="-285750">
              <a:buFont typeface="Wingdings" panose="05000000000000000000" pitchFamily="2" charset="2"/>
              <a:buChar char="v"/>
            </a:pPr>
            <a:endParaRPr lang="en-US" sz="2800" dirty="0">
              <a:solidFill>
                <a:schemeClr val="bg1"/>
              </a:solidFill>
            </a:endParaRPr>
          </a:p>
        </p:txBody>
      </p:sp>
    </p:spTree>
    <p:extLst>
      <p:ext uri="{BB962C8B-B14F-4D97-AF65-F5344CB8AC3E}">
        <p14:creationId xmlns:p14="http://schemas.microsoft.com/office/powerpoint/2010/main" val="3793807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3E29762-1861-4EDE-8371-13D6E83D0894}"/>
              </a:ext>
            </a:extLst>
          </p:cNvPr>
          <p:cNvSpPr/>
          <p:nvPr/>
        </p:nvSpPr>
        <p:spPr>
          <a:xfrm>
            <a:off x="6429699" y="3508873"/>
            <a:ext cx="4560855" cy="1015663"/>
          </a:xfrm>
          <a:prstGeom prst="rect">
            <a:avLst/>
          </a:prstGeom>
          <a:noFill/>
        </p:spPr>
        <p:txBody>
          <a:bodyPr wrap="square" lIns="91440" tIns="45720" rIns="91440" bIns="45720">
            <a:spAutoFit/>
          </a:bodyPr>
          <a:lstStyle/>
          <a:p>
            <a:pPr algn="ctr"/>
            <a:r>
              <a:rPr lang="en-IN" sz="6000" b="1" cap="none" spc="0" dirty="0">
                <a:ln w="12700">
                  <a:solidFill>
                    <a:schemeClr val="accent1"/>
                  </a:solidFill>
                  <a:prstDash val="solid"/>
                </a:ln>
                <a:solidFill>
                  <a:schemeClr val="bg1"/>
                </a:solidFill>
                <a:effectLst>
                  <a:outerShdw dist="38100" dir="2640000" algn="bl" rotWithShape="0">
                    <a:schemeClr val="accent1"/>
                  </a:outerShdw>
                </a:effectLst>
              </a:rPr>
              <a:t>Thank you</a:t>
            </a:r>
            <a:endParaRPr lang="en-US" sz="6000" b="1" cap="none" spc="0" dirty="0">
              <a:ln w="12700">
                <a:solidFill>
                  <a:schemeClr val="accent1"/>
                </a:solidFill>
                <a:prstDash val="solid"/>
              </a:ln>
              <a:solidFill>
                <a:schemeClr val="bg1"/>
              </a:solidFill>
              <a:effectLst>
                <a:outerShdw dist="38100" dir="2640000" algn="bl" rotWithShape="0">
                  <a:schemeClr val="accent1"/>
                </a:outerShdw>
              </a:effectLst>
            </a:endParaRPr>
          </a:p>
        </p:txBody>
      </p:sp>
    </p:spTree>
    <p:extLst>
      <p:ext uri="{BB962C8B-B14F-4D97-AF65-F5344CB8AC3E}">
        <p14:creationId xmlns:p14="http://schemas.microsoft.com/office/powerpoint/2010/main" val="131240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IN" dirty="0"/>
              <a:t>W</a:t>
            </a:r>
            <a:r>
              <a:rPr lang="en-US" dirty="0"/>
              <a:t>hat is Rigid Body?</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832104" y="4937167"/>
            <a:ext cx="6803136" cy="365760"/>
          </a:xfrm>
        </p:spPr>
        <p:txBody>
          <a:bodyPr/>
          <a:lstStyle/>
          <a:p>
            <a:r>
              <a:rPr lang="en-IN" dirty="0"/>
              <a:t>Rigid Bodies in game engine</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IN" dirty="0"/>
              <a:t>Rigid Bodies</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algn="l">
              <a:buFont typeface="Arial" panose="020B0604020202020204" pitchFamily="34" charset="0"/>
              <a:buChar char="•"/>
            </a:pPr>
            <a:r>
              <a:rPr lang="en-US" dirty="0"/>
              <a:t>The idealization of a body that does not deform or alter shape is a hard body. It is defined in formal terms as a collection of particles having the property that the spacing between them remains constant during body motions.</a:t>
            </a:r>
          </a:p>
          <a:p>
            <a:pPr marL="0" indent="0" algn="l">
              <a:buNone/>
            </a:pPr>
            <a:endParaRPr lang="en-US" dirty="0"/>
          </a:p>
          <a:p>
            <a:pPr algn="l">
              <a:buFont typeface="Arial" panose="020B0604020202020204" pitchFamily="34" charset="0"/>
              <a:buChar char="•"/>
            </a:pPr>
            <a:r>
              <a:rPr lang="en-US" dirty="0"/>
              <a:t>In words of a game developer, </a:t>
            </a:r>
            <a:r>
              <a:rPr lang="en-US" dirty="0" err="1"/>
              <a:t>Rigidbodies</a:t>
            </a:r>
            <a:r>
              <a:rPr lang="en-US" dirty="0"/>
              <a:t> are components that allow a game object to be effected by physics. They allow the object to fall under gravity, and have physics properties such as mass, drag and velocity.</a:t>
            </a:r>
          </a:p>
          <a:p>
            <a:pPr marL="0" indent="0" algn="l">
              <a:buNone/>
            </a:pPr>
            <a:endParaRPr lang="en-US" dirty="0"/>
          </a:p>
          <a:p>
            <a:pPr>
              <a:buFont typeface="Arial" panose="020B0604020202020204" pitchFamily="34" charset="0"/>
              <a:buChar char="•"/>
            </a:pPr>
            <a:r>
              <a:rPr lang="en-US" dirty="0"/>
              <a:t>A </a:t>
            </a:r>
            <a:r>
              <a:rPr lang="en-US" dirty="0" err="1"/>
              <a:t>rigidbody</a:t>
            </a:r>
            <a:r>
              <a:rPr lang="en-US" dirty="0"/>
              <a:t> component is required for any physics based interaction, and the game object must also have a collider attached in order to interact with other physics objects.</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1026" name="Picture 2" descr="Unity - Manual: Rigidbody">
            <a:extLst>
              <a:ext uri="{FF2B5EF4-FFF2-40B4-BE49-F238E27FC236}">
                <a16:creationId xmlns:a16="http://schemas.microsoft.com/office/drawing/2014/main" id="{6D66D6D7-C3AA-4F79-B7F3-310F2A987C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2867" y="3977196"/>
            <a:ext cx="3122582" cy="2262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IN" dirty="0"/>
              <a:t>Types of Rigid Body motions</a:t>
            </a:r>
            <a:endParaRPr lang="en-US" dirty="0"/>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IN" dirty="0"/>
              <a:t>T</a:t>
            </a:r>
            <a:r>
              <a:rPr lang="en-US" dirty="0"/>
              <a:t>ranslational motion</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IN" dirty="0"/>
              <a:t>Rotational motion</a:t>
            </a:r>
            <a:endParaRPr lang="en-US" dirty="0"/>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510632"/>
            <a:ext cx="5157787" cy="3684588"/>
          </a:xfrm>
        </p:spPr>
        <p:txBody>
          <a:bodyPr>
            <a:normAutofit/>
          </a:bodyPr>
          <a:lstStyle/>
          <a:p>
            <a:pPr>
              <a:lnSpc>
                <a:spcPct val="100000"/>
              </a:lnSpc>
              <a:spcBef>
                <a:spcPts val="600"/>
              </a:spcBef>
              <a:spcAft>
                <a:spcPts val="400"/>
              </a:spcAft>
            </a:pPr>
            <a:r>
              <a:rPr lang="en-US" sz="1600" dirty="0">
                <a:cs typeface="Arial" panose="020B0604020202020204" pitchFamily="34" charset="0"/>
              </a:rPr>
              <a:t>The motion with the help of which a body moves from one point in space to another is known as the Translational motion. A typical example of Translatory motion is the motion of a bullet fired from a gun.</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pPr>
              <a:lnSpc>
                <a:spcPct val="100000"/>
              </a:lnSpc>
              <a:spcBef>
                <a:spcPts val="600"/>
              </a:spcBef>
              <a:spcAft>
                <a:spcPts val="400"/>
              </a:spcAft>
            </a:pPr>
            <a:r>
              <a:rPr lang="en-US" sz="1600" dirty="0">
                <a:cs typeface="Arial" panose="020B0604020202020204" pitchFamily="34" charset="0"/>
              </a:rPr>
              <a:t>Rotational motion is a common type of circular motion. When an object rotates or spins about its axis, it is said to be exhibiting rotatory motion. Some examples of rotary or rotatory motion include the motion of a spinning top, rotation of the earth and other planets, movement of hands of a clock, etc.</a:t>
            </a:r>
          </a:p>
        </p:txBody>
      </p:sp>
      <p:pic>
        <p:nvPicPr>
          <p:cNvPr id="2050" name="Picture 2" descr="What Is Translatory Motion - Definition, Types, Examples and FAQs">
            <a:extLst>
              <a:ext uri="{FF2B5EF4-FFF2-40B4-BE49-F238E27FC236}">
                <a16:creationId xmlns:a16="http://schemas.microsoft.com/office/drawing/2014/main" id="{17A8727B-6243-4321-8279-B0105074AF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552" t="7003" r="17469"/>
          <a:stretch/>
        </p:blipFill>
        <p:spPr bwMode="auto">
          <a:xfrm>
            <a:off x="1748901" y="3994952"/>
            <a:ext cx="3053918" cy="200635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ranslational and Rotational Motion | Definition, Examples, Diagrams">
            <a:extLst>
              <a:ext uri="{FF2B5EF4-FFF2-40B4-BE49-F238E27FC236}">
                <a16:creationId xmlns:a16="http://schemas.microsoft.com/office/drawing/2014/main" id="{98F086B0-75E3-4457-8DAB-F9BE9937B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1504" y="4332303"/>
            <a:ext cx="3050275" cy="166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33217" y="3429000"/>
            <a:ext cx="9164154" cy="1451640"/>
          </a:xfrm>
        </p:spPr>
        <p:txBody>
          <a:bodyPr>
            <a:normAutofit/>
          </a:bodyPr>
          <a:lstStyle/>
          <a:p>
            <a:pPr algn="ctr"/>
            <a:r>
              <a:rPr lang="en-IN" sz="4800" dirty="0"/>
              <a:t>Properties of rigidBodies </a:t>
            </a:r>
            <a:br>
              <a:rPr lang="en-IN" sz="4800" dirty="0"/>
            </a:br>
            <a:r>
              <a:rPr lang="en-IN" sz="4800" dirty="0"/>
              <a:t>in Unity</a:t>
            </a:r>
            <a:endParaRPr lang="en-US" sz="4800"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281377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IN" dirty="0"/>
              <a:t>Properties of </a:t>
            </a:r>
            <a:r>
              <a:rPr lang="en-IN" dirty="0" err="1"/>
              <a:t>rigidBody</a:t>
            </a:r>
            <a:r>
              <a:rPr lang="en-IN" dirty="0"/>
              <a:t> in Unity</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pPr marL="0" indent="0">
              <a:buNone/>
            </a:pPr>
            <a:r>
              <a:rPr lang="en-IN" dirty="0"/>
              <a:t> </a:t>
            </a:r>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12" name="Picture 11">
            <a:extLst>
              <a:ext uri="{FF2B5EF4-FFF2-40B4-BE49-F238E27FC236}">
                <a16:creationId xmlns:a16="http://schemas.microsoft.com/office/drawing/2014/main" id="{5A70C9C5-7F5D-493C-A06E-5D42AB0D9216}"/>
              </a:ext>
            </a:extLst>
          </p:cNvPr>
          <p:cNvPicPr>
            <a:picLocks noChangeAspect="1"/>
          </p:cNvPicPr>
          <p:nvPr/>
        </p:nvPicPr>
        <p:blipFill>
          <a:blip r:embed="rId2"/>
          <a:stretch>
            <a:fillRect/>
          </a:stretch>
        </p:blipFill>
        <p:spPr>
          <a:xfrm>
            <a:off x="0" y="-15536"/>
            <a:ext cx="12207799" cy="6886853"/>
          </a:xfrm>
          <a:prstGeom prst="rect">
            <a:avLst/>
          </a:prstGeom>
        </p:spPr>
      </p:pic>
    </p:spTree>
    <p:extLst>
      <p:ext uri="{BB962C8B-B14F-4D97-AF65-F5344CB8AC3E}">
        <p14:creationId xmlns:p14="http://schemas.microsoft.com/office/powerpoint/2010/main" val="54682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8" name="rigidBody game phy_Trim">
            <a:hlinkClick r:id="" action="ppaction://media"/>
            <a:extLst>
              <a:ext uri="{FF2B5EF4-FFF2-40B4-BE49-F238E27FC236}">
                <a16:creationId xmlns:a16="http://schemas.microsoft.com/office/drawing/2014/main" id="{6CC466AE-D655-4C38-B9DF-AB54032F065E}"/>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2125608" y="1679434"/>
            <a:ext cx="4603781" cy="4001609"/>
          </a:xfrm>
          <a:prstGeom prst="rect">
            <a:avLst/>
          </a:prstGeom>
        </p:spPr>
      </p:pic>
      <p:sp>
        <p:nvSpPr>
          <p:cNvPr id="11" name="TextBox 10">
            <a:extLst>
              <a:ext uri="{FF2B5EF4-FFF2-40B4-BE49-F238E27FC236}">
                <a16:creationId xmlns:a16="http://schemas.microsoft.com/office/drawing/2014/main" id="{ABF7B951-7144-4E65-998C-1BD604766E2C}"/>
              </a:ext>
            </a:extLst>
          </p:cNvPr>
          <p:cNvSpPr txBox="1"/>
          <p:nvPr/>
        </p:nvSpPr>
        <p:spPr>
          <a:xfrm>
            <a:off x="3063684" y="575604"/>
            <a:ext cx="9454452" cy="707886"/>
          </a:xfrm>
          <a:prstGeom prst="rect">
            <a:avLst/>
          </a:prstGeom>
          <a:noFill/>
        </p:spPr>
        <p:txBody>
          <a:bodyPr wrap="square">
            <a:spAutoFit/>
          </a:bodyPr>
          <a:lstStyle/>
          <a:p>
            <a:r>
              <a:rPr lang="en-IN" sz="4000" dirty="0">
                <a:solidFill>
                  <a:schemeClr val="bg1"/>
                </a:solidFill>
              </a:rPr>
              <a:t>  Rigid Body      v/s     Non Rigid Body</a:t>
            </a:r>
            <a:endParaRPr lang="en-US" sz="4000" dirty="0">
              <a:solidFill>
                <a:schemeClr val="bg1"/>
              </a:solidFill>
            </a:endParaRPr>
          </a:p>
        </p:txBody>
      </p:sp>
      <p:pic>
        <p:nvPicPr>
          <p:cNvPr id="12" name="rigidBody game phy_Trim2">
            <a:hlinkClick r:id="" action="ppaction://media"/>
            <a:extLst>
              <a:ext uri="{FF2B5EF4-FFF2-40B4-BE49-F238E27FC236}">
                <a16:creationId xmlns:a16="http://schemas.microsoft.com/office/drawing/2014/main" id="{C4EE2582-DE92-47F9-89C3-1594D56B51C3}"/>
              </a:ext>
            </a:extLst>
          </p:cNvPr>
          <p:cNvPicPr>
            <a:picLocks noChangeAspect="1"/>
          </p:cNvPicPr>
          <p:nvPr>
            <a:videoFile r:link="rId4"/>
            <p:extLst>
              <p:ext uri="{DAA4B4D4-6D71-4841-9C94-3DE7FCFB9230}">
                <p14:media xmlns:p14="http://schemas.microsoft.com/office/powerpoint/2010/main" r:embed="rId3"/>
              </p:ext>
            </p:extLst>
          </p:nvPr>
        </p:nvPicPr>
        <p:blipFill>
          <a:blip r:embed="rId7"/>
          <a:stretch>
            <a:fillRect/>
          </a:stretch>
        </p:blipFill>
        <p:spPr>
          <a:xfrm>
            <a:off x="7466742" y="1679433"/>
            <a:ext cx="4603782" cy="4001609"/>
          </a:xfrm>
          <a:prstGeom prst="rect">
            <a:avLst/>
          </a:prstGeom>
        </p:spPr>
      </p:pic>
    </p:spTree>
    <p:extLst>
      <p:ext uri="{BB962C8B-B14F-4D97-AF65-F5344CB8AC3E}">
        <p14:creationId xmlns:p14="http://schemas.microsoft.com/office/powerpoint/2010/main" val="16848014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966"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6100"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8"/>
                </p:tgtEl>
              </p:cMediaNode>
            </p:video>
            <p:seq concurrent="1" nextAc="seek">
              <p:cTn id="12" restart="whenNotActive" fill="hold" evtFilter="cancelBubble" nodeType="interactiveSeq">
                <p:stCondLst>
                  <p:cond evt="onClick" delay="0">
                    <p:tgtEl>
                      <p:spTgt spid="8"/>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8"/>
                                        </p:tgtEl>
                                      </p:cBhvr>
                                    </p:cmd>
                                  </p:childTnLst>
                                </p:cTn>
                              </p:par>
                            </p:childTnLst>
                          </p:cTn>
                        </p:par>
                      </p:childTnLst>
                    </p:cTn>
                  </p:par>
                </p:childTnLst>
              </p:cTn>
              <p:nextCondLst>
                <p:cond evt="onClick" delay="0">
                  <p:tgtEl>
                    <p:spTgt spid="8"/>
                  </p:tgtEl>
                </p:cond>
              </p:nextCondLst>
            </p:seq>
            <p:video>
              <p:cMediaNode vol="80000">
                <p:cTn id="17" fill="hold" display="0">
                  <p:stCondLst>
                    <p:cond delay="indefinite"/>
                  </p:stCondLst>
                </p:cTn>
                <p:tgtEl>
                  <p:spTgt spid="12"/>
                </p:tgtEl>
              </p:cMediaNode>
            </p:video>
            <p:seq concurrent="1" nextAc="seek">
              <p:cTn id="18" restart="whenNotActive" fill="hold" evtFilter="cancelBubble" nodeType="interactiveSeq">
                <p:stCondLst>
                  <p:cond evt="onClick" delay="0">
                    <p:tgtEl>
                      <p:spTgt spid="12"/>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IN" dirty="0"/>
              <a:t>Some interesting/important points</a:t>
            </a:r>
            <a:endParaRPr lang="en-US" dirty="0"/>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13" name="TextBox 12">
            <a:extLst>
              <a:ext uri="{FF2B5EF4-FFF2-40B4-BE49-F238E27FC236}">
                <a16:creationId xmlns:a16="http://schemas.microsoft.com/office/drawing/2014/main" id="{B7762D3C-A919-4429-A3CC-AB718FFDB88D}"/>
              </a:ext>
            </a:extLst>
          </p:cNvPr>
          <p:cNvSpPr txBox="1"/>
          <p:nvPr/>
        </p:nvSpPr>
        <p:spPr>
          <a:xfrm>
            <a:off x="204187" y="1777896"/>
            <a:ext cx="11358732" cy="3970318"/>
          </a:xfrm>
          <a:prstGeom prst="rect">
            <a:avLst/>
          </a:prstGeom>
          <a:noFill/>
        </p:spPr>
        <p:txBody>
          <a:bodyPr wrap="square" rtlCol="0">
            <a:spAutoFit/>
          </a:bodyPr>
          <a:lstStyle/>
          <a:p>
            <a:pPr marL="285750" indent="-285750">
              <a:buFont typeface="Wingdings" panose="05000000000000000000" pitchFamily="2" charset="2"/>
              <a:buChar char="v"/>
            </a:pPr>
            <a:r>
              <a:rPr lang="en-US" sz="1800" dirty="0" err="1">
                <a:solidFill>
                  <a:schemeClr val="bg1"/>
                </a:solidFill>
                <a:effectLst/>
                <a:latin typeface="Times New Roman" panose="02020603050405020304" pitchFamily="18" charset="0"/>
                <a:ea typeface="Calibri" panose="020F0502020204030204" pitchFamily="34" charset="0"/>
              </a:rPr>
              <a:t>Rigidbodies</a:t>
            </a:r>
            <a:r>
              <a:rPr lang="en-US" sz="1800" dirty="0">
                <a:solidFill>
                  <a:schemeClr val="bg1"/>
                </a:solidFill>
                <a:effectLst/>
                <a:latin typeface="Times New Roman" panose="02020603050405020304" pitchFamily="18" charset="0"/>
                <a:ea typeface="Calibri" panose="020F0502020204030204" pitchFamily="34" charset="0"/>
              </a:rPr>
              <a:t> allow your </a:t>
            </a:r>
            <a:r>
              <a:rPr lang="en-US" sz="1800" dirty="0" err="1">
                <a:solidFill>
                  <a:schemeClr val="bg1"/>
                </a:solidFill>
                <a:effectLst/>
                <a:latin typeface="Times New Roman" panose="02020603050405020304" pitchFamily="18" charset="0"/>
                <a:ea typeface="Calibri" panose="020F0502020204030204" pitchFamily="34" charset="0"/>
              </a:rPr>
              <a:t>GameObjects</a:t>
            </a:r>
            <a:r>
              <a:rPr lang="en-US" sz="1800" dirty="0">
                <a:solidFill>
                  <a:schemeClr val="bg1"/>
                </a:solidFill>
                <a:effectLst/>
                <a:latin typeface="Times New Roman" panose="02020603050405020304" pitchFamily="18" charset="0"/>
                <a:ea typeface="Calibri" panose="020F0502020204030204" pitchFamily="34" charset="0"/>
              </a:rPr>
              <a:t> to act under control of the physics engine. This opens the gateway to behaviors such as realistic collisions and varied types of </a:t>
            </a:r>
            <a:r>
              <a:rPr lang="en-US" sz="1800" b="1" dirty="0">
                <a:solidFill>
                  <a:schemeClr val="bg1"/>
                </a:solidFill>
                <a:effectLst/>
                <a:latin typeface="Times New Roman" panose="02020603050405020304" pitchFamily="18" charset="0"/>
                <a:ea typeface="Calibri" panose="020F0502020204030204" pitchFamily="34" charset="0"/>
              </a:rPr>
              <a:t>joints</a:t>
            </a:r>
            <a:r>
              <a:rPr lang="en-US" sz="1800" dirty="0">
                <a:solidFill>
                  <a:schemeClr val="bg1"/>
                </a:solidFill>
                <a:effectLst/>
                <a:latin typeface="Times New Roman" panose="02020603050405020304" pitchFamily="18" charset="0"/>
                <a:ea typeface="Calibri" panose="020F0502020204030204" pitchFamily="34" charset="0"/>
              </a:rPr>
              <a:t>. </a:t>
            </a:r>
          </a:p>
          <a:p>
            <a:endParaRPr lang="en-US" dirty="0">
              <a:solidFill>
                <a:schemeClr val="bg1"/>
              </a:solidFill>
              <a:latin typeface="Times New Roman" panose="02020603050405020304" pitchFamily="18" charset="0"/>
            </a:endParaRPr>
          </a:p>
          <a:p>
            <a:pPr marL="285750" indent="-285750">
              <a:buFont typeface="Wingdings" panose="05000000000000000000" pitchFamily="2" charset="2"/>
              <a:buChar char="v"/>
            </a:pPr>
            <a:r>
              <a:rPr lang="en-US" dirty="0">
                <a:solidFill>
                  <a:schemeClr val="bg1"/>
                </a:solidFill>
                <a:latin typeface="Times New Roman" panose="02020603050405020304" pitchFamily="18" charset="0"/>
              </a:rPr>
              <a:t>The biggest difference between manipulating the Transform versus the </a:t>
            </a:r>
            <a:r>
              <a:rPr lang="en-US" dirty="0" err="1">
                <a:solidFill>
                  <a:schemeClr val="bg1"/>
                </a:solidFill>
                <a:latin typeface="Times New Roman" panose="02020603050405020304" pitchFamily="18" charset="0"/>
              </a:rPr>
              <a:t>Rigidbody</a:t>
            </a:r>
            <a:r>
              <a:rPr lang="en-US" dirty="0">
                <a:solidFill>
                  <a:schemeClr val="bg1"/>
                </a:solidFill>
                <a:latin typeface="Times New Roman" panose="02020603050405020304" pitchFamily="18" charset="0"/>
              </a:rPr>
              <a:t> is the use of forces. </a:t>
            </a:r>
            <a:r>
              <a:rPr lang="en-US" dirty="0" err="1">
                <a:solidFill>
                  <a:schemeClr val="bg1"/>
                </a:solidFill>
                <a:latin typeface="Times New Roman" panose="02020603050405020304" pitchFamily="18" charset="0"/>
              </a:rPr>
              <a:t>Rigidbodies</a:t>
            </a:r>
            <a:r>
              <a:rPr lang="en-US" dirty="0">
                <a:solidFill>
                  <a:schemeClr val="bg1"/>
                </a:solidFill>
                <a:latin typeface="Times New Roman" panose="02020603050405020304" pitchFamily="18" charset="0"/>
              </a:rPr>
              <a:t> can receive forces and torque, but Transforms cannot. </a:t>
            </a:r>
          </a:p>
          <a:p>
            <a:endParaRPr lang="en-US" dirty="0">
              <a:solidFill>
                <a:schemeClr val="bg1"/>
              </a:solidFill>
              <a:latin typeface="Times New Roman" panose="02020603050405020304" pitchFamily="18" charset="0"/>
            </a:endParaRPr>
          </a:p>
          <a:p>
            <a:pPr marL="285750" indent="-285750">
              <a:buFont typeface="Wingdings" panose="05000000000000000000" pitchFamily="2" charset="2"/>
              <a:buChar char="v"/>
            </a:pPr>
            <a:r>
              <a:rPr lang="en-US" dirty="0">
                <a:solidFill>
                  <a:schemeClr val="bg1"/>
                </a:solidFill>
                <a:latin typeface="Times New Roman" panose="02020603050405020304" pitchFamily="18" charset="0"/>
              </a:rPr>
              <a:t>Changing the Transform while using physics could cause problems with collisions and other calculations.</a:t>
            </a:r>
          </a:p>
          <a:p>
            <a:pPr marL="285750" indent="-285750">
              <a:buFont typeface="Wingdings" panose="05000000000000000000" pitchFamily="2" charset="2"/>
              <a:buChar char="v"/>
            </a:pPr>
            <a:endParaRPr lang="en-US" dirty="0">
              <a:solidFill>
                <a:schemeClr val="bg1"/>
              </a:solidFill>
              <a:latin typeface="Times New Roman" panose="02020603050405020304" pitchFamily="18" charset="0"/>
            </a:endParaRPr>
          </a:p>
          <a:p>
            <a:pPr marL="285750" indent="-285750">
              <a:buFont typeface="Wingdings" panose="05000000000000000000" pitchFamily="2" charset="2"/>
              <a:buChar char="v"/>
            </a:pPr>
            <a:r>
              <a:rPr lang="en-US" dirty="0" err="1">
                <a:solidFill>
                  <a:schemeClr val="bg1"/>
                </a:solidFill>
                <a:latin typeface="Times New Roman" panose="02020603050405020304" pitchFamily="18" charset="0"/>
              </a:rPr>
              <a:t>Rigidbodies</a:t>
            </a:r>
            <a:r>
              <a:rPr lang="en-US" dirty="0">
                <a:solidFill>
                  <a:schemeClr val="bg1"/>
                </a:solidFill>
                <a:latin typeface="Times New Roman" panose="02020603050405020304" pitchFamily="18" charset="0"/>
              </a:rPr>
              <a:t> must be explicitly added to your </a:t>
            </a:r>
            <a:r>
              <a:rPr lang="en-US" dirty="0" err="1">
                <a:solidFill>
                  <a:schemeClr val="bg1"/>
                </a:solidFill>
                <a:latin typeface="Times New Roman" panose="02020603050405020304" pitchFamily="18" charset="0"/>
              </a:rPr>
              <a:t>GameObject</a:t>
            </a:r>
            <a:r>
              <a:rPr lang="en-US" dirty="0">
                <a:solidFill>
                  <a:schemeClr val="bg1"/>
                </a:solidFill>
                <a:latin typeface="Times New Roman" panose="02020603050405020304" pitchFamily="18" charset="0"/>
              </a:rPr>
              <a:t> before they will be affected by the physics engine. </a:t>
            </a:r>
          </a:p>
          <a:p>
            <a:pPr marL="285750" indent="-285750">
              <a:buFont typeface="Wingdings" panose="05000000000000000000" pitchFamily="2" charset="2"/>
              <a:buChar char="v"/>
            </a:pPr>
            <a:endParaRPr lang="en-US" dirty="0">
              <a:solidFill>
                <a:schemeClr val="bg1"/>
              </a:solidFill>
              <a:latin typeface="Times New Roman" panose="02020603050405020304" pitchFamily="18" charset="0"/>
            </a:endParaRPr>
          </a:p>
          <a:p>
            <a:pPr marL="285750" indent="-285750">
              <a:buFont typeface="Wingdings" panose="05000000000000000000" pitchFamily="2" charset="2"/>
              <a:buChar char="v"/>
            </a:pPr>
            <a:r>
              <a:rPr lang="en-US" dirty="0">
                <a:solidFill>
                  <a:schemeClr val="bg1"/>
                </a:solidFill>
                <a:latin typeface="Times New Roman" panose="02020603050405020304" pitchFamily="18" charset="0"/>
              </a:rPr>
              <a:t>You can add a </a:t>
            </a:r>
            <a:r>
              <a:rPr lang="en-US" dirty="0" err="1">
                <a:solidFill>
                  <a:schemeClr val="bg1"/>
                </a:solidFill>
                <a:latin typeface="Times New Roman" panose="02020603050405020304" pitchFamily="18" charset="0"/>
              </a:rPr>
              <a:t>Rigidbody</a:t>
            </a:r>
            <a:r>
              <a:rPr lang="en-US" dirty="0">
                <a:solidFill>
                  <a:schemeClr val="bg1"/>
                </a:solidFill>
                <a:latin typeface="Times New Roman" panose="02020603050405020304" pitchFamily="18" charset="0"/>
              </a:rPr>
              <a:t> to your selected object from Components-&gt;Physics-&gt;</a:t>
            </a:r>
            <a:r>
              <a:rPr lang="en-US" dirty="0" err="1">
                <a:solidFill>
                  <a:schemeClr val="bg1"/>
                </a:solidFill>
                <a:latin typeface="Times New Roman" panose="02020603050405020304" pitchFamily="18" charset="0"/>
              </a:rPr>
              <a:t>Rigidbody</a:t>
            </a:r>
            <a:r>
              <a:rPr lang="en-US" dirty="0">
                <a:solidFill>
                  <a:schemeClr val="bg1"/>
                </a:solidFill>
                <a:latin typeface="Times New Roman" panose="02020603050405020304" pitchFamily="18" charset="0"/>
              </a:rPr>
              <a:t> in the menu. Now your object is physics-ready; it will fall under gravity and can receive forces via scripting, but you may need to add a Collider or a Joint to get it to behave exactly how you want.</a:t>
            </a:r>
          </a:p>
          <a:p>
            <a:pPr marL="285750" indent="-285750">
              <a:buFont typeface="Wingdings" panose="05000000000000000000" pitchFamily="2" charset="2"/>
              <a:buChar char="v"/>
            </a:pPr>
            <a:endParaRPr lang="en-US"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6" name="Text Placeholder 5">
            <a:extLst>
              <a:ext uri="{FF2B5EF4-FFF2-40B4-BE49-F238E27FC236}">
                <a16:creationId xmlns:a16="http://schemas.microsoft.com/office/drawing/2014/main" id="{EBD58566-A7D2-4965-BFA1-E60BB549A796}"/>
              </a:ext>
            </a:extLst>
          </p:cNvPr>
          <p:cNvSpPr>
            <a:spLocks noGrp="1"/>
          </p:cNvSpPr>
          <p:nvPr>
            <p:ph type="body" sz="quarter" idx="13"/>
          </p:nvPr>
        </p:nvSpPr>
        <p:spPr>
          <a:xfrm>
            <a:off x="1125614" y="1749570"/>
            <a:ext cx="10532986" cy="3648054"/>
          </a:xfrm>
        </p:spPr>
        <p:txBody>
          <a:bodyPr>
            <a:normAutofit/>
          </a:bodyPr>
          <a:lstStyle/>
          <a:p>
            <a:r>
              <a:rPr lang="en-IN" sz="2200" dirty="0"/>
              <a:t>I would like to express my special thanks of gratitude to my teacher </a:t>
            </a:r>
            <a:r>
              <a:rPr lang="en-IN" sz="2200" dirty="0" err="1"/>
              <a:t>Dr.R.Shriram</a:t>
            </a:r>
            <a:r>
              <a:rPr lang="en-IN" sz="2200" dirty="0"/>
              <a:t>, who gave me the golden opportunity to do this wonderful project of Game Physics basics on “Rigid Body” and guided me through approval process. It widened my knowledge and introduced me to some untouched expects of the same. I would also like to thank my friends and the online sources which helped me finalize the project within the limited time frame.</a:t>
            </a:r>
          </a:p>
          <a:p>
            <a:pPr algn="l"/>
            <a:endParaRPr lang="en-IN" sz="2000" dirty="0"/>
          </a:p>
          <a:p>
            <a:pPr algn="r"/>
            <a:endParaRPr lang="en-IN" sz="2000" dirty="0"/>
          </a:p>
          <a:p>
            <a:pPr algn="r"/>
            <a:r>
              <a:rPr lang="en-IN" sz="1600" dirty="0">
                <a:solidFill>
                  <a:schemeClr val="bg2">
                    <a:lumMod val="20000"/>
                    <a:lumOff val="80000"/>
                  </a:schemeClr>
                </a:solidFill>
              </a:rPr>
              <a:t>Himanshu Kapoor</a:t>
            </a:r>
          </a:p>
          <a:p>
            <a:pPr algn="r"/>
            <a:r>
              <a:rPr lang="en-IN" sz="1600" dirty="0">
                <a:solidFill>
                  <a:schemeClr val="bg2">
                    <a:lumMod val="20000"/>
                    <a:lumOff val="80000"/>
                  </a:schemeClr>
                </a:solidFill>
              </a:rPr>
              <a:t>20BCG10010</a:t>
            </a:r>
            <a:endParaRPr lang="en-US" sz="1600" dirty="0">
              <a:solidFill>
                <a:schemeClr val="bg2">
                  <a:lumMod val="20000"/>
                  <a:lumOff val="80000"/>
                </a:schemeClr>
              </a:solidFill>
            </a:endParaRPr>
          </a:p>
        </p:txBody>
      </p:sp>
      <p:sp>
        <p:nvSpPr>
          <p:cNvPr id="8" name="Title 7">
            <a:extLst>
              <a:ext uri="{FF2B5EF4-FFF2-40B4-BE49-F238E27FC236}">
                <a16:creationId xmlns:a16="http://schemas.microsoft.com/office/drawing/2014/main" id="{A892C607-C79A-4C85-B141-C4F595424BE2}"/>
              </a:ext>
            </a:extLst>
          </p:cNvPr>
          <p:cNvSpPr>
            <a:spLocks noGrp="1"/>
          </p:cNvSpPr>
          <p:nvPr>
            <p:ph type="title"/>
          </p:nvPr>
        </p:nvSpPr>
        <p:spPr>
          <a:xfrm>
            <a:off x="444500" y="542925"/>
            <a:ext cx="11214100" cy="646331"/>
          </a:xfrm>
        </p:spPr>
        <p:txBody>
          <a:bodyPr/>
          <a:lstStyle/>
          <a:p>
            <a:pPr algn="ctr"/>
            <a:r>
              <a:rPr lang="en-IN" sz="4000" b="0" u="sng" dirty="0">
                <a:solidFill>
                  <a:schemeClr val="accent5">
                    <a:lumMod val="20000"/>
                    <a:lumOff val="80000"/>
                  </a:schemeClr>
                </a:solidFill>
                <a:latin typeface="Algerian" panose="04020705040A02060702" pitchFamily="82" charset="0"/>
              </a:rPr>
              <a:t>Acknowledgement</a:t>
            </a:r>
            <a:endParaRPr lang="en-US" sz="4000" b="0" u="sng" dirty="0">
              <a:solidFill>
                <a:schemeClr val="accent5">
                  <a:lumMod val="20000"/>
                  <a:lumOff val="80000"/>
                </a:schemeClr>
              </a:solidFill>
              <a:latin typeface="Algerian" panose="04020705040A02060702" pitchFamily="82" charset="0"/>
            </a:endParaRPr>
          </a:p>
        </p:txBody>
      </p:sp>
    </p:spTree>
    <p:extLst>
      <p:ext uri="{BB962C8B-B14F-4D97-AF65-F5344CB8AC3E}">
        <p14:creationId xmlns:p14="http://schemas.microsoft.com/office/powerpoint/2010/main" val="5958238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Retrospect</Template>
  <TotalTime>351</TotalTime>
  <Words>559</Words>
  <Application>Microsoft Office PowerPoint</Application>
  <PresentationFormat>Widescreen</PresentationFormat>
  <Paragraphs>52</Paragraphs>
  <Slides>11</Slides>
  <Notes>0</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Calibri</vt:lpstr>
      <vt:lpstr>Times New Roman</vt:lpstr>
      <vt:lpstr>Trade Gothic LT Pro</vt:lpstr>
      <vt:lpstr>Trebuchet MS</vt:lpstr>
      <vt:lpstr>Wingdings</vt:lpstr>
      <vt:lpstr>Office Theme</vt:lpstr>
      <vt:lpstr>Game Physics Basics</vt:lpstr>
      <vt:lpstr>What is Rigid Body?</vt:lpstr>
      <vt:lpstr>Rigid Bodies</vt:lpstr>
      <vt:lpstr>Types of Rigid Body motions</vt:lpstr>
      <vt:lpstr>Properties of rigidBodies  in Unity</vt:lpstr>
      <vt:lpstr>Properties of rigidBody in Unity</vt:lpstr>
      <vt:lpstr>PowerPoint Presentation</vt:lpstr>
      <vt:lpstr>Some interesting/important points</vt:lpstr>
      <vt:lpstr>Acknowledgement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Physics Basics</dc:title>
  <dc:creator>20BCG10010</dc:creator>
  <cp:lastModifiedBy>20BCG10010</cp:lastModifiedBy>
  <cp:revision>9</cp:revision>
  <dcterms:created xsi:type="dcterms:W3CDTF">2021-12-19T07:22:53Z</dcterms:created>
  <dcterms:modified xsi:type="dcterms:W3CDTF">2021-12-21T16:51:05Z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