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8CA-EE3C-426D-9905-FFC2FACEEDB5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F5630-A366-472B-A438-FEB7D3643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5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Analyse des types de données et de la </a:t>
            </a:r>
            <a:r>
              <a:rPr lang="fr-FR" dirty="0" err="1"/>
              <a:t>completion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19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exploitables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97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exploitables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exploitables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1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exploitables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60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Colonnes exploitables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An interesting fact is that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ingredient_that_may_be_from_palm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oil is greatly correlated with additives.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This is not a correlation we exploit later but deserve to be noticed.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13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Pas de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coude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donc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pas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possibilité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de limiter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l’ACP</a:t>
            </a:r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Pas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d’interpretation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possible pour les cercles de correlation avec les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composantes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principals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ANOVA :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analyse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de la variance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selon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 les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itchFamily="1" charset="0"/>
              </a:rPr>
              <a:t>groupes</a:t>
            </a:r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91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968DE-922E-4F63-81D4-B23CFADE71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9E56-B8D6-4DBF-BEC3-82019DCC3945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4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EFC-98A7-4499-B2BD-92748B0E36DD}" type="datetime1">
              <a:rPr lang="fr-FR" smtClean="0"/>
              <a:t>18/02/2022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9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ED3-CAF2-472D-B6EC-2E1285D929CF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35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D69C-77C0-45A2-AD5E-BC9FC5A1C456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984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E4CF-6DDA-46AD-8752-790ED3006302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81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3AF-7289-4031-8C7D-7FB0D77098C2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1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D9BB-B29E-48CC-B22B-89D59CCE554C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5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F31-15EF-430D-8A52-476D72D43003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7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5F22-271C-49AA-9DE9-D19B9DB2C1E2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02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22FD-107A-4282-9209-4B041E089D15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98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516E-F800-44CF-90F8-7000A091D8EF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20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0C32-E7E4-4104-8B6B-8493DF775D32}" type="datetime1">
              <a:rPr lang="fr-FR" smtClean="0"/>
              <a:t>18/02/2022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3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D2A9-39CB-47C2-80CA-8DDF3CD1AA94}" type="datetime1">
              <a:rPr lang="fr-FR" smtClean="0"/>
              <a:t>18/02/2022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45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8BD4-7228-4FFA-8484-8A91FAB75C8B}" type="datetime1">
              <a:rPr lang="fr-FR" smtClean="0"/>
              <a:t>18/02/2022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78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074B-C34B-462E-B146-4FF9026781C9}" type="datetime1">
              <a:rPr lang="fr-FR" smtClean="0"/>
              <a:t>18/02/2022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167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1DE-65BB-4432-A6A8-20001E357929}" type="datetime1">
              <a:rPr lang="fr-FR" smtClean="0"/>
              <a:t>18/02/2022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51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0D05-3D3D-4CAD-B890-68E6D18AA97A}" type="datetime1">
              <a:rPr lang="fr-FR" smtClean="0"/>
              <a:t>18/02/2022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38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5C206B-3C8A-4B21-AD9A-261E176A58E3}" type="datetime1">
              <a:rPr lang="fr-FR" smtClean="0"/>
              <a:t>18/02/2022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87060-D97F-4337-8050-200B6F7A1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77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6D487-71E5-4931-8649-3FBD5C7F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245524"/>
            <a:ext cx="9418320" cy="217821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Soutenance 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6C766-6A13-4C14-85C2-623EBE20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309851"/>
            <a:ext cx="9418320" cy="1691640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Préparez des données pour un organisme de santé publique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99FCFE-D2CB-4629-B42B-6257BEDD54B5}"/>
              </a:ext>
            </a:extLst>
          </p:cNvPr>
          <p:cNvSpPr txBox="1"/>
          <p:nvPr/>
        </p:nvSpPr>
        <p:spPr>
          <a:xfrm>
            <a:off x="517235" y="6382328"/>
            <a:ext cx="29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Augustin BAR</a:t>
            </a:r>
          </a:p>
        </p:txBody>
      </p:sp>
    </p:spTree>
    <p:extLst>
      <p:ext uri="{BB962C8B-B14F-4D97-AF65-F5344CB8AC3E}">
        <p14:creationId xmlns:p14="http://schemas.microsoft.com/office/powerpoint/2010/main" val="2022025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9145588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Exploration des données nettoyées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51846-C917-4DE8-A304-E38D2EAB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81"/>
          <a:stretch/>
        </p:blipFill>
        <p:spPr>
          <a:xfrm>
            <a:off x="836578" y="1394553"/>
            <a:ext cx="10930919" cy="16745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90632F-1EC8-4814-92E1-3D3B9A101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15" y="3290611"/>
            <a:ext cx="3244444" cy="32444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0D3AD3-AD31-4F64-8279-D62172F6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850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9145588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ACP &amp; ANOVA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6A94A2-67D6-4A81-84A0-DEBD04597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9" y="1310207"/>
            <a:ext cx="2447957" cy="17467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A72856-09F8-445E-A0C5-9D6394F11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9" y="3194148"/>
            <a:ext cx="4254664" cy="35349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710C05-93A7-4B36-9945-E6B1AE2F6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 b="85542"/>
          <a:stretch/>
        </p:blipFill>
        <p:spPr>
          <a:xfrm>
            <a:off x="6096000" y="2585548"/>
            <a:ext cx="5267325" cy="34637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6E405A1-AE69-40D6-99A9-8A8BCFF36CAC}"/>
              </a:ext>
            </a:extLst>
          </p:cNvPr>
          <p:cNvSpPr txBox="1"/>
          <p:nvPr/>
        </p:nvSpPr>
        <p:spPr>
          <a:xfrm>
            <a:off x="6255327" y="6049259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exact de Fisher pour déterminer si les groupes ont un impact sur le taux de fibre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AF313BF-1953-4D13-975C-ED77AC6E6C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51" b="89055"/>
          <a:stretch/>
        </p:blipFill>
        <p:spPr>
          <a:xfrm>
            <a:off x="6096000" y="162410"/>
            <a:ext cx="5267325" cy="226696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8FBD9-2FD6-41C1-92A8-0719E623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56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9145588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Filtrage dynamique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FCB3BE-A6E1-4502-8316-28E802948A56}"/>
              </a:ext>
            </a:extLst>
          </p:cNvPr>
          <p:cNvSpPr txBox="1"/>
          <p:nvPr/>
        </p:nvSpPr>
        <p:spPr>
          <a:xfrm>
            <a:off x="609995" y="2083354"/>
            <a:ext cx="19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Filtres (</a:t>
            </a:r>
            <a:r>
              <a:rPr lang="fr-FR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features</a:t>
            </a:r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1C4C10-1F48-4885-8379-C0E851A941D0}"/>
              </a:ext>
            </a:extLst>
          </p:cNvPr>
          <p:cNvSpPr txBox="1"/>
          <p:nvPr/>
        </p:nvSpPr>
        <p:spPr>
          <a:xfrm>
            <a:off x="609995" y="3244333"/>
            <a:ext cx="19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 du produit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D21EE2-E872-4630-8B3E-1D14C1804482}"/>
              </a:ext>
            </a:extLst>
          </p:cNvPr>
          <p:cNvSpPr txBox="1"/>
          <p:nvPr/>
        </p:nvSpPr>
        <p:spPr>
          <a:xfrm>
            <a:off x="609995" y="4363639"/>
            <a:ext cx="28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de concurrents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BBEE9B4-EE1E-480D-A58E-D23CFD5BBF17}"/>
              </a:ext>
            </a:extLst>
          </p:cNvPr>
          <p:cNvSpPr/>
          <p:nvPr/>
        </p:nvSpPr>
        <p:spPr>
          <a:xfrm>
            <a:off x="4680690" y="1645443"/>
            <a:ext cx="3124200" cy="3567113"/>
          </a:xfrm>
          <a:prstGeom prst="roundRect">
            <a:avLst/>
          </a:prstGeom>
          <a:solidFill>
            <a:schemeClr val="accent5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FAACAE-4AC5-4E4B-B6D8-8694DCDDB184}"/>
              </a:ext>
            </a:extLst>
          </p:cNvPr>
          <p:cNvSpPr txBox="1"/>
          <p:nvPr/>
        </p:nvSpPr>
        <p:spPr>
          <a:xfrm>
            <a:off x="4892562" y="1558265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Ranking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78BEF2-294C-4D94-8FD7-C5A18CCF3BF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3177" y="2268020"/>
            <a:ext cx="2137513" cy="5085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8256AA0-63FF-41FC-9DB6-BC010E6F81DB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543177" y="3428999"/>
            <a:ext cx="213751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95815C1-EF18-4D41-AD1F-AD5436459A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467103" y="4363639"/>
            <a:ext cx="1213589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47DF922-8338-4D06-A49A-A6D544CD50E8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7804890" y="3428999"/>
            <a:ext cx="2667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3E7377DF-0CD7-4655-A788-9330DC294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90" y="2210811"/>
            <a:ext cx="4069649" cy="2436376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9CE0F3C-181F-401B-A552-B613D1644C7F}"/>
              </a:ext>
            </a:extLst>
          </p:cNvPr>
          <p:cNvSpPr txBox="1"/>
          <p:nvPr/>
        </p:nvSpPr>
        <p:spPr>
          <a:xfrm>
            <a:off x="4646504" y="2268020"/>
            <a:ext cx="312420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Faut-il maximiser ou minimiser une certaine variable ?</a:t>
            </a:r>
          </a:p>
          <a:p>
            <a:pPr marL="171450" indent="-171450"/>
            <a:endParaRPr lang="fr-FR" sz="1600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classer les produits ?</a:t>
            </a:r>
          </a:p>
          <a:p>
            <a:pPr marL="171450" indent="-171450"/>
            <a:endParaRPr lang="fr-FR" sz="1600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faire une interface utilisateur ?</a:t>
            </a:r>
          </a:p>
          <a:p>
            <a:pPr marL="171450" indent="-171450"/>
            <a:endParaRPr lang="fr-FR" sz="1600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afficher dynamiquement des graphiques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4331AF-48EE-4DC3-87CA-544C59DD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81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4" grpId="0" animBg="1"/>
      <p:bldP spid="6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9145588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Filtrage dynamique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BBEE9B4-EE1E-480D-A58E-D23CFD5BBF17}"/>
              </a:ext>
            </a:extLst>
          </p:cNvPr>
          <p:cNvSpPr/>
          <p:nvPr/>
        </p:nvSpPr>
        <p:spPr>
          <a:xfrm>
            <a:off x="247650" y="1866579"/>
            <a:ext cx="11639550" cy="3800795"/>
          </a:xfrm>
          <a:prstGeom prst="roundRect">
            <a:avLst/>
          </a:prstGeom>
          <a:solidFill>
            <a:schemeClr val="accent5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FAACAE-4AC5-4E4B-B6D8-8694DCDDB184}"/>
              </a:ext>
            </a:extLst>
          </p:cNvPr>
          <p:cNvSpPr txBox="1"/>
          <p:nvPr/>
        </p:nvSpPr>
        <p:spPr>
          <a:xfrm>
            <a:off x="4828381" y="1866580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Ranking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158A80-D977-4D0F-858A-BC2DF2F79FA6}"/>
              </a:ext>
            </a:extLst>
          </p:cNvPr>
          <p:cNvSpPr txBox="1"/>
          <p:nvPr/>
        </p:nvSpPr>
        <p:spPr>
          <a:xfrm>
            <a:off x="684212" y="2789910"/>
            <a:ext cx="2552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8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Faut-il maximiser ou minimiser une certaine variable ?</a:t>
            </a:r>
          </a:p>
          <a:p>
            <a:endParaRPr lang="fr-FR" sz="1800" u="sng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Stoc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ké dans une variable comme attribut de la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feature</a:t>
            </a:r>
            <a:endParaRPr lang="fr-FR" sz="1800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6BDC5A-F9AD-4F0D-BD4A-CA29901787F3}"/>
              </a:ext>
            </a:extLst>
          </p:cNvPr>
          <p:cNvSpPr txBox="1"/>
          <p:nvPr/>
        </p:nvSpPr>
        <p:spPr>
          <a:xfrm>
            <a:off x="3446462" y="2789910"/>
            <a:ext cx="2552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8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faire une interface utilisateur ?</a:t>
            </a:r>
          </a:p>
          <a:p>
            <a:endParaRPr lang="fr-FR" sz="1800" u="sng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Utilisation de input() dans le notebook et du module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ipywidgets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  pour la page voila</a:t>
            </a:r>
            <a:endParaRPr lang="fr-FR" sz="1800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BBDC47-234A-48CF-9075-C0BD7AACDE67}"/>
              </a:ext>
            </a:extLst>
          </p:cNvPr>
          <p:cNvSpPr txBox="1"/>
          <p:nvPr/>
        </p:nvSpPr>
        <p:spPr>
          <a:xfrm>
            <a:off x="6208712" y="2789910"/>
            <a:ext cx="2552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8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classer les produits ?</a:t>
            </a:r>
          </a:p>
          <a:p>
            <a:endParaRPr lang="fr-FR" sz="1800" u="sng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Création d’une variable globale « score » et utilisation de la fonction </a:t>
            </a:r>
            <a:r>
              <a:rPr lang="fr-FR" sz="1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rank</a:t>
            </a:r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 de pandas.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B57E5A2-122B-4EFB-B6E7-5F2C7C87D4B8}"/>
              </a:ext>
            </a:extLst>
          </p:cNvPr>
          <p:cNvSpPr txBox="1"/>
          <p:nvPr/>
        </p:nvSpPr>
        <p:spPr>
          <a:xfrm>
            <a:off x="8970962" y="2789910"/>
            <a:ext cx="25527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800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Comment afficher dynamiquement des graphiques ?</a:t>
            </a:r>
          </a:p>
          <a:p>
            <a:endParaRPr lang="fr-FR" sz="1800" u="sng" dirty="0">
              <a:solidFill>
                <a:schemeClr val="bg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  <a:p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Utilisation du module </a:t>
            </a:r>
            <a:r>
              <a:rPr lang="fr-FR" sz="1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seaborn</a:t>
            </a:r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 et </a:t>
            </a:r>
            <a:r>
              <a:rPr lang="fr-FR" sz="18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matplotlib</a:t>
            </a:r>
            <a:r>
              <a:rPr lang="fr-FR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Abadi" panose="020B0604020104020204" pitchFamily="34" charset="0"/>
              </a:rPr>
              <a:t> avec des variables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CC5504-7F77-4AD4-9243-EC9B7FE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40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435FE-D567-4761-B54E-5E7F9302AA42}"/>
              </a:ext>
            </a:extLst>
          </p:cNvPr>
          <p:cNvSpPr txBox="1"/>
          <p:nvPr/>
        </p:nvSpPr>
        <p:spPr>
          <a:xfrm>
            <a:off x="59780" y="6408908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Icons</a:t>
            </a:r>
            <a:r>
              <a:rPr lang="fr-FR" dirty="0"/>
              <a:t> by </a:t>
            </a:r>
            <a:r>
              <a:rPr lang="fr-FR" dirty="0" err="1"/>
              <a:t>Freepik</a:t>
            </a:r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104C139E-C426-4BD1-AC45-816AD96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2" y="253470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fr-FR" dirty="0"/>
              <a:t>Merci de votre attention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7C35BC-9773-4A93-A4EA-7367A4C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80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83" y="2288083"/>
            <a:ext cx="7201259" cy="36152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Jeu de données gratuit, collaboratif et accessible en ligne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Sous licence OBDL (licence sélectionnée par l’Etat Français pour ses données en open data venant d’un acteur public)</a:t>
            </a:r>
          </a:p>
          <a:p>
            <a:pPr marL="274320" lvl="1" indent="0">
              <a:buNone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Plus de 320k produits recensés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AF9605-9160-4872-B37D-783B26DC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9428" y="2191157"/>
            <a:ext cx="3043317" cy="21113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Présentation du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dataset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B52559-BB3F-4ACE-A8F2-3D131EC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63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3D26F-C87D-4329-A378-5906E64C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Analyse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1" y="685799"/>
            <a:ext cx="6944183" cy="489204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90000"/>
              </a:lnSpc>
              <a:buClrTx/>
              <a:buFont typeface="+mj-lt"/>
              <a:buAutoNum type="romanUcPeriod"/>
            </a:pP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Analyse de la forme des données</a:t>
            </a:r>
          </a:p>
          <a:p>
            <a:pPr marL="400050" indent="-400050">
              <a:lnSpc>
                <a:spcPct val="90000"/>
              </a:lnSpc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romanUcPeriod"/>
            </a:pP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  <a:p>
            <a:pPr marL="400050" indent="-400050">
              <a:lnSpc>
                <a:spcPct val="90000"/>
              </a:lnSpc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romanUcPeriod"/>
            </a:pP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Exploration des données nettoyées</a:t>
            </a:r>
          </a:p>
          <a:p>
            <a:pPr marL="571500" indent="-571500">
              <a:lnSpc>
                <a:spcPct val="90000"/>
              </a:lnSpc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romanUcPeriod"/>
            </a:pP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ACP et ANOVA</a:t>
            </a:r>
          </a:p>
          <a:p>
            <a:pPr marL="400050" indent="-400050">
              <a:lnSpc>
                <a:spcPct val="90000"/>
              </a:lnSpc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romanUcPeriod"/>
            </a:pP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Filtrage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A67481-5BE5-4BA8-B060-948FD10D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502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/>
          <a:lstStyle/>
          <a:p>
            <a:r>
              <a:rPr lang="fr-FR">
                <a:solidFill>
                  <a:schemeClr val="bg1">
                    <a:lumMod val="85000"/>
                    <a:lumOff val="15000"/>
                  </a:schemeClr>
                </a:solidFill>
              </a:rPr>
              <a:t>Analyse de la forme des données 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AA5A06-472E-4EF5-A087-C39FDEF2E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5" y="2186248"/>
            <a:ext cx="3352381" cy="31111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493BBA-7645-4662-BB9D-99576B476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04" y="1965663"/>
            <a:ext cx="7855131" cy="3399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2065A8-373A-4A44-B281-713518F87ECA}"/>
              </a:ext>
            </a:extLst>
          </p:cNvPr>
          <p:cNvSpPr/>
          <p:nvPr/>
        </p:nvSpPr>
        <p:spPr>
          <a:xfrm>
            <a:off x="7366000" y="3962399"/>
            <a:ext cx="4605835" cy="12587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F67246-EF2F-436B-9B68-5E26504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8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76A29-873D-4D0A-BB0E-1C4E0F06DD17}"/>
              </a:ext>
            </a:extLst>
          </p:cNvPr>
          <p:cNvSpPr txBox="1"/>
          <p:nvPr/>
        </p:nvSpPr>
        <p:spPr>
          <a:xfrm>
            <a:off x="1025979" y="1173019"/>
            <a:ext cx="50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Détection des duplicata</a:t>
            </a:r>
            <a:endParaRPr lang="fr-FR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D8136-ACC1-46D7-BD0B-23D21AB8959C}"/>
              </a:ext>
            </a:extLst>
          </p:cNvPr>
          <p:cNvSpPr txBox="1"/>
          <p:nvPr/>
        </p:nvSpPr>
        <p:spPr>
          <a:xfrm>
            <a:off x="5212080" y="44119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50A893-9E4B-4968-A971-5FAB7059B504}"/>
              </a:ext>
            </a:extLst>
          </p:cNvPr>
          <p:cNvSpPr txBox="1"/>
          <p:nvPr/>
        </p:nvSpPr>
        <p:spPr>
          <a:xfrm>
            <a:off x="5295900" y="21493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URL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C2A017-A627-4734-BEC6-1A84C628EAF8}"/>
              </a:ext>
            </a:extLst>
          </p:cNvPr>
          <p:cNvSpPr txBox="1"/>
          <p:nvPr/>
        </p:nvSpPr>
        <p:spPr>
          <a:xfrm>
            <a:off x="2644140" y="2518685"/>
            <a:ext cx="620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http://world-fr.openfoodfacts.org/produit/0000000003087/farine-de-ble-noir-ferme-t-y-r-nao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ED22AD-B319-4170-904D-4CE983800744}"/>
              </a:ext>
            </a:extLst>
          </p:cNvPr>
          <p:cNvSpPr txBox="1"/>
          <p:nvPr/>
        </p:nvSpPr>
        <p:spPr>
          <a:xfrm>
            <a:off x="2644140" y="2764906"/>
            <a:ext cx="620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http://world-fr.openfoodfacts.org/produit/003087/beurre-demi-sel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CBDBC-1285-47A3-A31B-FB6397BEFAED}"/>
              </a:ext>
            </a:extLst>
          </p:cNvPr>
          <p:cNvSpPr/>
          <p:nvPr/>
        </p:nvSpPr>
        <p:spPr>
          <a:xfrm>
            <a:off x="5331619" y="2786063"/>
            <a:ext cx="431006" cy="1833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EF3AB-F100-43A1-9E5E-4953CC25B9AA}"/>
              </a:ext>
            </a:extLst>
          </p:cNvPr>
          <p:cNvSpPr/>
          <p:nvPr/>
        </p:nvSpPr>
        <p:spPr>
          <a:xfrm>
            <a:off x="5331618" y="2539842"/>
            <a:ext cx="942975" cy="1833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4F52A8-2026-4AEE-8D62-68FAE2387286}"/>
              </a:ext>
            </a:extLst>
          </p:cNvPr>
          <p:cNvCxnSpPr/>
          <p:nvPr/>
        </p:nvCxnSpPr>
        <p:spPr>
          <a:xfrm>
            <a:off x="5543550" y="3111500"/>
            <a:ext cx="0" cy="12319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BB6D3AA-306B-4587-AB73-9B98D3D8A115}"/>
              </a:ext>
            </a:extLst>
          </p:cNvPr>
          <p:cNvSpPr txBox="1"/>
          <p:nvPr/>
        </p:nvSpPr>
        <p:spPr>
          <a:xfrm>
            <a:off x="5544819" y="3504025"/>
            <a:ext cx="15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Str</a:t>
            </a:r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int</a:t>
            </a:r>
            <a:endParaRPr lang="fr-FR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992FF-B5F8-407A-9831-0AA30D3EB885}"/>
              </a:ext>
            </a:extLst>
          </p:cNvPr>
          <p:cNvSpPr txBox="1"/>
          <p:nvPr/>
        </p:nvSpPr>
        <p:spPr>
          <a:xfrm>
            <a:off x="5331618" y="4767400"/>
            <a:ext cx="54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3087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BF9721-2505-4C45-A99E-AAC062796C40}"/>
              </a:ext>
            </a:extLst>
          </p:cNvPr>
          <p:cNvSpPr txBox="1"/>
          <p:nvPr/>
        </p:nvSpPr>
        <p:spPr>
          <a:xfrm>
            <a:off x="5336698" y="5013621"/>
            <a:ext cx="54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3087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6CACF5-9BB0-43BD-B742-347A366D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21" y="4817228"/>
            <a:ext cx="369333" cy="369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87EA7C-3A8A-4E72-9DB4-E1A49B5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46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7" grpId="0"/>
      <p:bldP spid="13" grpId="0"/>
      <p:bldP spid="8" grpId="0" animBg="1"/>
      <p:bldP spid="15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76A29-873D-4D0A-BB0E-1C4E0F06DD17}"/>
              </a:ext>
            </a:extLst>
          </p:cNvPr>
          <p:cNvSpPr txBox="1"/>
          <p:nvPr/>
        </p:nvSpPr>
        <p:spPr>
          <a:xfrm>
            <a:off x="1025979" y="1173019"/>
            <a:ext cx="50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Sélection des valeurs aberrantes</a:t>
            </a:r>
            <a:endParaRPr lang="fr-FR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8D8152-9ADB-4478-BE28-F66E4471FD9F}"/>
              </a:ext>
            </a:extLst>
          </p:cNvPr>
          <p:cNvSpPr txBox="1"/>
          <p:nvPr/>
        </p:nvSpPr>
        <p:spPr>
          <a:xfrm>
            <a:off x="260372" y="2974318"/>
            <a:ext cx="3274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Gras/100g</a:t>
            </a:r>
          </a:p>
          <a:p>
            <a:r>
              <a:rPr lang="fr-FR" dirty="0" err="1"/>
              <a:t>GrasSaturé</a:t>
            </a:r>
            <a:r>
              <a:rPr lang="fr-FR" dirty="0"/>
              <a:t>/100g</a:t>
            </a:r>
          </a:p>
          <a:p>
            <a:r>
              <a:rPr lang="fr-FR" dirty="0" err="1"/>
              <a:t>GrasNonSaturé</a:t>
            </a:r>
            <a:r>
              <a:rPr lang="fr-FR" dirty="0"/>
              <a:t>/100g</a:t>
            </a:r>
          </a:p>
          <a:p>
            <a:r>
              <a:rPr lang="fr-FR" dirty="0"/>
              <a:t>Sucre/100g</a:t>
            </a:r>
          </a:p>
          <a:p>
            <a:r>
              <a:rPr lang="fr-FR" dirty="0"/>
              <a:t>Fibre/100g</a:t>
            </a:r>
          </a:p>
          <a:p>
            <a:r>
              <a:rPr lang="fr-FR" dirty="0" err="1"/>
              <a:t>Proté</a:t>
            </a:r>
            <a:r>
              <a:rPr lang="fr-FR" dirty="0"/>
              <a:t>/100g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0733CB4-091E-48DE-A2D6-3EBC06D8C898}"/>
              </a:ext>
            </a:extLst>
          </p:cNvPr>
          <p:cNvCxnSpPr>
            <a:cxnSpLocks/>
          </p:cNvCxnSpPr>
          <p:nvPr/>
        </p:nvCxnSpPr>
        <p:spPr>
          <a:xfrm>
            <a:off x="2899954" y="3953691"/>
            <a:ext cx="121920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CA4DCB-F090-4669-BFC5-77E67151EBFC}"/>
              </a:ext>
            </a:extLst>
          </p:cNvPr>
          <p:cNvSpPr txBox="1"/>
          <p:nvPr/>
        </p:nvSpPr>
        <p:spPr>
          <a:xfrm>
            <a:off x="4314280" y="2904309"/>
            <a:ext cx="3274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Gras/100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Sucre/100g</a:t>
            </a:r>
          </a:p>
          <a:p>
            <a:r>
              <a:rPr lang="fr-FR" dirty="0"/>
              <a:t>Fibre/100g</a:t>
            </a:r>
          </a:p>
          <a:p>
            <a:r>
              <a:rPr lang="fr-FR" dirty="0" err="1"/>
              <a:t>Proté</a:t>
            </a:r>
            <a:r>
              <a:rPr lang="fr-FR" dirty="0"/>
              <a:t>/100g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E669A9-197F-4E87-A1BF-E6DBC4ABE5B8}"/>
              </a:ext>
            </a:extLst>
          </p:cNvPr>
          <p:cNvSpPr txBox="1"/>
          <p:nvPr/>
        </p:nvSpPr>
        <p:spPr>
          <a:xfrm>
            <a:off x="5951491" y="3143850"/>
            <a:ext cx="2799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GrasSaturé</a:t>
            </a:r>
            <a:r>
              <a:rPr lang="fr-FR" dirty="0"/>
              <a:t>/100g</a:t>
            </a:r>
          </a:p>
          <a:p>
            <a:r>
              <a:rPr lang="fr-FR" dirty="0" err="1"/>
              <a:t>GrasNonSaturé</a:t>
            </a:r>
            <a:r>
              <a:rPr lang="fr-FR" dirty="0"/>
              <a:t>/100g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6DCC3AA7-FBE1-448A-92CF-01C5AF804400}"/>
              </a:ext>
            </a:extLst>
          </p:cNvPr>
          <p:cNvCxnSpPr>
            <a:cxnSpLocks/>
          </p:cNvCxnSpPr>
          <p:nvPr/>
        </p:nvCxnSpPr>
        <p:spPr>
          <a:xfrm>
            <a:off x="4957763" y="3263355"/>
            <a:ext cx="964406" cy="118020"/>
          </a:xfrm>
          <a:prstGeom prst="bentConnector3">
            <a:avLst>
              <a:gd name="adj1" fmla="val 123"/>
            </a:avLst>
          </a:prstGeom>
          <a:ln w="28575">
            <a:solidFill>
              <a:schemeClr val="bg1">
                <a:lumMod val="85000"/>
                <a:lumOff val="1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BC6280E9-4F62-4CA9-9FE5-C85A5CFB15A1}"/>
              </a:ext>
            </a:extLst>
          </p:cNvPr>
          <p:cNvCxnSpPr>
            <a:cxnSpLocks/>
          </p:cNvCxnSpPr>
          <p:nvPr/>
        </p:nvCxnSpPr>
        <p:spPr>
          <a:xfrm>
            <a:off x="4972424" y="3491630"/>
            <a:ext cx="964406" cy="118020"/>
          </a:xfrm>
          <a:prstGeom prst="bentConnector3">
            <a:avLst>
              <a:gd name="adj1" fmla="val 123"/>
            </a:avLst>
          </a:prstGeom>
          <a:ln w="28575">
            <a:solidFill>
              <a:schemeClr val="bg1">
                <a:lumMod val="85000"/>
                <a:lumOff val="1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F56F631-B19B-4A2D-B2A7-D4C49CD3F58B}"/>
              </a:ext>
            </a:extLst>
          </p:cNvPr>
          <p:cNvSpPr txBox="1"/>
          <p:nvPr/>
        </p:nvSpPr>
        <p:spPr>
          <a:xfrm>
            <a:off x="5989456" y="2364568"/>
            <a:ext cx="130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Niveau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54442A9-E2FF-4097-80B1-D143821749CF}"/>
              </a:ext>
            </a:extLst>
          </p:cNvPr>
          <p:cNvSpPr txBox="1"/>
          <p:nvPr/>
        </p:nvSpPr>
        <p:spPr>
          <a:xfrm>
            <a:off x="4319485" y="2364568"/>
            <a:ext cx="130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/>
              <a:t>Niveau 1</a:t>
            </a:r>
            <a:endParaRPr lang="fr-FR" b="1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566EBA-6CD5-4129-8DF9-2A5BF9B2CFBB}"/>
              </a:ext>
            </a:extLst>
          </p:cNvPr>
          <p:cNvSpPr txBox="1"/>
          <p:nvPr/>
        </p:nvSpPr>
        <p:spPr>
          <a:xfrm>
            <a:off x="4600132" y="5500315"/>
            <a:ext cx="12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∑ &gt; 100 ?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954582-01F6-442F-BEBC-E2A1ABD3B06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47900" y="4768890"/>
            <a:ext cx="0" cy="731425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AAB3B0A-89C5-440E-92A0-A7DE94054593}"/>
              </a:ext>
            </a:extLst>
          </p:cNvPr>
          <p:cNvSpPr txBox="1"/>
          <p:nvPr/>
        </p:nvSpPr>
        <p:spPr>
          <a:xfrm>
            <a:off x="6157470" y="5500315"/>
            <a:ext cx="12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∑ &gt; 100 ?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F02AB5E-A0B1-41AF-B50F-055A67A14497}"/>
              </a:ext>
            </a:extLst>
          </p:cNvPr>
          <p:cNvCxnSpPr>
            <a:cxnSpLocks/>
          </p:cNvCxnSpPr>
          <p:nvPr/>
        </p:nvCxnSpPr>
        <p:spPr>
          <a:xfrm>
            <a:off x="6805238" y="4911634"/>
            <a:ext cx="0" cy="588681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0BF904-76B1-4C89-8441-9292DFB228E1}"/>
              </a:ext>
            </a:extLst>
          </p:cNvPr>
          <p:cNvCxnSpPr>
            <a:cxnSpLocks/>
          </p:cNvCxnSpPr>
          <p:nvPr/>
        </p:nvCxnSpPr>
        <p:spPr>
          <a:xfrm>
            <a:off x="5781675" y="3953691"/>
            <a:ext cx="207781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629FC5B-36AE-4EB6-B6E4-9493EC4BAFC8}"/>
              </a:ext>
            </a:extLst>
          </p:cNvPr>
          <p:cNvCxnSpPr>
            <a:cxnSpLocks/>
          </p:cNvCxnSpPr>
          <p:nvPr/>
        </p:nvCxnSpPr>
        <p:spPr>
          <a:xfrm>
            <a:off x="5791777" y="4201341"/>
            <a:ext cx="207781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E4ABF7F-9263-4E43-B52E-7D80958BC2FB}"/>
              </a:ext>
            </a:extLst>
          </p:cNvPr>
          <p:cNvCxnSpPr>
            <a:cxnSpLocks/>
          </p:cNvCxnSpPr>
          <p:nvPr/>
        </p:nvCxnSpPr>
        <p:spPr>
          <a:xfrm>
            <a:off x="5781674" y="4455341"/>
            <a:ext cx="207781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9DF6D1E-0034-4ED2-9BAE-01343EBB88B7}"/>
              </a:ext>
            </a:extLst>
          </p:cNvPr>
          <p:cNvSpPr txBox="1"/>
          <p:nvPr/>
        </p:nvSpPr>
        <p:spPr>
          <a:xfrm>
            <a:off x="5951491" y="3743540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Sucre/100g</a:t>
            </a:r>
          </a:p>
          <a:p>
            <a:r>
              <a:rPr lang="fr-FR" dirty="0"/>
              <a:t>Fibre/100g</a:t>
            </a:r>
          </a:p>
          <a:p>
            <a:r>
              <a:rPr lang="fr-FR" dirty="0" err="1"/>
              <a:t>Proté</a:t>
            </a:r>
            <a:r>
              <a:rPr lang="fr-FR" dirty="0"/>
              <a:t>/100g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A4BC550-E8EA-4979-BDE2-C7447F22B094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268522" y="4849025"/>
            <a:ext cx="574696" cy="2615940"/>
          </a:xfrm>
          <a:prstGeom prst="bentConnector2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1E7DCAD1-E493-4456-A3C8-7DB7B4AA2364}"/>
              </a:ext>
            </a:extLst>
          </p:cNvPr>
          <p:cNvCxnSpPr>
            <a:cxnSpLocks/>
          </p:cNvCxnSpPr>
          <p:nvPr/>
        </p:nvCxnSpPr>
        <p:spPr>
          <a:xfrm>
            <a:off x="6805238" y="5861411"/>
            <a:ext cx="1058602" cy="582932"/>
          </a:xfrm>
          <a:prstGeom prst="bentConnector3">
            <a:avLst>
              <a:gd name="adj1" fmla="val 63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C1C9095-3C20-449C-A271-CE628014E012}"/>
              </a:ext>
            </a:extLst>
          </p:cNvPr>
          <p:cNvSpPr txBox="1"/>
          <p:nvPr/>
        </p:nvSpPr>
        <p:spPr>
          <a:xfrm>
            <a:off x="7944021" y="62596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D1451-089E-4D9E-846B-C39A2CF4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54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  <p:bldP spid="32" grpId="0"/>
      <p:bldP spid="4" grpId="0"/>
      <p:bldP spid="16" grpId="0"/>
      <p:bldP spid="29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76A29-873D-4D0A-BB0E-1C4E0F06DD17}"/>
              </a:ext>
            </a:extLst>
          </p:cNvPr>
          <p:cNvSpPr txBox="1"/>
          <p:nvPr/>
        </p:nvSpPr>
        <p:spPr>
          <a:xfrm>
            <a:off x="1025979" y="1173019"/>
            <a:ext cx="50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Sélection des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outliers</a:t>
            </a:r>
            <a:endParaRPr lang="fr-FR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81935FE-2020-4E89-BDFE-EE96A6B56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-724" r="32813" b="-1"/>
          <a:stretch/>
        </p:blipFill>
        <p:spPr>
          <a:xfrm>
            <a:off x="951853" y="2204743"/>
            <a:ext cx="5351621" cy="29745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21C373C-5725-402B-95F8-9EDA1C4A3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96184"/>
            <a:ext cx="2743200" cy="1714500"/>
          </a:xfrm>
          <a:prstGeom prst="rect">
            <a:avLst/>
          </a:prstGeom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F6A34404-AF5E-4A00-9635-A5E7086AFEA5}"/>
              </a:ext>
            </a:extLst>
          </p:cNvPr>
          <p:cNvGrpSpPr/>
          <p:nvPr/>
        </p:nvGrpSpPr>
        <p:grpSpPr>
          <a:xfrm>
            <a:off x="3217176" y="4032460"/>
            <a:ext cx="3800844" cy="2652610"/>
            <a:chOff x="3638460" y="3048000"/>
            <a:chExt cx="3468471" cy="2387389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366C3028-C239-44BC-9AA3-FA35DE32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60" y="3048000"/>
              <a:ext cx="3468471" cy="2387389"/>
            </a:xfrm>
            <a:prstGeom prst="rect">
              <a:avLst/>
            </a:prstGeom>
          </p:spPr>
        </p:pic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E23DED6-D47C-4C52-8DF7-11B9E8EFB83A}"/>
                </a:ext>
              </a:extLst>
            </p:cNvPr>
            <p:cNvCxnSpPr>
              <a:cxnSpLocks/>
            </p:cNvCxnSpPr>
            <p:nvPr/>
          </p:nvCxnSpPr>
          <p:spPr>
            <a:xfrm>
              <a:off x="4193381" y="3124965"/>
              <a:ext cx="0" cy="19517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E8A868A-EE06-47AF-9DAC-DDB8D849D7BB}"/>
                </a:ext>
              </a:extLst>
            </p:cNvPr>
            <p:cNvCxnSpPr>
              <a:cxnSpLocks/>
            </p:cNvCxnSpPr>
            <p:nvPr/>
          </p:nvCxnSpPr>
          <p:spPr>
            <a:xfrm>
              <a:off x="5290661" y="3104962"/>
              <a:ext cx="0" cy="197170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ED18C6C-7DFB-40EA-BB2A-D94753E8B584}"/>
              </a:ext>
            </a:extLst>
          </p:cNvPr>
          <p:cNvCxnSpPr>
            <a:cxnSpLocks/>
          </p:cNvCxnSpPr>
          <p:nvPr/>
        </p:nvCxnSpPr>
        <p:spPr>
          <a:xfrm>
            <a:off x="6686550" y="2334441"/>
            <a:ext cx="836124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5F75A96-4C69-43F6-A623-683E60875A9A}"/>
              </a:ext>
            </a:extLst>
          </p:cNvPr>
          <p:cNvCxnSpPr>
            <a:cxnSpLocks/>
          </p:cNvCxnSpPr>
          <p:nvPr/>
        </p:nvCxnSpPr>
        <p:spPr>
          <a:xfrm flipH="1">
            <a:off x="6029325" y="2933700"/>
            <a:ext cx="1981200" cy="89535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2BCD9A-3681-4AB0-A6D9-0AABC9B4E7DD}"/>
              </a:ext>
            </a:extLst>
          </p:cNvPr>
          <p:cNvSpPr/>
          <p:nvPr/>
        </p:nvSpPr>
        <p:spPr>
          <a:xfrm>
            <a:off x="3641725" y="4095750"/>
            <a:ext cx="171445" cy="2190750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2DF7E8-0CDB-4189-B6D8-39100AE2788D}"/>
              </a:ext>
            </a:extLst>
          </p:cNvPr>
          <p:cNvSpPr/>
          <p:nvPr/>
        </p:nvSpPr>
        <p:spPr>
          <a:xfrm>
            <a:off x="5039806" y="4095750"/>
            <a:ext cx="1926144" cy="2190750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75BE2F-83B8-48AD-8A53-92D6363D21E2}"/>
              </a:ext>
            </a:extLst>
          </p:cNvPr>
          <p:cNvSpPr/>
          <p:nvPr/>
        </p:nvSpPr>
        <p:spPr>
          <a:xfrm>
            <a:off x="7191204" y="4536480"/>
            <a:ext cx="331470" cy="342141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C6B7198-1FD3-49A3-9215-7DB76D92CB66}"/>
              </a:ext>
            </a:extLst>
          </p:cNvPr>
          <p:cNvCxnSpPr>
            <a:cxnSpLocks/>
          </p:cNvCxnSpPr>
          <p:nvPr/>
        </p:nvCxnSpPr>
        <p:spPr>
          <a:xfrm>
            <a:off x="7695858" y="4707550"/>
            <a:ext cx="314667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6AC83D4-A3FF-4591-8D64-0BCFA52BBF9C}"/>
              </a:ext>
            </a:extLst>
          </p:cNvPr>
          <p:cNvSpPr txBox="1"/>
          <p:nvPr/>
        </p:nvSpPr>
        <p:spPr>
          <a:xfrm>
            <a:off x="8115471" y="45228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2C0A0C-9FD2-4943-BB3D-3ED03E47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3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76A29-873D-4D0A-BB0E-1C4E0F06DD17}"/>
              </a:ext>
            </a:extLst>
          </p:cNvPr>
          <p:cNvSpPr txBox="1"/>
          <p:nvPr/>
        </p:nvSpPr>
        <p:spPr>
          <a:xfrm>
            <a:off x="987879" y="1173019"/>
            <a:ext cx="5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Création de nouvelles variables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0B364A3-CA59-419E-A006-472806E4FCBD}"/>
              </a:ext>
            </a:extLst>
          </p:cNvPr>
          <p:cNvCxnSpPr>
            <a:cxnSpLocks/>
          </p:cNvCxnSpPr>
          <p:nvPr/>
        </p:nvCxnSpPr>
        <p:spPr>
          <a:xfrm>
            <a:off x="5400675" y="2038350"/>
            <a:ext cx="0" cy="446126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143DFC7-BCBA-4A8B-9382-0F06DC79B4FE}"/>
              </a:ext>
            </a:extLst>
          </p:cNvPr>
          <p:cNvSpPr txBox="1"/>
          <p:nvPr/>
        </p:nvSpPr>
        <p:spPr>
          <a:xfrm>
            <a:off x="1179709" y="1897656"/>
            <a:ext cx="32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Salt_proc_100g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F3273E-67AF-4A61-969C-5A0E95A53336}"/>
              </a:ext>
            </a:extLst>
          </p:cNvPr>
          <p:cNvSpPr txBox="1"/>
          <p:nvPr/>
        </p:nvSpPr>
        <p:spPr>
          <a:xfrm>
            <a:off x="7673180" y="1891784"/>
            <a:ext cx="309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Vitamins_count</a:t>
            </a:r>
            <a:endParaRPr lang="fr-FR" sz="2400" b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43F8B8-995D-4D03-A551-49D3C503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21" y="2752069"/>
            <a:ext cx="5611008" cy="8954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1CEDC21-E594-4201-B32A-1366E843E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856" y="4610756"/>
            <a:ext cx="6525536" cy="905001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74559-83D1-402C-B8C6-C625B0D0885E}"/>
              </a:ext>
            </a:extLst>
          </p:cNvPr>
          <p:cNvCxnSpPr>
            <a:cxnSpLocks/>
          </p:cNvCxnSpPr>
          <p:nvPr/>
        </p:nvCxnSpPr>
        <p:spPr>
          <a:xfrm>
            <a:off x="8877300" y="3924300"/>
            <a:ext cx="0" cy="561975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595CFFF-A997-4459-8060-F79408AD4175}"/>
              </a:ext>
            </a:extLst>
          </p:cNvPr>
          <p:cNvSpPr txBox="1"/>
          <p:nvPr/>
        </p:nvSpPr>
        <p:spPr>
          <a:xfrm>
            <a:off x="902297" y="2891887"/>
            <a:ext cx="35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salt</a:t>
            </a:r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 = sodium * (100/39.34)</a:t>
            </a:r>
          </a:p>
        </p:txBody>
      </p:sp>
      <p:graphicFrame>
        <p:nvGraphicFramePr>
          <p:cNvPr id="23" name="Tableau 23">
            <a:extLst>
              <a:ext uri="{FF2B5EF4-FFF2-40B4-BE49-F238E27FC236}">
                <a16:creationId xmlns:a16="http://schemas.microsoft.com/office/drawing/2014/main" id="{257C85F9-C865-4CC5-B227-BD05E00C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85359"/>
              </p:ext>
            </p:extLst>
          </p:nvPr>
        </p:nvGraphicFramePr>
        <p:xfrm>
          <a:off x="382130" y="4052717"/>
          <a:ext cx="45692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13">
                  <a:extLst>
                    <a:ext uri="{9D8B030D-6E8A-4147-A177-3AD203B41FA5}">
                      <a16:colId xmlns:a16="http://schemas.microsoft.com/office/drawing/2014/main" val="677470777"/>
                    </a:ext>
                  </a:extLst>
                </a:gridCol>
                <a:gridCol w="1217393">
                  <a:extLst>
                    <a:ext uri="{9D8B030D-6E8A-4147-A177-3AD203B41FA5}">
                      <a16:colId xmlns:a16="http://schemas.microsoft.com/office/drawing/2014/main" val="2829849415"/>
                    </a:ext>
                  </a:extLst>
                </a:gridCol>
                <a:gridCol w="2532176">
                  <a:extLst>
                    <a:ext uri="{9D8B030D-6E8A-4147-A177-3AD203B41FA5}">
                      <a16:colId xmlns:a16="http://schemas.microsoft.com/office/drawing/2014/main" val="3413194824"/>
                    </a:ext>
                  </a:extLst>
                </a:gridCol>
              </a:tblGrid>
              <a:tr h="325574">
                <a:tc>
                  <a:txBody>
                    <a:bodyPr/>
                    <a:lstStyle/>
                    <a:p>
                      <a:r>
                        <a:rPr lang="fr-FR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Salt_proc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22625"/>
                  </a:ext>
                </a:extLst>
              </a:tr>
              <a:tr h="325574">
                <a:tc>
                  <a:txBody>
                    <a:bodyPr/>
                    <a:lstStyle/>
                    <a:p>
                      <a:r>
                        <a:rPr lang="fr-FR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91240"/>
                  </a:ext>
                </a:extLst>
              </a:tr>
              <a:tr h="325574">
                <a:tc>
                  <a:txBody>
                    <a:bodyPr/>
                    <a:lstStyle/>
                    <a:p>
                      <a:r>
                        <a:rPr lang="fr-FR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0.13*100/39.34 = 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1776"/>
                  </a:ext>
                </a:extLst>
              </a:tr>
              <a:tr h="325574">
                <a:tc>
                  <a:txBody>
                    <a:bodyPr/>
                    <a:lstStyle/>
                    <a:p>
                      <a:r>
                        <a:rPr lang="fr-FR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82816"/>
                  </a:ext>
                </a:extLst>
              </a:tr>
              <a:tr h="325574">
                <a:tc>
                  <a:txBody>
                    <a:bodyPr/>
                    <a:lstStyle/>
                    <a:p>
                      <a:r>
                        <a:rPr lang="fr-FR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92814"/>
                  </a:ext>
                </a:extLst>
              </a:tr>
            </a:tbl>
          </a:graphicData>
        </a:graphic>
      </p:graphicFrame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8F51BFA-E6F6-4F26-9AC3-1D32C7424F1C}"/>
              </a:ext>
            </a:extLst>
          </p:cNvPr>
          <p:cNvCxnSpPr>
            <a:cxnSpLocks/>
          </p:cNvCxnSpPr>
          <p:nvPr/>
        </p:nvCxnSpPr>
        <p:spPr>
          <a:xfrm>
            <a:off x="2209800" y="4610756"/>
            <a:ext cx="30480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B9017F4-C9AF-40B9-837C-384F4FDD8B0F}"/>
              </a:ext>
            </a:extLst>
          </p:cNvPr>
          <p:cNvCxnSpPr>
            <a:cxnSpLocks/>
          </p:cNvCxnSpPr>
          <p:nvPr/>
        </p:nvCxnSpPr>
        <p:spPr>
          <a:xfrm>
            <a:off x="2209800" y="4953656"/>
            <a:ext cx="30480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04B226C-D9C7-4ED9-A4BA-157090494AB9}"/>
              </a:ext>
            </a:extLst>
          </p:cNvPr>
          <p:cNvCxnSpPr>
            <a:cxnSpLocks/>
          </p:cNvCxnSpPr>
          <p:nvPr/>
        </p:nvCxnSpPr>
        <p:spPr>
          <a:xfrm>
            <a:off x="2209800" y="5315606"/>
            <a:ext cx="30480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B391F7E-7FE3-4BCF-B692-C8B875F833A9}"/>
              </a:ext>
            </a:extLst>
          </p:cNvPr>
          <p:cNvCxnSpPr>
            <a:cxnSpLocks/>
          </p:cNvCxnSpPr>
          <p:nvPr/>
        </p:nvCxnSpPr>
        <p:spPr>
          <a:xfrm>
            <a:off x="2209800" y="5687081"/>
            <a:ext cx="30480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87EBDE-6EC2-49F5-9188-A09D535A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24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7679C2D-E9D4-4E83-AF7F-69E43223F7DF}"/>
              </a:ext>
            </a:extLst>
          </p:cNvPr>
          <p:cNvSpPr/>
          <p:nvPr/>
        </p:nvSpPr>
        <p:spPr>
          <a:xfrm>
            <a:off x="8448674" y="2857500"/>
            <a:ext cx="3514725" cy="3448050"/>
          </a:xfrm>
          <a:prstGeom prst="roundRect">
            <a:avLst/>
          </a:prstGeom>
          <a:solidFill>
            <a:srgbClr val="FFC000">
              <a:alpha val="42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274896"/>
                      <a:gd name="connsiteY0" fmla="*/ 0 h 3448050"/>
                      <a:gd name="connsiteX1" fmla="*/ 3274896 w 3274896"/>
                      <a:gd name="connsiteY1" fmla="*/ 0 h 3448050"/>
                      <a:gd name="connsiteX2" fmla="*/ 3274896 w 3274896"/>
                      <a:gd name="connsiteY2" fmla="*/ 3448050 h 3448050"/>
                      <a:gd name="connsiteX3" fmla="*/ 0 w 3274896"/>
                      <a:gd name="connsiteY3" fmla="*/ 3448050 h 3448050"/>
                      <a:gd name="connsiteX4" fmla="*/ 0 w 3274896"/>
                      <a:gd name="connsiteY4" fmla="*/ 0 h 3448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74896" h="3448050" fill="none" extrusionOk="0">
                        <a:moveTo>
                          <a:pt x="0" y="0"/>
                        </a:moveTo>
                        <a:cubicBezTo>
                          <a:pt x="1448618" y="-33775"/>
                          <a:pt x="2616512" y="138873"/>
                          <a:pt x="3274896" y="0"/>
                        </a:cubicBezTo>
                        <a:cubicBezTo>
                          <a:pt x="3201125" y="1722341"/>
                          <a:pt x="3119013" y="1974561"/>
                          <a:pt x="3274896" y="3448050"/>
                        </a:cubicBezTo>
                        <a:cubicBezTo>
                          <a:pt x="2906667" y="3310720"/>
                          <a:pt x="501257" y="3310194"/>
                          <a:pt x="0" y="3448050"/>
                        </a:cubicBezTo>
                        <a:cubicBezTo>
                          <a:pt x="152408" y="2362600"/>
                          <a:pt x="73868" y="1309296"/>
                          <a:pt x="0" y="0"/>
                        </a:cubicBezTo>
                        <a:close/>
                      </a:path>
                      <a:path w="3274896" h="3448050" stroke="0" extrusionOk="0">
                        <a:moveTo>
                          <a:pt x="0" y="0"/>
                        </a:moveTo>
                        <a:cubicBezTo>
                          <a:pt x="968086" y="-101487"/>
                          <a:pt x="1813516" y="-162162"/>
                          <a:pt x="3274896" y="0"/>
                        </a:cubicBezTo>
                        <a:cubicBezTo>
                          <a:pt x="3335609" y="1137801"/>
                          <a:pt x="3213824" y="2257499"/>
                          <a:pt x="3274896" y="3448050"/>
                        </a:cubicBezTo>
                        <a:cubicBezTo>
                          <a:pt x="2659645" y="3498115"/>
                          <a:pt x="726143" y="3289601"/>
                          <a:pt x="0" y="3448050"/>
                        </a:cubicBezTo>
                        <a:cubicBezTo>
                          <a:pt x="-24452" y="1851376"/>
                          <a:pt x="-67663" y="11439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D8C6C-2F14-484A-93C6-88BC750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7915"/>
            <a:ext cx="8534400" cy="8051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Nettoyage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76A29-873D-4D0A-BB0E-1C4E0F06DD17}"/>
              </a:ext>
            </a:extLst>
          </p:cNvPr>
          <p:cNvSpPr txBox="1"/>
          <p:nvPr/>
        </p:nvSpPr>
        <p:spPr>
          <a:xfrm>
            <a:off x="987879" y="1173019"/>
            <a:ext cx="5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Traitement des valeurs manquantes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D9876F-3B31-46C6-962F-2CFF38B712F4}"/>
              </a:ext>
            </a:extLst>
          </p:cNvPr>
          <p:cNvSpPr txBox="1"/>
          <p:nvPr/>
        </p:nvSpPr>
        <p:spPr>
          <a:xfrm>
            <a:off x="2605992" y="16959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NaN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210E225-FF12-47E7-96BC-E025396D7F5D}"/>
              </a:ext>
            </a:extLst>
          </p:cNvPr>
          <p:cNvCxnSpPr>
            <a:cxnSpLocks/>
          </p:cNvCxnSpPr>
          <p:nvPr/>
        </p:nvCxnSpPr>
        <p:spPr>
          <a:xfrm>
            <a:off x="2964261" y="2065236"/>
            <a:ext cx="0" cy="659688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446F638-E644-431B-949F-38331BF62BC4}"/>
              </a:ext>
            </a:extLst>
          </p:cNvPr>
          <p:cNvSpPr txBox="1"/>
          <p:nvPr/>
        </p:nvSpPr>
        <p:spPr>
          <a:xfrm>
            <a:off x="9256712" y="2984696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Imputation</a:t>
            </a:r>
          </a:p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(Moyenne)</a:t>
            </a:r>
          </a:p>
        </p:txBody>
      </p:sp>
      <p:graphicFrame>
        <p:nvGraphicFramePr>
          <p:cNvPr id="25" name="Tableau 5">
            <a:extLst>
              <a:ext uri="{FF2B5EF4-FFF2-40B4-BE49-F238E27FC236}">
                <a16:creationId xmlns:a16="http://schemas.microsoft.com/office/drawing/2014/main" id="{35627E35-FF8D-41A5-BDEA-54F36B96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42003"/>
              </p:ext>
            </p:extLst>
          </p:nvPr>
        </p:nvGraphicFramePr>
        <p:xfrm>
          <a:off x="10610850" y="4089537"/>
          <a:ext cx="1214891" cy="164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683425452"/>
                    </a:ext>
                  </a:extLst>
                </a:gridCol>
              </a:tblGrid>
              <a:tr h="365027">
                <a:tc>
                  <a:txBody>
                    <a:bodyPr/>
                    <a:lstStyle/>
                    <a:p>
                      <a:r>
                        <a:rPr lang="fr-FR" sz="1100" dirty="0"/>
                        <a:t>Fiber_100g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520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fr-FR" sz="11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395"/>
                  </a:ext>
                </a:extLst>
              </a:tr>
              <a:tr h="269478">
                <a:tc>
                  <a:txBody>
                    <a:bodyPr/>
                    <a:lstStyle/>
                    <a:p>
                      <a:r>
                        <a:rPr lang="fr-FR" sz="11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3087"/>
                  </a:ext>
                </a:extLst>
              </a:tr>
              <a:tr h="272256">
                <a:tc>
                  <a:txBody>
                    <a:bodyPr/>
                    <a:lstStyle/>
                    <a:p>
                      <a:r>
                        <a:rPr lang="fr-FR" sz="11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32409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r>
                        <a:rPr lang="fr-FR" sz="1100" dirty="0"/>
                        <a:t>0.4</a:t>
                      </a:r>
                    </a:p>
                    <a:p>
                      <a:r>
                        <a:rPr lang="fr-FR" sz="800" dirty="0"/>
                        <a:t> = (0.1+0.5+0.6)/3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2845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D3D941-F90E-47A6-A6E2-4E63E908C77C}"/>
              </a:ext>
            </a:extLst>
          </p:cNvPr>
          <p:cNvCxnSpPr>
            <a:cxnSpLocks/>
          </p:cNvCxnSpPr>
          <p:nvPr/>
        </p:nvCxnSpPr>
        <p:spPr>
          <a:xfrm>
            <a:off x="9886950" y="4913004"/>
            <a:ext cx="552450" cy="0"/>
          </a:xfrm>
          <a:prstGeom prst="straightConnector1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au 5">
            <a:extLst>
              <a:ext uri="{FF2B5EF4-FFF2-40B4-BE49-F238E27FC236}">
                <a16:creationId xmlns:a16="http://schemas.microsoft.com/office/drawing/2014/main" id="{DD11C34C-6D81-4CBB-BD9B-DA172425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02081"/>
              </p:ext>
            </p:extLst>
          </p:nvPr>
        </p:nvGraphicFramePr>
        <p:xfrm>
          <a:off x="8586334" y="4190576"/>
          <a:ext cx="1214891" cy="144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68342545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fr-FR" sz="1100" dirty="0"/>
                        <a:t>Fiber_100g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520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fr-FR" sz="1100"/>
                        <a:t>0.1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3395"/>
                  </a:ext>
                </a:extLst>
              </a:tr>
              <a:tr h="269478">
                <a:tc>
                  <a:txBody>
                    <a:bodyPr/>
                    <a:lstStyle/>
                    <a:p>
                      <a:r>
                        <a:rPr lang="fr-FR" sz="1100"/>
                        <a:t>0.5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3087"/>
                  </a:ext>
                </a:extLst>
              </a:tr>
              <a:tr h="287646">
                <a:tc>
                  <a:txBody>
                    <a:bodyPr/>
                    <a:lstStyle/>
                    <a:p>
                      <a:r>
                        <a:rPr lang="fr-FR" sz="11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324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2845"/>
                  </a:ext>
                </a:extLst>
              </a:tr>
            </a:tbl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BA16C485-9C4F-49C1-869C-9E4CFCC599AB}"/>
              </a:ext>
            </a:extLst>
          </p:cNvPr>
          <p:cNvGrpSpPr/>
          <p:nvPr/>
        </p:nvGrpSpPr>
        <p:grpSpPr>
          <a:xfrm>
            <a:off x="494792" y="2895600"/>
            <a:ext cx="4791584" cy="3448050"/>
            <a:chOff x="494792" y="2895600"/>
            <a:chExt cx="4791584" cy="3448050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39A0289C-F0A6-4D07-A705-B2A3677CD3C7}"/>
                </a:ext>
              </a:extLst>
            </p:cNvPr>
            <p:cNvSpPr/>
            <p:nvPr/>
          </p:nvSpPr>
          <p:spPr>
            <a:xfrm>
              <a:off x="494792" y="2895600"/>
              <a:ext cx="4791584" cy="3448050"/>
            </a:xfrm>
            <a:prstGeom prst="roundRect">
              <a:avLst/>
            </a:prstGeom>
            <a:solidFill>
              <a:srgbClr val="00B050">
                <a:alpha val="42000"/>
              </a:srgb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3274896"/>
                        <a:gd name="connsiteY0" fmla="*/ 0 h 3448050"/>
                        <a:gd name="connsiteX1" fmla="*/ 3274896 w 3274896"/>
                        <a:gd name="connsiteY1" fmla="*/ 0 h 3448050"/>
                        <a:gd name="connsiteX2" fmla="*/ 3274896 w 3274896"/>
                        <a:gd name="connsiteY2" fmla="*/ 3448050 h 3448050"/>
                        <a:gd name="connsiteX3" fmla="*/ 0 w 3274896"/>
                        <a:gd name="connsiteY3" fmla="*/ 3448050 h 3448050"/>
                        <a:gd name="connsiteX4" fmla="*/ 0 w 3274896"/>
                        <a:gd name="connsiteY4" fmla="*/ 0 h 344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74896" h="3448050" fill="none" extrusionOk="0">
                          <a:moveTo>
                            <a:pt x="0" y="0"/>
                          </a:moveTo>
                          <a:cubicBezTo>
                            <a:pt x="1448618" y="-33775"/>
                            <a:pt x="2616512" y="138873"/>
                            <a:pt x="3274896" y="0"/>
                          </a:cubicBezTo>
                          <a:cubicBezTo>
                            <a:pt x="3201125" y="1722341"/>
                            <a:pt x="3119013" y="1974561"/>
                            <a:pt x="3274896" y="3448050"/>
                          </a:cubicBezTo>
                          <a:cubicBezTo>
                            <a:pt x="2906667" y="3310720"/>
                            <a:pt x="501257" y="3310194"/>
                            <a:pt x="0" y="3448050"/>
                          </a:cubicBezTo>
                          <a:cubicBezTo>
                            <a:pt x="152408" y="2362600"/>
                            <a:pt x="73868" y="1309296"/>
                            <a:pt x="0" y="0"/>
                          </a:cubicBezTo>
                          <a:close/>
                        </a:path>
                        <a:path w="3274896" h="3448050" stroke="0" extrusionOk="0">
                          <a:moveTo>
                            <a:pt x="0" y="0"/>
                          </a:moveTo>
                          <a:cubicBezTo>
                            <a:pt x="968086" y="-101487"/>
                            <a:pt x="1813516" y="-162162"/>
                            <a:pt x="3274896" y="0"/>
                          </a:cubicBezTo>
                          <a:cubicBezTo>
                            <a:pt x="3335609" y="1137801"/>
                            <a:pt x="3213824" y="2257499"/>
                            <a:pt x="3274896" y="3448050"/>
                          </a:cubicBezTo>
                          <a:cubicBezTo>
                            <a:pt x="2659645" y="3498115"/>
                            <a:pt x="726143" y="3289601"/>
                            <a:pt x="0" y="3448050"/>
                          </a:cubicBezTo>
                          <a:cubicBezTo>
                            <a:pt x="-24452" y="1851376"/>
                            <a:pt x="-67663" y="114398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ACD9159-C9F2-4A96-8660-7683FEB890F3}"/>
                </a:ext>
              </a:extLst>
            </p:cNvPr>
            <p:cNvSpPr txBox="1"/>
            <p:nvPr/>
          </p:nvSpPr>
          <p:spPr>
            <a:xfrm>
              <a:off x="2121355" y="3005503"/>
              <a:ext cx="1828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Régression</a:t>
              </a:r>
            </a:p>
            <a:p>
              <a:pPr algn="ctr"/>
              <a:r>
                <a:rPr lang="fr-FR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linéaire</a:t>
              </a: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491C282-1EEE-4A19-B495-865C1D199CD0}"/>
                </a:ext>
              </a:extLst>
            </p:cNvPr>
            <p:cNvGrpSpPr/>
            <p:nvPr/>
          </p:nvGrpSpPr>
          <p:grpSpPr>
            <a:xfrm>
              <a:off x="645941" y="3790333"/>
              <a:ext cx="1326696" cy="1846660"/>
              <a:chOff x="1257638" y="3666508"/>
              <a:chExt cx="1326696" cy="184666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6764D1C-6780-4542-A2CA-28501A2ABF72}"/>
                  </a:ext>
                </a:extLst>
              </p:cNvPr>
              <p:cNvSpPr txBox="1"/>
              <p:nvPr/>
            </p:nvSpPr>
            <p:spPr>
              <a:xfrm>
                <a:off x="1665514" y="3666508"/>
                <a:ext cx="571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1.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7E3A3-C58D-4FC8-8C9D-F13C97176F20}"/>
                  </a:ext>
                </a:extLst>
              </p:cNvPr>
              <p:cNvSpPr txBox="1"/>
              <p:nvPr/>
            </p:nvSpPr>
            <p:spPr>
              <a:xfrm>
                <a:off x="1257638" y="4035840"/>
                <a:ext cx="13266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Trouver les 5 variables les plus corrélées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E81D934F-AB70-47F2-A22D-B3978B0ED56A}"/>
                </a:ext>
              </a:extLst>
            </p:cNvPr>
            <p:cNvGrpSpPr/>
            <p:nvPr/>
          </p:nvGrpSpPr>
          <p:grpSpPr>
            <a:xfrm>
              <a:off x="2144087" y="3790333"/>
              <a:ext cx="1433514" cy="2123658"/>
              <a:chOff x="2755784" y="3666508"/>
              <a:chExt cx="1433514" cy="2123658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D650AC-7F44-45C8-945C-219F8C470354}"/>
                  </a:ext>
                </a:extLst>
              </p:cNvPr>
              <p:cNvSpPr txBox="1"/>
              <p:nvPr/>
            </p:nvSpPr>
            <p:spPr>
              <a:xfrm>
                <a:off x="3216727" y="3666508"/>
                <a:ext cx="571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2.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87E6C5F-3309-4A93-99DD-F85A821BEC5B}"/>
                  </a:ext>
                </a:extLst>
              </p:cNvPr>
              <p:cNvSpPr txBox="1"/>
              <p:nvPr/>
            </p:nvSpPr>
            <p:spPr>
              <a:xfrm>
                <a:off x="2755784" y="4035840"/>
                <a:ext cx="14335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Apprendre au modèle à définir une relation linéaire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27095F2-EF6E-46FC-9F34-011125E2BC80}"/>
                </a:ext>
              </a:extLst>
            </p:cNvPr>
            <p:cNvGrpSpPr/>
            <p:nvPr/>
          </p:nvGrpSpPr>
          <p:grpSpPr>
            <a:xfrm>
              <a:off x="3793383" y="3790333"/>
              <a:ext cx="1433514" cy="1569661"/>
              <a:chOff x="2755784" y="3666508"/>
              <a:chExt cx="1433514" cy="1569661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AFD61F0-CA9D-49E1-B682-8E6B37BE609D}"/>
                  </a:ext>
                </a:extLst>
              </p:cNvPr>
              <p:cNvSpPr txBox="1"/>
              <p:nvPr/>
            </p:nvSpPr>
            <p:spPr>
              <a:xfrm>
                <a:off x="3216727" y="3666508"/>
                <a:ext cx="617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3.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9CAB1C0-129F-471C-A85D-A45B3BC81252}"/>
                  </a:ext>
                </a:extLst>
              </p:cNvPr>
              <p:cNvSpPr txBox="1"/>
              <p:nvPr/>
            </p:nvSpPr>
            <p:spPr>
              <a:xfrm>
                <a:off x="2755784" y="4035840"/>
                <a:ext cx="14335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Faire une estimation avec ce modèle</a:t>
                </a:r>
              </a:p>
            </p:txBody>
          </p:sp>
        </p:grpSp>
      </p:grp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A09C9C25-D0E1-4DA3-A10F-7CE93E145506}"/>
              </a:ext>
            </a:extLst>
          </p:cNvPr>
          <p:cNvCxnSpPr>
            <a:cxnSpLocks/>
          </p:cNvCxnSpPr>
          <p:nvPr/>
        </p:nvCxnSpPr>
        <p:spPr>
          <a:xfrm flipV="1">
            <a:off x="5657850" y="3429000"/>
            <a:ext cx="2624138" cy="1152525"/>
          </a:xfrm>
          <a:prstGeom prst="bentConnector3">
            <a:avLst/>
          </a:prstGeom>
          <a:ln w="381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A6C08E5-F522-4342-AF01-AEBC1B618E64}"/>
              </a:ext>
            </a:extLst>
          </p:cNvPr>
          <p:cNvSpPr txBox="1"/>
          <p:nvPr/>
        </p:nvSpPr>
        <p:spPr>
          <a:xfrm>
            <a:off x="5761038" y="2895600"/>
            <a:ext cx="278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Manque de donnée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5E853-2A14-4E57-A16F-05623A1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85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4" grpId="0"/>
      <p:bldP spid="48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557</Words>
  <Application>Microsoft Office PowerPoint</Application>
  <PresentationFormat>Grand écran</PresentationFormat>
  <Paragraphs>163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Abadi</vt:lpstr>
      <vt:lpstr>Arial</vt:lpstr>
      <vt:lpstr>Arial Nova</vt:lpstr>
      <vt:lpstr>Calibri</vt:lpstr>
      <vt:lpstr>Century Gothic</vt:lpstr>
      <vt:lpstr>Fira Code</vt:lpstr>
      <vt:lpstr>Wingdings 3</vt:lpstr>
      <vt:lpstr>Secteur</vt:lpstr>
      <vt:lpstr>Soutenance Projet 3</vt:lpstr>
      <vt:lpstr>Présentation PowerPoint</vt:lpstr>
      <vt:lpstr>Analyse des données</vt:lpstr>
      <vt:lpstr>Analyse de la forme des données </vt:lpstr>
      <vt:lpstr>Nettoyage des données</vt:lpstr>
      <vt:lpstr>Nettoyage des données</vt:lpstr>
      <vt:lpstr>Nettoyage des données</vt:lpstr>
      <vt:lpstr>Nettoyage des données</vt:lpstr>
      <vt:lpstr>Nettoyage des données</vt:lpstr>
      <vt:lpstr>Exploration des données nettoyées</vt:lpstr>
      <vt:lpstr>ACP &amp; ANOVA</vt:lpstr>
      <vt:lpstr>Filtrage dynamique</vt:lpstr>
      <vt:lpstr>Filtrage dynamique</vt:lpstr>
      <vt:lpstr>Merci de votre attention 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3</dc:title>
  <dc:creator>Augustin BAR</dc:creator>
  <cp:lastModifiedBy>Augustin BAR</cp:lastModifiedBy>
  <cp:revision>6</cp:revision>
  <dcterms:created xsi:type="dcterms:W3CDTF">2022-02-17T09:22:03Z</dcterms:created>
  <dcterms:modified xsi:type="dcterms:W3CDTF">2022-02-18T09:57:41Z</dcterms:modified>
</cp:coreProperties>
</file>