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7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au\Documents\FormationOpenClassrooms\Projet8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Performances des modèles après entrainement sur 5 cycles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Feuil1!$B$10</c:f>
              <c:strCache>
                <c:ptCount val="1"/>
                <c:pt idx="0">
                  <c:v>Unet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dLbl>
              <c:idx val="0"/>
              <c:layout>
                <c:manualLayout>
                  <c:x val="0"/>
                  <c:y val="1.87134502923976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FEF-4D37-8C07-960F58DA81EA}"/>
                </c:ext>
              </c:extLst>
            </c:dLbl>
            <c:dLbl>
              <c:idx val="1"/>
              <c:layout>
                <c:manualLayout>
                  <c:x val="-1.111111111111111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EF-4D37-8C07-960F58DA81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Feuil1!$A$11:$A$12</c:f>
              <c:strCache>
                <c:ptCount val="2"/>
                <c:pt idx="0">
                  <c:v>Mean IoU</c:v>
                </c:pt>
                <c:pt idx="1">
                  <c:v>Accuracy</c:v>
                </c:pt>
              </c:strCache>
            </c:strRef>
          </c:cat>
          <c:val>
            <c:numRef>
              <c:f>Feuil1!$B$11:$B$12</c:f>
              <c:numCache>
                <c:formatCode>General</c:formatCode>
                <c:ptCount val="2"/>
                <c:pt idx="0">
                  <c:v>0.39100000000000001</c:v>
                </c:pt>
                <c:pt idx="1">
                  <c:v>0.72699999999999998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EF-4D37-8C07-960F58DA81EA}"/>
            </c:ext>
          </c:extLst>
        </c:ser>
        <c:ser>
          <c:idx val="2"/>
          <c:order val="1"/>
          <c:tx>
            <c:strRef>
              <c:f>Feuil1!$D$10</c:f>
              <c:strCache>
                <c:ptCount val="1"/>
                <c:pt idx="0">
                  <c:v>Unet augmenté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5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dLbl>
              <c:idx val="0"/>
              <c:layout>
                <c:manualLayout>
                  <c:x val="0"/>
                  <c:y val="1.40350877192982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EF-4D37-8C07-960F58DA81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Feuil1!$A$11:$A$12</c:f>
              <c:strCache>
                <c:ptCount val="2"/>
                <c:pt idx="0">
                  <c:v>Mean IoU</c:v>
                </c:pt>
                <c:pt idx="1">
                  <c:v>Accuracy</c:v>
                </c:pt>
              </c:strCache>
            </c:strRef>
          </c:cat>
          <c:val>
            <c:numRef>
              <c:f>Feuil1!$D$11:$D$12</c:f>
              <c:numCache>
                <c:formatCode>General</c:formatCode>
                <c:ptCount val="2"/>
                <c:pt idx="0">
                  <c:v>0.39300000000000002</c:v>
                </c:pt>
                <c:pt idx="1">
                  <c:v>0.73799999999999999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EF-4D37-8C07-960F58DA81EA}"/>
            </c:ext>
          </c:extLst>
        </c:ser>
        <c:ser>
          <c:idx val="1"/>
          <c:order val="2"/>
          <c:tx>
            <c:strRef>
              <c:f>Feuil1!$C$10</c:f>
              <c:strCache>
                <c:ptCount val="1"/>
                <c:pt idx="0">
                  <c:v>PSPNet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3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dLbl>
              <c:idx val="0"/>
              <c:layout>
                <c:manualLayout>
                  <c:x val="0"/>
                  <c:y val="1.9487037804480676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EF-4D37-8C07-960F58DA81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Feuil1!$A$11:$A$12</c:f>
              <c:strCache>
                <c:ptCount val="2"/>
                <c:pt idx="0">
                  <c:v>Mean IoU</c:v>
                </c:pt>
                <c:pt idx="1">
                  <c:v>Accuracy</c:v>
                </c:pt>
              </c:strCache>
            </c:strRef>
          </c:cat>
          <c:val>
            <c:numRef>
              <c:f>Feuil1!$C$11:$C$12</c:f>
              <c:numCache>
                <c:formatCode>General</c:formatCode>
                <c:ptCount val="2"/>
                <c:pt idx="0">
                  <c:v>0.435</c:v>
                </c:pt>
                <c:pt idx="1">
                  <c:v>0.82099999999999995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EF-4D37-8C07-960F58DA81EA}"/>
            </c:ext>
          </c:extLst>
        </c:ser>
        <c:ser>
          <c:idx val="3"/>
          <c:order val="3"/>
          <c:tx>
            <c:strRef>
              <c:f>Feuil1!$E$10</c:f>
              <c:strCache>
                <c:ptCount val="1"/>
                <c:pt idx="0">
                  <c:v>PSPNet augmenté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lumMod val="60000"/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dLbl>
              <c:idx val="0"/>
              <c:layout>
                <c:manualLayout>
                  <c:x val="0"/>
                  <c:y val="-4.434866694294791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EF-4D37-8C07-960F58DA81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Feuil1!$A$11:$A$12</c:f>
              <c:strCache>
                <c:ptCount val="2"/>
                <c:pt idx="0">
                  <c:v>Mean IoU</c:v>
                </c:pt>
                <c:pt idx="1">
                  <c:v>Accuracy</c:v>
                </c:pt>
              </c:strCache>
            </c:strRef>
          </c:cat>
          <c:val>
            <c:numRef>
              <c:f>Feuil1!$E$11:$E$12</c:f>
              <c:numCache>
                <c:formatCode>General</c:formatCode>
                <c:ptCount val="2"/>
                <c:pt idx="0">
                  <c:v>0.42599999999999999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EF-4D37-8C07-960F58DA81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22323423"/>
        <c:axId val="2122320927"/>
      </c:barChart>
      <c:catAx>
        <c:axId val="212232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320927"/>
        <c:crosses val="autoZero"/>
        <c:auto val="1"/>
        <c:lblAlgn val="ctr"/>
        <c:lblOffset val="100"/>
        <c:noMultiLvlLbl val="0"/>
      </c:catAx>
      <c:valAx>
        <c:axId val="212232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32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C8C45-AAD8-4303-9CC0-B1A57F5DF15F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0BAB-CABD-4273-AE50-3DD811261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7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1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11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03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1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74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76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62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5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6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36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19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1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94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14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70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1E9353-50ED-4782-9777-796A8087DDB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248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6D487-71E5-4931-8649-3FBD5C7F5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245524"/>
            <a:ext cx="9418320" cy="2178212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Participez à la conception d'une voiture autonome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16C766-6A13-4C14-85C2-623EBE209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309851"/>
            <a:ext cx="9418320" cy="1691640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Projet n°8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99FCFE-D2CB-4629-B42B-6257BEDD54B5}"/>
              </a:ext>
            </a:extLst>
          </p:cNvPr>
          <p:cNvSpPr txBox="1"/>
          <p:nvPr/>
        </p:nvSpPr>
        <p:spPr>
          <a:xfrm>
            <a:off x="517235" y="6382328"/>
            <a:ext cx="295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Augustin BAR</a:t>
            </a:r>
          </a:p>
        </p:txBody>
      </p:sp>
    </p:spTree>
    <p:extLst>
      <p:ext uri="{BB962C8B-B14F-4D97-AF65-F5344CB8AC3E}">
        <p14:creationId xmlns:p14="http://schemas.microsoft.com/office/powerpoint/2010/main" val="68432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Augmentation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3FD781-554B-7EC3-2DFC-1C601324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70" b="50000"/>
          <a:stretch/>
        </p:blipFill>
        <p:spPr>
          <a:xfrm>
            <a:off x="548225" y="1321793"/>
            <a:ext cx="2233075" cy="31930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5F4A36C-AA31-E828-C106-EFC238093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95" t="50000"/>
          <a:stretch/>
        </p:blipFill>
        <p:spPr>
          <a:xfrm>
            <a:off x="6191249" y="1312268"/>
            <a:ext cx="4690524" cy="31930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4F4D2AB-F67C-859E-3C1C-1B360BF73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71893"/>
          <a:stretch/>
        </p:blipFill>
        <p:spPr>
          <a:xfrm>
            <a:off x="3141137" y="1321794"/>
            <a:ext cx="2690275" cy="319305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80D69E-B9C8-1DDE-1BBD-CC2E0008A34C}"/>
              </a:ext>
            </a:extLst>
          </p:cNvPr>
          <p:cNvSpPr txBox="1"/>
          <p:nvPr/>
        </p:nvSpPr>
        <p:spPr>
          <a:xfrm>
            <a:off x="684211" y="4810125"/>
            <a:ext cx="9898063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augmentations 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Rognage : de 0px à 50px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otation horizontale : appliquée dans 50% des augmentations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Flou gaussien : de 0 à 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otation : de -45° à 45°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1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Résultats du deuxième entrainement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D1D499-7955-2604-82B7-63BD5B17CC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7452" r="8216" b="5048"/>
          <a:stretch/>
        </p:blipFill>
        <p:spPr bwMode="auto">
          <a:xfrm>
            <a:off x="180053" y="1654810"/>
            <a:ext cx="5915947" cy="3317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FF1D46-D814-C3D2-5ADA-B139893313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7212" r="7831" b="6250"/>
          <a:stretch/>
        </p:blipFill>
        <p:spPr bwMode="auto">
          <a:xfrm>
            <a:off x="6096000" y="1654810"/>
            <a:ext cx="5972067" cy="3317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A349C33-06E3-2E82-3710-696FC82A5D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252"/>
          <a:stretch/>
        </p:blipFill>
        <p:spPr>
          <a:xfrm>
            <a:off x="180053" y="4972050"/>
            <a:ext cx="2105613" cy="7655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D4D898-62DF-9249-1819-F27FD87C8E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2583"/>
          <a:stretch/>
        </p:blipFill>
        <p:spPr>
          <a:xfrm>
            <a:off x="6252951" y="4972050"/>
            <a:ext cx="2304552" cy="8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6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Analyse des résultats finaux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D82BFC-AF2B-4937-E3E7-2A26306CF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8061" r="8429" b="6427"/>
          <a:stretch/>
        </p:blipFill>
        <p:spPr bwMode="auto">
          <a:xfrm>
            <a:off x="123824" y="1890712"/>
            <a:ext cx="5519435" cy="3076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34B94F21-98E5-69C6-E285-0CEB888DF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11578"/>
              </p:ext>
            </p:extLst>
          </p:nvPr>
        </p:nvGraphicFramePr>
        <p:xfrm>
          <a:off x="5719081" y="1889239"/>
          <a:ext cx="6217920" cy="302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435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Pistes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86" y="2225964"/>
            <a:ext cx="11580514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•	Système de métriques (avec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MeanIoU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•	Implémenter un modèle se basant sur une architecture de transformer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•	Effectuer un entrainement plus long, avec plus de cycles d’entrainement afin de déterminer le meilleur modèle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•	Effectuer des entrainements sur plusieurs taux de data augmentation. 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•	Essayer de proposer pour le projet un modèle de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co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-segmentation (segmentation vidéo)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27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4C139E-C426-4BD1-AC45-816AD962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12" y="253470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Merci de votre attention</a:t>
            </a:r>
            <a:b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Avez-vous des questions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F258C0-834B-4E00-8060-EB295AFF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41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BF0D4-3252-4FC1-84BF-EDCA8424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</a:t>
            </a:fld>
            <a:endParaRPr lang="fr-F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FFF770-1B9C-D4B5-BCE2-60B08519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55" y="636702"/>
            <a:ext cx="9023927" cy="558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>
                <a:tab pos="419100" algn="l"/>
                <a:tab pos="5937250" algn="r"/>
              </a:tabLs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au concept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>
                <a:tab pos="419100" algn="l"/>
                <a:tab pos="5937250" algn="r"/>
              </a:tabLst>
            </a:pPr>
            <a:r>
              <a:rPr lang="fr-FR" altLang="fr-FR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État de l’art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>
                <a:tab pos="419100" algn="l"/>
                <a:tab pos="5937250" algn="r"/>
              </a:tabLs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Métho</a:t>
            </a:r>
            <a:r>
              <a:rPr lang="fr-FR" altLang="fr-FR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dologie de sélection des modèles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>
                <a:tab pos="419100" algn="l"/>
                <a:tab pos="5937250" algn="r"/>
              </a:tabLs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Présentation approfondie des modèles retenus</a:t>
            </a:r>
          </a:p>
          <a:p>
            <a:pPr marL="914400" lvl="1" indent="-457200" defTabSz="914400">
              <a:lnSpc>
                <a:spcPct val="150000"/>
              </a:lnSpc>
              <a:buFont typeface="+mj-lt"/>
              <a:buAutoNum type="alphaUcPeriod"/>
            </a:pPr>
            <a:r>
              <a:rPr lang="fr-FR" altLang="fr-FR" sz="20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Unet</a:t>
            </a:r>
            <a:endParaRPr lang="fr-FR" altLang="fr-FR" sz="2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defTabSz="914400">
              <a:lnSpc>
                <a:spcPct val="150000"/>
              </a:lnSpc>
              <a:buFont typeface="+mj-lt"/>
              <a:buAutoNum type="alphaUcPeriod"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PSPNet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+mj-lt"/>
              <a:buAutoNum type="romanUcPeriod"/>
            </a:pPr>
            <a:r>
              <a:rPr lang="fr-FR" altLang="fr-FR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Processus d’entrainement</a:t>
            </a:r>
          </a:p>
          <a:p>
            <a:pPr marL="285750" indent="-285750" defTabSz="914400">
              <a:lnSpc>
                <a:spcPct val="150000"/>
              </a:lnSpc>
              <a:buFont typeface="+mj-lt"/>
              <a:buAutoNum type="romanUcPeriod"/>
            </a:pPr>
            <a:r>
              <a:rPr lang="fr-FR" altLang="fr-FR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Résultats préliminaires</a:t>
            </a:r>
          </a:p>
          <a:p>
            <a:pPr marL="285750" indent="-285750" defTabSz="914400">
              <a:lnSpc>
                <a:spcPct val="150000"/>
              </a:lnSpc>
              <a:buFont typeface="+mj-lt"/>
              <a:buAutoNum type="romanUcPeriod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Augmentation des données</a:t>
            </a:r>
          </a:p>
          <a:p>
            <a:pPr marL="285750" indent="-285750" defTabSz="914400">
              <a:lnSpc>
                <a:spcPct val="150000"/>
              </a:lnSpc>
              <a:buFont typeface="+mj-lt"/>
              <a:buAutoNum type="romanUcPeriod"/>
            </a:pPr>
            <a:r>
              <a:rPr lang="fr-FR" altLang="fr-FR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Résultats du deuxième entrainement</a:t>
            </a:r>
          </a:p>
          <a:p>
            <a:pPr marL="285750" indent="-285750" defTabSz="914400">
              <a:lnSpc>
                <a:spcPct val="150000"/>
              </a:lnSpc>
              <a:buFont typeface="+mj-lt"/>
              <a:buAutoNum type="romanUcPeriod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des résultats finaux</a:t>
            </a:r>
          </a:p>
          <a:p>
            <a:pPr marL="285750" indent="-285750" defTabSz="914400">
              <a:lnSpc>
                <a:spcPct val="150000"/>
              </a:lnSpc>
              <a:buFont typeface="+mj-lt"/>
              <a:buAutoNum type="romanUcPeriod"/>
            </a:pPr>
            <a:r>
              <a:rPr lang="fr-FR" altLang="fr-FR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Pistes d’amélioration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983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Introduction au concept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3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B6091C4-FDD6-8D8B-135D-F0B786D5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07" y="2452535"/>
            <a:ext cx="5817568" cy="27202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B5C8C9-194E-1876-7844-96E1AAE6D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5" y="2204836"/>
            <a:ext cx="5933175" cy="32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État de l’art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4</a:t>
            </a:fld>
            <a:endParaRPr lang="fr-F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86BFA9-9E68-A24C-234B-87FD3D71E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2" y="2334126"/>
            <a:ext cx="2429196" cy="21897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93220F0-0DF2-9EA1-FFE0-527C82CCF509}"/>
              </a:ext>
            </a:extLst>
          </p:cNvPr>
          <p:cNvSpPr txBox="1"/>
          <p:nvPr/>
        </p:nvSpPr>
        <p:spPr>
          <a:xfrm>
            <a:off x="255310" y="5227470"/>
            <a:ext cx="274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~2000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Techniques de VAO (ex : K-means)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34FFBA-A7A1-F658-AF38-A13DBE68381B}"/>
              </a:ext>
            </a:extLst>
          </p:cNvPr>
          <p:cNvSpPr txBox="1"/>
          <p:nvPr/>
        </p:nvSpPr>
        <p:spPr>
          <a:xfrm>
            <a:off x="3934855" y="5227470"/>
            <a:ext cx="274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~2015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Emergence des CNN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(ex: U-net)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50F7B4-849E-EB82-97E6-522764E29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322" y="2506078"/>
            <a:ext cx="3056078" cy="20177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5922A43-327A-8F8F-CE24-8B56799AF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43" y="2579722"/>
            <a:ext cx="4032472" cy="183409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05C006D-B139-3E10-D913-21ADC607F1CA}"/>
              </a:ext>
            </a:extLst>
          </p:cNvPr>
          <p:cNvSpPr txBox="1"/>
          <p:nvPr/>
        </p:nvSpPr>
        <p:spPr>
          <a:xfrm>
            <a:off x="8185523" y="5227470"/>
            <a:ext cx="274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1">
                <a:solidFill>
                  <a:schemeClr val="bg1">
                    <a:lumMod val="85000"/>
                    <a:lumOff val="15000"/>
                  </a:schemeClr>
                </a:solidFill>
              </a:rPr>
              <a:t>~2021</a:t>
            </a:r>
          </a:p>
          <a:p>
            <a:pPr algn="ctr"/>
            <a:r>
              <a:rPr lang="fr-FR" noProof="1">
                <a:solidFill>
                  <a:schemeClr val="bg1">
                    <a:lumMod val="85000"/>
                    <a:lumOff val="15000"/>
                  </a:schemeClr>
                </a:solidFill>
              </a:rPr>
              <a:t>Utilisation des transformers</a:t>
            </a:r>
          </a:p>
        </p:txBody>
      </p:sp>
    </p:spTree>
    <p:extLst>
      <p:ext uri="{BB962C8B-B14F-4D97-AF65-F5344CB8AC3E}">
        <p14:creationId xmlns:p14="http://schemas.microsoft.com/office/powerpoint/2010/main" val="147705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Méthodologie de sélection des modèles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5</a:t>
            </a:fld>
            <a:endParaRPr lang="fr-F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EBC211-D335-AAB3-53C4-F688ADDC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5" y="2153653"/>
            <a:ext cx="4653339" cy="30723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26F63C-905C-80EA-DFFD-CE5D93934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155" y="2709796"/>
            <a:ext cx="6480385" cy="166268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EC78445-E8CC-7BCE-3E41-E36CDFA3025D}"/>
              </a:ext>
            </a:extLst>
          </p:cNvPr>
          <p:cNvSpPr txBox="1"/>
          <p:nvPr/>
        </p:nvSpPr>
        <p:spPr>
          <a:xfrm>
            <a:off x="1274485" y="5578475"/>
            <a:ext cx="274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U-Net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92E1B0-5CBC-EFEC-EB96-536D623DC255}"/>
              </a:ext>
            </a:extLst>
          </p:cNvPr>
          <p:cNvSpPr txBox="1"/>
          <p:nvPr/>
        </p:nvSpPr>
        <p:spPr>
          <a:xfrm>
            <a:off x="7114578" y="5439975"/>
            <a:ext cx="27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PSPNET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(avec VGG16)</a:t>
            </a:r>
          </a:p>
        </p:txBody>
      </p:sp>
    </p:spTree>
    <p:extLst>
      <p:ext uri="{BB962C8B-B14F-4D97-AF65-F5344CB8AC3E}">
        <p14:creationId xmlns:p14="http://schemas.microsoft.com/office/powerpoint/2010/main" val="14587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Présentation approfondie des modèles retenus :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Unet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EC99A3-4061-74F1-56C3-7B3EA836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11" y="1677403"/>
            <a:ext cx="6805390" cy="44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Présentation approfondie des modèles retenus :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PSPNEt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FCC831-B6CF-885D-04B4-2DDEA1DBB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8" y="1636151"/>
            <a:ext cx="9981424" cy="25609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B661A9-E37B-EB8A-9714-50E3642F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25" y="4357286"/>
            <a:ext cx="4166626" cy="22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Processus d’entrainement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BA54DF-B723-9CFD-5A6E-A63F91A4FB6C}"/>
              </a:ext>
            </a:extLst>
          </p:cNvPr>
          <p:cNvSpPr txBox="1"/>
          <p:nvPr/>
        </p:nvSpPr>
        <p:spPr>
          <a:xfrm>
            <a:off x="1447800" y="2171700"/>
            <a:ext cx="8439150" cy="259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 cycles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Batch size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Loss : categorical cross-entropy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Metric : accuracy</a:t>
            </a:r>
          </a:p>
        </p:txBody>
      </p:sp>
    </p:spTree>
    <p:extLst>
      <p:ext uri="{BB962C8B-B14F-4D97-AF65-F5344CB8AC3E}">
        <p14:creationId xmlns:p14="http://schemas.microsoft.com/office/powerpoint/2010/main" val="286300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36870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Résultats préliminaires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7ADEA2-30EC-8731-B7F1-4F7A3B1892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t="8172" r="7702" b="6250"/>
          <a:stretch/>
        </p:blipFill>
        <p:spPr bwMode="auto">
          <a:xfrm>
            <a:off x="225165" y="1546193"/>
            <a:ext cx="5759017" cy="31877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C7A72C-53A2-8FEE-685C-D14C68C52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524"/>
          <a:stretch/>
        </p:blipFill>
        <p:spPr>
          <a:xfrm>
            <a:off x="225165" y="4733923"/>
            <a:ext cx="2240487" cy="6439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6878ED3-04BB-5CBD-7377-B22DA005E7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t="8172" r="7445" b="5289"/>
          <a:stretch/>
        </p:blipFill>
        <p:spPr bwMode="auto">
          <a:xfrm>
            <a:off x="6254681" y="1546193"/>
            <a:ext cx="5712154" cy="31877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4CDCC6-780D-1D1D-9C48-869BC29B3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0218"/>
          <a:stretch/>
        </p:blipFill>
        <p:spPr>
          <a:xfrm>
            <a:off x="6254681" y="4733923"/>
            <a:ext cx="2216586" cy="8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7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394</TotalTime>
  <Words>272</Words>
  <Application>Microsoft Office PowerPoint</Application>
  <PresentationFormat>Grand écran</PresentationFormat>
  <Paragraphs>70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Wingdings 3</vt:lpstr>
      <vt:lpstr>Secteur</vt:lpstr>
      <vt:lpstr>Participez à la conception d'une voiture autonome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  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Amélioration du produit IA de votre startup</dc:title>
  <dc:creator>Augustin BAR</dc:creator>
  <cp:lastModifiedBy>Augustin BAR</cp:lastModifiedBy>
  <cp:revision>11</cp:revision>
  <dcterms:created xsi:type="dcterms:W3CDTF">2022-06-27T09:42:26Z</dcterms:created>
  <dcterms:modified xsi:type="dcterms:W3CDTF">2022-10-12T15:17:20Z</dcterms:modified>
</cp:coreProperties>
</file>