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114665a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114665a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114665ab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114665ab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114665ab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114665ab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114665ab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114665ab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app.hex.tech/07852c91-54d9-4564-bc35-8a2dcd56d147/app/b1291cd5-aac4-4fe9-a270-6b996aff21c4/lates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980">
                <a:solidFill>
                  <a:srgbClr val="E4734B"/>
                </a:solidFill>
              </a:rPr>
              <a:t>Roomvo Usage and </a:t>
            </a:r>
            <a:br>
              <a:rPr b="1" lang="en" sz="3980">
                <a:solidFill>
                  <a:srgbClr val="E4734B"/>
                </a:solidFill>
              </a:rPr>
            </a:br>
            <a:r>
              <a:rPr b="1" lang="en" sz="3980">
                <a:solidFill>
                  <a:srgbClr val="E4734B"/>
                </a:solidFill>
              </a:rPr>
              <a:t>Customer Engagement Analysis</a:t>
            </a:r>
            <a:endParaRPr b="1" sz="3980">
              <a:solidFill>
                <a:srgbClr val="E4734B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Ivan Hladkyi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1FD5D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Published Analysis Link</a:t>
            </a:r>
            <a:endParaRPr>
              <a:solidFill>
                <a:srgbClr val="1FD5D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8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5000"/>
              <a:buNone/>
            </a:pPr>
            <a:r>
              <a:rPr lang="en" sz="1320">
                <a:solidFill>
                  <a:schemeClr val="lt1"/>
                </a:solidFill>
              </a:rPr>
              <a:t>Roomvo Usage and Customer Engagement Analysis</a:t>
            </a:r>
            <a:br>
              <a:rPr lang="en" sz="1320">
                <a:solidFill>
                  <a:schemeClr val="lt1"/>
                </a:solidFill>
              </a:rPr>
            </a:br>
            <a:endParaRPr sz="13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7358"/>
              <a:buNone/>
            </a:pPr>
            <a:r>
              <a:rPr lang="en" sz="2650">
                <a:solidFill>
                  <a:schemeClr val="lt1"/>
                </a:solidFill>
              </a:rPr>
              <a:t>1. </a:t>
            </a:r>
            <a:r>
              <a:rPr lang="en" sz="2650">
                <a:solidFill>
                  <a:schemeClr val="lt1"/>
                </a:solidFill>
              </a:rPr>
              <a:t>Data Exploration and Descriptive Analysis</a:t>
            </a:r>
            <a:endParaRPr sz="2650"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00075"/>
            <a:ext cx="8714400" cy="17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rgbClr val="E4734B"/>
                </a:solidFill>
              </a:rPr>
              <a:t>Manufacturer</a:t>
            </a:r>
            <a:r>
              <a:rPr lang="en" sz="1200">
                <a:solidFill>
                  <a:schemeClr val="lt1"/>
                </a:solidFill>
              </a:rPr>
              <a:t> is a </a:t>
            </a:r>
            <a:r>
              <a:rPr b="1" lang="en" sz="1200">
                <a:solidFill>
                  <a:srgbClr val="E4734B"/>
                </a:solidFill>
              </a:rPr>
              <a:t>dominant type</a:t>
            </a:r>
            <a:r>
              <a:rPr lang="en" sz="1200">
                <a:solidFill>
                  <a:schemeClr val="lt1"/>
                </a:solidFill>
              </a:rPr>
              <a:t> of customer &amp; </a:t>
            </a:r>
            <a:r>
              <a:rPr b="1" lang="en" sz="1200">
                <a:solidFill>
                  <a:srgbClr val="E4734B"/>
                </a:solidFill>
              </a:rPr>
              <a:t>Retailer</a:t>
            </a:r>
            <a:r>
              <a:rPr lang="en" sz="1200">
                <a:solidFill>
                  <a:schemeClr val="lt1"/>
                </a:solidFill>
              </a:rPr>
              <a:t> takes the second place,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Customers-Metrics dataset </a:t>
            </a:r>
            <a:r>
              <a:rPr b="1" lang="en" sz="1200">
                <a:solidFill>
                  <a:srgbClr val="E4734B"/>
                </a:solidFill>
              </a:rPr>
              <a:t>contained empty values</a:t>
            </a:r>
            <a:r>
              <a:rPr lang="en" sz="1200">
                <a:solidFill>
                  <a:schemeClr val="lt1"/>
                </a:solidFill>
              </a:rPr>
              <a:t> that were filled with zeroes,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rgbClr val="E4734B"/>
                </a:solidFill>
              </a:rPr>
              <a:t>High variance</a:t>
            </a:r>
            <a:r>
              <a:rPr lang="en" sz="1200">
                <a:solidFill>
                  <a:schemeClr val="lt1"/>
                </a:solidFill>
              </a:rPr>
              <a:t> in columns num_sessions, num_product_views, and total_time_spent_in_seconds,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rgbClr val="E4734B"/>
                </a:solidFill>
              </a:rPr>
              <a:t>Flooring and Rugs </a:t>
            </a:r>
            <a:r>
              <a:rPr lang="en" sz="1200">
                <a:solidFill>
                  <a:schemeClr val="lt1"/>
                </a:solidFill>
              </a:rPr>
              <a:t>industries</a:t>
            </a:r>
            <a:r>
              <a:rPr lang="en" sz="1200">
                <a:solidFill>
                  <a:schemeClr val="lt1"/>
                </a:solidFill>
              </a:rPr>
              <a:t> have the highest number of </a:t>
            </a:r>
            <a:r>
              <a:rPr b="1" lang="en" sz="1200">
                <a:solidFill>
                  <a:srgbClr val="E4734B"/>
                </a:solidFill>
              </a:rPr>
              <a:t>anomalies</a:t>
            </a:r>
            <a:r>
              <a:rPr lang="en" sz="1200">
                <a:solidFill>
                  <a:schemeClr val="lt1"/>
                </a:solidFill>
              </a:rPr>
              <a:t>,</a:t>
            </a:r>
            <a:br>
              <a:rPr lang="en" sz="1200">
                <a:solidFill>
                  <a:schemeClr val="lt1"/>
                </a:solidFill>
              </a:rPr>
            </a:br>
            <a:r>
              <a:rPr b="1" lang="en" sz="1200">
                <a:solidFill>
                  <a:srgbClr val="E4734B"/>
                </a:solidFill>
              </a:rPr>
              <a:t>Oceania and the Americas</a:t>
            </a:r>
            <a:r>
              <a:rPr lang="en" sz="1200">
                <a:solidFill>
                  <a:schemeClr val="lt1"/>
                </a:solidFill>
              </a:rPr>
              <a:t> show a higher tendency for </a:t>
            </a:r>
            <a:r>
              <a:rPr b="1" lang="en" sz="1200">
                <a:solidFill>
                  <a:srgbClr val="E4734B"/>
                </a:solidFill>
              </a:rPr>
              <a:t>anomalous session counts</a:t>
            </a:r>
            <a:r>
              <a:rPr lang="en" sz="1200">
                <a:solidFill>
                  <a:schemeClr val="lt1"/>
                </a:solidFill>
              </a:rPr>
              <a:t>.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511" y="2249725"/>
            <a:ext cx="7794975" cy="27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8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5000"/>
              <a:buNone/>
            </a:pPr>
            <a:r>
              <a:rPr lang="en" sz="1320">
                <a:solidFill>
                  <a:schemeClr val="lt1"/>
                </a:solidFill>
              </a:rPr>
              <a:t>Roomvo Usage and Customer Engagement Analysis</a:t>
            </a:r>
            <a:br>
              <a:rPr lang="en" sz="1320">
                <a:solidFill>
                  <a:schemeClr val="lt1"/>
                </a:solidFill>
              </a:rPr>
            </a:br>
            <a:endParaRPr sz="13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7358"/>
              <a:buNone/>
            </a:pPr>
            <a:r>
              <a:rPr lang="en" sz="2650">
                <a:solidFill>
                  <a:schemeClr val="lt1"/>
                </a:solidFill>
              </a:rPr>
              <a:t>2</a:t>
            </a:r>
            <a:r>
              <a:rPr lang="en" sz="2650">
                <a:solidFill>
                  <a:schemeClr val="lt1"/>
                </a:solidFill>
              </a:rPr>
              <a:t>. </a:t>
            </a:r>
            <a:r>
              <a:rPr lang="en" sz="2650">
                <a:solidFill>
                  <a:schemeClr val="lt1"/>
                </a:solidFill>
              </a:rPr>
              <a:t>Product Performance Analysis</a:t>
            </a:r>
            <a:endParaRPr sz="2650">
              <a:solidFill>
                <a:schemeClr val="lt1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000075"/>
            <a:ext cx="2826900" cy="3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4E6EC"/>
              </a:buClr>
              <a:buSzPts val="1200"/>
              <a:buAutoNum type="alphaUcParenR"/>
            </a:pPr>
            <a:r>
              <a:rPr b="1" lang="en" sz="1200">
                <a:solidFill>
                  <a:srgbClr val="E4734B"/>
                </a:solidFill>
              </a:rPr>
              <a:t>New KPIs proposed</a:t>
            </a:r>
            <a:r>
              <a:rPr lang="en" sz="1200">
                <a:solidFill>
                  <a:srgbClr val="E4E6EC"/>
                </a:solidFill>
              </a:rPr>
              <a:t>:</a:t>
            </a:r>
            <a:endParaRPr sz="1200">
              <a:solidFill>
                <a:srgbClr val="E4E6EC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E4E6EC"/>
              </a:buClr>
              <a:buSzPts val="1200"/>
              <a:buAutoNum type="alphaLcParenR"/>
            </a:pPr>
            <a:r>
              <a:rPr lang="en" sz="1200">
                <a:solidFill>
                  <a:srgbClr val="E4E6EC"/>
                </a:solidFill>
              </a:rPr>
              <a:t>Repeat Usage Rate</a:t>
            </a:r>
            <a:endParaRPr sz="1200">
              <a:solidFill>
                <a:srgbClr val="E4E6EC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E4E6EC"/>
              </a:buClr>
              <a:buSzPts val="1200"/>
              <a:buAutoNum type="alphaLcParenR"/>
            </a:pPr>
            <a:r>
              <a:rPr lang="en" sz="1200">
                <a:solidFill>
                  <a:srgbClr val="E4E6EC"/>
                </a:solidFill>
              </a:rPr>
              <a:t>Daily Active Users (DAU) to Monthly Active Users (MAU) Ratio</a:t>
            </a:r>
            <a:br>
              <a:rPr lang="en" sz="1200">
                <a:solidFill>
                  <a:srgbClr val="E4E6EC"/>
                </a:solidFill>
              </a:rPr>
            </a:br>
            <a:endParaRPr sz="1200">
              <a:solidFill>
                <a:srgbClr val="E4E6EC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4E6EC"/>
              </a:buClr>
              <a:buSzPts val="1200"/>
              <a:buAutoNum type="alphaUcParenR"/>
            </a:pPr>
            <a:r>
              <a:rPr lang="en" sz="1200">
                <a:solidFill>
                  <a:srgbClr val="E4E6EC"/>
                </a:solidFill>
              </a:rPr>
              <a:t>Discovered that</a:t>
            </a:r>
            <a:r>
              <a:rPr lang="en" sz="1200">
                <a:solidFill>
                  <a:srgbClr val="E4E6EC"/>
                </a:solidFill>
              </a:rPr>
              <a:t> </a:t>
            </a:r>
            <a:r>
              <a:rPr lang="en" sz="1200">
                <a:solidFill>
                  <a:srgbClr val="E4E6EC"/>
                </a:solidFill>
              </a:rPr>
              <a:t>Average time spent per product view &amp; Average number of product views per session have </a:t>
            </a:r>
            <a:r>
              <a:rPr b="1" lang="en" sz="1200">
                <a:solidFill>
                  <a:srgbClr val="E4734B"/>
                </a:solidFill>
              </a:rPr>
              <a:t>weak negative correlation</a:t>
            </a:r>
            <a:r>
              <a:rPr lang="en" sz="1200">
                <a:solidFill>
                  <a:srgbClr val="E4E6EC"/>
                </a:solidFill>
              </a:rPr>
              <a:t>.</a:t>
            </a:r>
            <a:br>
              <a:rPr lang="en" sz="1200">
                <a:solidFill>
                  <a:srgbClr val="E4E6EC"/>
                </a:solidFill>
              </a:rPr>
            </a:br>
            <a:endParaRPr sz="1200">
              <a:solidFill>
                <a:srgbClr val="E4E6EC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4E6EC"/>
              </a:buClr>
              <a:buSzPts val="1200"/>
              <a:buAutoNum type="alphaUcParenR"/>
            </a:pPr>
            <a:r>
              <a:rPr lang="en" sz="1200">
                <a:solidFill>
                  <a:srgbClr val="E4E6EC"/>
                </a:solidFill>
              </a:rPr>
              <a:t>Compared </a:t>
            </a:r>
            <a:r>
              <a:rPr b="1" lang="en" sz="1200">
                <a:solidFill>
                  <a:srgbClr val="E4734B"/>
                </a:solidFill>
              </a:rPr>
              <a:t>mobile to desktop</a:t>
            </a:r>
            <a:r>
              <a:rPr lang="en" sz="1200">
                <a:solidFill>
                  <a:srgbClr val="E4E6EC"/>
                </a:solidFill>
              </a:rPr>
              <a:t> room upload rates. Discovered that </a:t>
            </a:r>
            <a:r>
              <a:rPr b="1" lang="en" sz="1200">
                <a:solidFill>
                  <a:srgbClr val="E4734B"/>
                </a:solidFill>
              </a:rPr>
              <a:t>mobile segment has significantly higher upload rates</a:t>
            </a:r>
            <a:r>
              <a:rPr lang="en" sz="1200">
                <a:solidFill>
                  <a:srgbClr val="E4E6EC"/>
                </a:solidFill>
              </a:rPr>
              <a:t>.</a:t>
            </a:r>
            <a:endParaRPr sz="1200">
              <a:solidFill>
                <a:srgbClr val="E4E6EC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642" y="3060275"/>
            <a:ext cx="4243010" cy="185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5901" y="1067200"/>
            <a:ext cx="5606502" cy="18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8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5000"/>
              <a:buNone/>
            </a:pPr>
            <a:r>
              <a:rPr lang="en" sz="1320">
                <a:solidFill>
                  <a:schemeClr val="lt1"/>
                </a:solidFill>
              </a:rPr>
              <a:t>Roomvo Usage and Customer Engagement Analysis</a:t>
            </a:r>
            <a:br>
              <a:rPr lang="en" sz="1320">
                <a:solidFill>
                  <a:schemeClr val="lt1"/>
                </a:solidFill>
              </a:rPr>
            </a:br>
            <a:endParaRPr sz="13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7358"/>
              <a:buNone/>
            </a:pPr>
            <a:r>
              <a:rPr lang="en" sz="2650">
                <a:solidFill>
                  <a:schemeClr val="lt1"/>
                </a:solidFill>
              </a:rPr>
              <a:t>3</a:t>
            </a:r>
            <a:r>
              <a:rPr lang="en" sz="2650">
                <a:solidFill>
                  <a:schemeClr val="lt1"/>
                </a:solidFill>
              </a:rPr>
              <a:t>. </a:t>
            </a:r>
            <a:r>
              <a:rPr lang="en" sz="2650">
                <a:solidFill>
                  <a:schemeClr val="lt1"/>
                </a:solidFill>
              </a:rPr>
              <a:t>Customer Insights</a:t>
            </a:r>
            <a:endParaRPr sz="2650">
              <a:solidFill>
                <a:schemeClr val="lt1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695275"/>
            <a:ext cx="4505100" cy="3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rgbClr val="E4734B"/>
                </a:solidFill>
              </a:rPr>
              <a:t>Flooring</a:t>
            </a:r>
            <a:r>
              <a:rPr lang="en" sz="1200">
                <a:solidFill>
                  <a:schemeClr val="lt1"/>
                </a:solidFill>
              </a:rPr>
              <a:t> industry exhibits notably </a:t>
            </a:r>
            <a:r>
              <a:rPr b="1" lang="en" sz="1200">
                <a:solidFill>
                  <a:srgbClr val="E4734B"/>
                </a:solidFill>
              </a:rPr>
              <a:t>higher usage</a:t>
            </a:r>
            <a:r>
              <a:rPr lang="en" sz="1200">
                <a:solidFill>
                  <a:schemeClr val="lt1"/>
                </a:solidFill>
              </a:rPr>
              <a:t>, suggesting greater relevance or better fit of the Roomvo app for this industry,</a:t>
            </a:r>
            <a:br>
              <a:rPr lang="en" sz="1200">
                <a:solidFill>
                  <a:schemeClr val="lt1"/>
                </a:solidFill>
              </a:rPr>
            </a:b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rgbClr val="E4734B"/>
                </a:solidFill>
              </a:rPr>
              <a:t>Manufacturers</a:t>
            </a:r>
            <a:r>
              <a:rPr lang="en" sz="1200">
                <a:solidFill>
                  <a:schemeClr val="lt1"/>
                </a:solidFill>
              </a:rPr>
              <a:t> and </a:t>
            </a:r>
            <a:r>
              <a:rPr b="1" lang="en" sz="1200">
                <a:solidFill>
                  <a:srgbClr val="E4734B"/>
                </a:solidFill>
              </a:rPr>
              <a:t>Retailers</a:t>
            </a:r>
            <a:r>
              <a:rPr lang="en" sz="1200">
                <a:solidFill>
                  <a:schemeClr val="lt1"/>
                </a:solidFill>
              </a:rPr>
              <a:t> show similar average usage rates, </a:t>
            </a:r>
            <a:r>
              <a:rPr b="1" lang="en" sz="1200">
                <a:solidFill>
                  <a:srgbClr val="E4734B"/>
                </a:solidFill>
              </a:rPr>
              <a:t>significantly higher than 'Other'</a:t>
            </a:r>
            <a:r>
              <a:rPr lang="en" sz="1200">
                <a:solidFill>
                  <a:schemeClr val="lt1"/>
                </a:solidFill>
              </a:rPr>
              <a:t> type,</a:t>
            </a:r>
            <a:br>
              <a:rPr lang="en" sz="1200">
                <a:solidFill>
                  <a:schemeClr val="lt1"/>
                </a:solidFill>
              </a:rPr>
            </a:b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rgbClr val="E4734B"/>
                </a:solidFill>
              </a:rPr>
              <a:t>Europe leads in usage rate among regions</a:t>
            </a:r>
            <a:r>
              <a:rPr lang="en" sz="1200">
                <a:solidFill>
                  <a:schemeClr val="lt1"/>
                </a:solidFill>
              </a:rPr>
              <a:t>, with Africa showing the lowest average usage.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455" y="1096325"/>
            <a:ext cx="3510294" cy="176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9455" y="3233012"/>
            <a:ext cx="3510296" cy="1734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0201" y="3233017"/>
            <a:ext cx="3435016" cy="1734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8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5000"/>
              <a:buNone/>
            </a:pPr>
            <a:r>
              <a:rPr lang="en" sz="1320">
                <a:solidFill>
                  <a:schemeClr val="lt1"/>
                </a:solidFill>
              </a:rPr>
              <a:t>Roomvo Usage and Customer Engagement Analysis</a:t>
            </a:r>
            <a:br>
              <a:rPr lang="en" sz="1320">
                <a:solidFill>
                  <a:schemeClr val="lt1"/>
                </a:solidFill>
              </a:rPr>
            </a:br>
            <a:endParaRPr sz="13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7358"/>
              <a:buNone/>
            </a:pPr>
            <a:r>
              <a:rPr lang="en" sz="2650">
                <a:solidFill>
                  <a:schemeClr val="lt1"/>
                </a:solidFill>
              </a:rPr>
              <a:t>4</a:t>
            </a:r>
            <a:r>
              <a:rPr lang="en" sz="2650">
                <a:solidFill>
                  <a:schemeClr val="lt1"/>
                </a:solidFill>
              </a:rPr>
              <a:t>. </a:t>
            </a:r>
            <a:r>
              <a:rPr lang="en" sz="2650">
                <a:solidFill>
                  <a:schemeClr val="lt1"/>
                </a:solidFill>
              </a:rPr>
              <a:t>Recommendations and Insights</a:t>
            </a:r>
            <a:endParaRPr sz="2650">
              <a:solidFill>
                <a:schemeClr val="lt1"/>
              </a:solidFill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076275"/>
            <a:ext cx="8106600" cy="3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30000"/>
              </a:lnSpc>
              <a:spcBef>
                <a:spcPts val="100"/>
              </a:spcBef>
              <a:spcAft>
                <a:spcPts val="0"/>
              </a:spcAft>
              <a:buClr>
                <a:srgbClr val="E4734B"/>
              </a:buClr>
              <a:buSzPts val="1200"/>
              <a:buAutoNum type="arabicPeriod"/>
            </a:pPr>
            <a:r>
              <a:rPr b="1" lang="en" sz="1200">
                <a:solidFill>
                  <a:srgbClr val="E4734B"/>
                </a:solidFill>
                <a:highlight>
                  <a:srgbClr val="1E1E28"/>
                </a:highlight>
              </a:rPr>
              <a:t>Target High-Engagement Industries and Regions</a:t>
            </a:r>
            <a:endParaRPr b="1" sz="1200">
              <a:solidFill>
                <a:srgbClr val="E4734B"/>
              </a:solidFill>
              <a:highlight>
                <a:srgbClr val="1E1E28"/>
              </a:highlight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4E6EC"/>
              </a:buClr>
              <a:buSzPts val="1200"/>
              <a:buChar char="●"/>
            </a:pPr>
            <a:r>
              <a:rPr lang="en" sz="1200">
                <a:solidFill>
                  <a:srgbClr val="E4E6EC"/>
                </a:solidFill>
                <a:highlight>
                  <a:srgbClr val="1E1E28"/>
                </a:highlight>
              </a:rPr>
              <a:t>Focus marketing and sales efforts on industries with higher usage rates, particularly the Flooring industry,</a:t>
            </a:r>
            <a:endParaRPr sz="1200">
              <a:solidFill>
                <a:srgbClr val="E4E6EC"/>
              </a:solidFill>
              <a:highlight>
                <a:srgbClr val="1E1E28"/>
              </a:highlight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4E6EC"/>
              </a:buClr>
              <a:buSzPts val="1200"/>
              <a:buChar char="●"/>
            </a:pPr>
            <a:r>
              <a:rPr lang="en" sz="1200">
                <a:solidFill>
                  <a:srgbClr val="E4E6EC"/>
                </a:solidFill>
                <a:highlight>
                  <a:srgbClr val="1E1E28"/>
                </a:highlight>
              </a:rPr>
              <a:t>Prioritize regions like Europe and Asia, where usage rates are higher, for expansion or targeted campaigns.</a:t>
            </a:r>
            <a:endParaRPr sz="1200">
              <a:solidFill>
                <a:srgbClr val="E4E6EC"/>
              </a:solidFill>
              <a:highlight>
                <a:srgbClr val="1E1E28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100"/>
              </a:spcBef>
              <a:spcAft>
                <a:spcPts val="0"/>
              </a:spcAft>
              <a:buClr>
                <a:srgbClr val="E4734B"/>
              </a:buClr>
              <a:buSzPts val="1200"/>
              <a:buAutoNum type="arabicPeriod" startAt="2"/>
            </a:pPr>
            <a:r>
              <a:rPr b="1" lang="en" sz="1200">
                <a:solidFill>
                  <a:srgbClr val="E4734B"/>
                </a:solidFill>
                <a:highlight>
                  <a:srgbClr val="1E1E28"/>
                </a:highlight>
              </a:rPr>
              <a:t>Improve Engagement in Low-Usage Demographics</a:t>
            </a:r>
            <a:endParaRPr b="1" sz="1200">
              <a:solidFill>
                <a:srgbClr val="E4734B"/>
              </a:solidFill>
              <a:highlight>
                <a:srgbClr val="1E1E28"/>
              </a:highlight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4E6EC"/>
              </a:buClr>
              <a:buSzPts val="1200"/>
              <a:buChar char="●"/>
            </a:pPr>
            <a:r>
              <a:rPr lang="en" sz="1200">
                <a:solidFill>
                  <a:srgbClr val="E4E6EC"/>
                </a:solidFill>
                <a:highlight>
                  <a:srgbClr val="1E1E28"/>
                </a:highlight>
              </a:rPr>
              <a:t>Investigate reasons for lower usage rates in industries like Tile and Walls and regions like Africa,</a:t>
            </a:r>
            <a:endParaRPr sz="1200">
              <a:solidFill>
                <a:srgbClr val="E4E6EC"/>
              </a:solidFill>
              <a:highlight>
                <a:srgbClr val="1E1E28"/>
              </a:highlight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4E6EC"/>
              </a:buClr>
              <a:buSzPts val="1200"/>
              <a:buChar char="●"/>
            </a:pPr>
            <a:r>
              <a:rPr lang="en" sz="1200">
                <a:solidFill>
                  <a:srgbClr val="E4E6EC"/>
                </a:solidFill>
                <a:highlight>
                  <a:srgbClr val="1E1E28"/>
                </a:highlight>
              </a:rPr>
              <a:t>Develop tailored strategies or features to increase adoption and engagement in these areas.</a:t>
            </a:r>
            <a:endParaRPr sz="1200">
              <a:solidFill>
                <a:srgbClr val="E4E6EC"/>
              </a:solidFill>
              <a:highlight>
                <a:srgbClr val="1E1E28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100"/>
              </a:spcBef>
              <a:spcAft>
                <a:spcPts val="0"/>
              </a:spcAft>
              <a:buClr>
                <a:srgbClr val="E4734B"/>
              </a:buClr>
              <a:buSzPts val="1200"/>
              <a:buAutoNum type="arabicPeriod" startAt="3"/>
            </a:pPr>
            <a:r>
              <a:rPr b="1" lang="en" sz="1200">
                <a:solidFill>
                  <a:srgbClr val="E4734B"/>
                </a:solidFill>
                <a:highlight>
                  <a:srgbClr val="1E1E28"/>
                </a:highlight>
              </a:rPr>
              <a:t>Leverage Mobile Platform Strengths</a:t>
            </a:r>
            <a:endParaRPr b="1" sz="1200">
              <a:solidFill>
                <a:srgbClr val="E4734B"/>
              </a:solidFill>
              <a:highlight>
                <a:srgbClr val="1E1E28"/>
              </a:highlight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4E6EC"/>
              </a:buClr>
              <a:buSzPts val="1200"/>
              <a:buChar char="●"/>
            </a:pPr>
            <a:r>
              <a:rPr lang="en" sz="1200">
                <a:solidFill>
                  <a:srgbClr val="E4E6EC"/>
                </a:solidFill>
                <a:highlight>
                  <a:srgbClr val="1E1E28"/>
                </a:highlight>
              </a:rPr>
              <a:t>With mobile users showing a higher rate of uploading their own room images, enhance mobile app features to capitalize on this behaviour.</a:t>
            </a:r>
            <a:endParaRPr sz="1200">
              <a:solidFill>
                <a:srgbClr val="E4E6EC"/>
              </a:solidFill>
              <a:highlight>
                <a:srgbClr val="1E1E28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100"/>
              </a:spcBef>
              <a:spcAft>
                <a:spcPts val="0"/>
              </a:spcAft>
              <a:buClr>
                <a:srgbClr val="E4734B"/>
              </a:buClr>
              <a:buSzPts val="1200"/>
              <a:buAutoNum type="arabicPeriod" startAt="4"/>
            </a:pPr>
            <a:r>
              <a:rPr b="1" lang="en" sz="1200">
                <a:solidFill>
                  <a:srgbClr val="E4734B"/>
                </a:solidFill>
                <a:highlight>
                  <a:srgbClr val="1E1E28"/>
                </a:highlight>
              </a:rPr>
              <a:t>Customize Approach Based on Customer Type</a:t>
            </a:r>
            <a:endParaRPr b="1" sz="1200">
              <a:solidFill>
                <a:srgbClr val="E4734B"/>
              </a:solidFill>
              <a:highlight>
                <a:srgbClr val="1E1E28"/>
              </a:highlight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4E6EC"/>
              </a:buClr>
              <a:buSzPts val="1200"/>
              <a:buChar char="●"/>
            </a:pPr>
            <a:r>
              <a:rPr lang="en" sz="1200">
                <a:solidFill>
                  <a:srgbClr val="E4E6EC"/>
                </a:solidFill>
                <a:highlight>
                  <a:srgbClr val="1E1E28"/>
                </a:highlight>
              </a:rPr>
              <a:t>Recognize the different usage patterns between Manufacturers, Retailers and Other customer types,</a:t>
            </a:r>
            <a:endParaRPr sz="1200">
              <a:solidFill>
                <a:srgbClr val="E4E6EC"/>
              </a:solidFill>
              <a:highlight>
                <a:srgbClr val="1E1E28"/>
              </a:highlight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4E6EC"/>
              </a:buClr>
              <a:buSzPts val="1200"/>
              <a:buChar char="●"/>
            </a:pPr>
            <a:r>
              <a:rPr lang="en" sz="1200">
                <a:solidFill>
                  <a:srgbClr val="E4E6EC"/>
                </a:solidFill>
                <a:highlight>
                  <a:srgbClr val="1E1E28"/>
                </a:highlight>
              </a:rPr>
              <a:t>Develop specific strategies or features that cater to the unique needs of each customer type.</a:t>
            </a:r>
            <a:endParaRPr sz="1200">
              <a:solidFill>
                <a:srgbClr val="E4E6EC"/>
              </a:solidFill>
              <a:highlight>
                <a:srgbClr val="1E1E28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