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64" r:id="rId6"/>
    <p:sldId id="266" r:id="rId7"/>
    <p:sldId id="263" r:id="rId8"/>
    <p:sldId id="265" r:id="rId9"/>
    <p:sldId id="268" r:id="rId10"/>
    <p:sldId id="282" r:id="rId11"/>
    <p:sldId id="291" r:id="rId12"/>
    <p:sldId id="292" r:id="rId13"/>
    <p:sldId id="275" r:id="rId14"/>
    <p:sldId id="272" r:id="rId15"/>
    <p:sldId id="274" r:id="rId16"/>
    <p:sldId id="273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7" r:id="rId27"/>
    <p:sldId id="295" r:id="rId28"/>
    <p:sldId id="296" r:id="rId29"/>
    <p:sldId id="297" r:id="rId30"/>
    <p:sldId id="298" r:id="rId31"/>
    <p:sldId id="294" r:id="rId32"/>
    <p:sldId id="285" r:id="rId33"/>
    <p:sldId id="276" r:id="rId34"/>
    <p:sldId id="290" r:id="rId35"/>
    <p:sldId id="271" r:id="rId36"/>
    <p:sldId id="293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1939" autoAdjust="0"/>
  </p:normalViewPr>
  <p:slideViewPr>
    <p:cSldViewPr>
      <p:cViewPr varScale="1">
        <p:scale>
          <a:sx n="70" d="100"/>
          <a:sy n="70" d="100"/>
        </p:scale>
        <p:origin x="6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A9756-DA46-49E8-971A-1DF181B6A081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BBE6-0BCF-4483-8BE7-B4CCE05C3FB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3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BBBE6-0BCF-4483-8BE7-B4CCE05C3FB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47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BBBE6-0BCF-4483-8BE7-B4CCE05C3FB3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5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5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30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5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58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4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088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8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9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5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663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23DC-DE3C-439D-B283-CE9B66168E03}" type="datetimeFigureOut">
              <a:rPr lang="en-ZA" smtClean="0"/>
              <a:t>2023/09/13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A859-A0C5-445A-BD88-51A8948AAD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3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79408"/>
            <a:ext cx="9144000" cy="47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4427984" y="2795720"/>
            <a:ext cx="4508400" cy="553998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>
                <a:rot lat="0" lon="0" rev="3000000"/>
              </a:lightRig>
            </a:scene3d>
            <a:sp3d extrusionH="57150" contourW="38100" prstMaterial="flat">
              <a:bevelT w="101600" h="82550" prst="riblet"/>
              <a:bevelB prst="convex"/>
              <a:extrusionClr>
                <a:schemeClr val="bg1"/>
              </a:extrusionClr>
              <a:contourClr>
                <a:schemeClr val="tx2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ZA" sz="3000" dirty="0">
                <a:solidFill>
                  <a:srgbClr val="C8AB4C"/>
                </a:solidFill>
                <a:latin typeface="Square721 BdEx BT" pitchFamily="34" charset="0"/>
              </a:rPr>
              <a:t>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056" y="6379408"/>
            <a:ext cx="29523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  <a:latin typeface="Albertus Extra Bold" pitchFamily="34" charset="0"/>
              </a:rPr>
              <a:t>Mr H </a:t>
            </a:r>
            <a:r>
              <a:rPr lang="en-ZA" dirty="0" err="1">
                <a:solidFill>
                  <a:schemeClr val="bg1"/>
                </a:solidFill>
                <a:latin typeface="Albertus Extra Bold" pitchFamily="34" charset="0"/>
              </a:rPr>
              <a:t>Chauke</a:t>
            </a:r>
            <a:r>
              <a:rPr lang="en-ZA" dirty="0">
                <a:solidFill>
                  <a:schemeClr val="bg1"/>
                </a:solidFill>
                <a:latin typeface="Albertus Extra Bold" pitchFamily="34" charset="0"/>
              </a:rPr>
              <a:t> , Ms </a:t>
            </a:r>
            <a:r>
              <a:rPr lang="en-ZA" dirty="0" err="1">
                <a:solidFill>
                  <a:schemeClr val="bg1"/>
                </a:solidFill>
                <a:latin typeface="Albertus Extra Bold" pitchFamily="34" charset="0"/>
              </a:rPr>
              <a:t>Moila</a:t>
            </a:r>
            <a:endParaRPr lang="en-ZA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1384" y="4433326"/>
            <a:ext cx="6452616" cy="193899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 contourW="12700">
              <a:bevelT w="63500" h="69850" prst="angle"/>
              <a:bevelB h="25400" prst="softRound"/>
              <a:contourClr>
                <a:schemeClr val="bg1"/>
              </a:contourClr>
            </a:sp3d>
          </a:bodyPr>
          <a:lstStyle/>
          <a:p>
            <a:pPr algn="r"/>
            <a:r>
              <a:rPr lang="en-US" sz="4000" dirty="0"/>
              <a:t>Effectiveness of Ensemble Methods in Malware Detection </a:t>
            </a:r>
            <a:endParaRPr lang="en-ZA" sz="4000" b="1" dirty="0">
              <a:solidFill>
                <a:srgbClr val="FF0000"/>
              </a:solidFill>
              <a:latin typeface="Swis721 Blk2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A28A-1D66-4268-AFAB-AC2C2C64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1ABD-5FA4-4FF1-8798-A3721361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Z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Z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Bagging (Bootstrap Aggregation) is used to reduce the variance of a decision tree(“Ensemble Classifier | Data Mining - </a:t>
            </a:r>
            <a:r>
              <a:rPr lang="en-ZA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GeeksforGeeks</a:t>
            </a:r>
            <a:r>
              <a:rPr lang="en-Z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,” n.d.)</a:t>
            </a:r>
          </a:p>
          <a:p>
            <a:endParaRPr lang="en-Z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Bagging takes random samples of data, builds learning algorithms, and uses the mean to find bagging probabilities. It’s also called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aggregating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Bagging aggregates the results from several models in order to obtain a generalized result. 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Mwiti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 involves: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multiple subsets from the original dataset with replacement,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base model for each of the subsets,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all the models in parallel,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predictions from all models to obtain final predictions.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Mwiti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2022)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442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FAE6-AE59-4D45-B39A-E8AEEA5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Bagging Ensemble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CB490-CEFB-443C-93A3-871C07A1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99" y="1600200"/>
            <a:ext cx="3709002" cy="4525963"/>
          </a:xfrm>
        </p:spPr>
      </p:pic>
    </p:spTree>
    <p:extLst>
      <p:ext uri="{BB962C8B-B14F-4D97-AF65-F5344CB8AC3E}">
        <p14:creationId xmlns:p14="http://schemas.microsoft.com/office/powerpoint/2010/main" val="109993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164B-4FEF-4FC0-9B83-38DF6A82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15B8-925D-4FFD-9E13-90E99CEB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Boosting is an ensemble learning method that combines a set of weak learners into a strong learner to minimize training errors. In boosting, a random sample of data is selected, fitted with a model and then trained sequentially—that is, each model tries to compensate for the weaknesses of its predecessor.</a:t>
            </a:r>
            <a:r>
              <a:rPr lang="en-ZA" sz="1800" dirty="0">
                <a:solidFill>
                  <a:srgbClr val="34354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ZA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(“What is Boosting?,” n.d.)</a:t>
            </a:r>
            <a:endParaRPr lang="en-US" sz="3200" b="0" i="0" dirty="0">
              <a:solidFill>
                <a:srgbClr val="343541"/>
              </a:solidFill>
              <a:effectLst/>
              <a:latin typeface="Söhne"/>
            </a:endParaRPr>
          </a:p>
          <a:p>
            <a:endParaRPr lang="en-US" sz="2400" dirty="0">
              <a:solidFill>
                <a:srgbClr val="34354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Boosting methods are focused on iteratively combining weak learners to build a strong learner that can predict more accurate outcomes. As a reminder, a weak learner classifies data slightly better than random guessing.</a:t>
            </a:r>
            <a:r>
              <a:rPr lang="en-ZA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(“What is Boosting?,” n.d.)</a:t>
            </a:r>
            <a:endParaRPr lang="en-US" sz="3200" b="0" i="0" dirty="0">
              <a:solidFill>
                <a:srgbClr val="343541"/>
              </a:solidFill>
              <a:effectLst/>
              <a:latin typeface="Söhne"/>
            </a:endParaRP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57040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E548-0825-4690-AF91-58762670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Boosting Ensemble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6EE2E-3245-42FC-B7C0-A6C7A562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00200"/>
            <a:ext cx="3518189" cy="4525963"/>
          </a:xfrm>
        </p:spPr>
      </p:pic>
    </p:spTree>
    <p:extLst>
      <p:ext uri="{BB962C8B-B14F-4D97-AF65-F5344CB8AC3E}">
        <p14:creationId xmlns:p14="http://schemas.microsoft.com/office/powerpoint/2010/main" val="354051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CA07-749A-4A4F-9306-63B237D1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ZA" dirty="0"/>
          </a:p>
        </p:txBody>
      </p:sp>
      <p:pic>
        <p:nvPicPr>
          <p:cNvPr id="5" name="Content Placeholder 4" descr="Microscope with chemical flasks">
            <a:extLst>
              <a:ext uri="{FF2B5EF4-FFF2-40B4-BE49-F238E27FC236}">
                <a16:creationId xmlns:a16="http://schemas.microsoft.com/office/drawing/2014/main" id="{B541405F-1886-4277-8D73-BFE46B913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018" y="1166018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66426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5C8B-633C-41D4-9779-DD384BEF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21CB-C224-4EF9-A706-92101F5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Libraries: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Colab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offers access to a diverse array of Python libraries, including, but not restricted to: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Pandas and NumPy: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data manipulation and numerical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Matplotlib and Seaborn: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data visualization and plotting.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scikit-learn: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various machine learning tasks such as classification, regression,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TensorFlow and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conducting deep learning and neural network experiments.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For handling computer vision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Natural Language Toolkit (NLTK) and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spaCy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Useful for natural language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SciPy: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conducting scientific and mathematical computations.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Other specialized libraries: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Depending on the specific experiment, you may opt for libraries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or specialized deep learning libraries.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775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1A53-37F4-4A8C-B93B-800A9B51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FB6CA-8351-4C49-ACDB-A0D9CA81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595181"/>
            <a:ext cx="7916380" cy="3667637"/>
          </a:xfrm>
        </p:spPr>
      </p:pic>
    </p:spTree>
    <p:extLst>
      <p:ext uri="{BB962C8B-B14F-4D97-AF65-F5344CB8AC3E}">
        <p14:creationId xmlns:p14="http://schemas.microsoft.com/office/powerpoint/2010/main" val="306452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FEE4-F163-4900-9715-72FE0EF4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A428B-D11C-4656-BD87-B9A6FCA5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844824"/>
            <a:ext cx="8040222" cy="3675939"/>
          </a:xfrm>
        </p:spPr>
      </p:pic>
    </p:spTree>
    <p:extLst>
      <p:ext uri="{BB962C8B-B14F-4D97-AF65-F5344CB8AC3E}">
        <p14:creationId xmlns:p14="http://schemas.microsoft.com/office/powerpoint/2010/main" val="1224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215C-F26B-4E42-A834-697E7933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9E60F-43DE-4DBA-BAF5-F4773E42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2205600"/>
            <a:ext cx="8049748" cy="3527656"/>
          </a:xfrm>
        </p:spPr>
      </p:pic>
    </p:spTree>
    <p:extLst>
      <p:ext uri="{BB962C8B-B14F-4D97-AF65-F5344CB8AC3E}">
        <p14:creationId xmlns:p14="http://schemas.microsoft.com/office/powerpoint/2010/main" val="223049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1C88-B27C-4F29-AACF-66377BCE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AB27-1DA7-4922-A746-42065E21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667362"/>
            <a:ext cx="8059275" cy="4391638"/>
          </a:xfrm>
        </p:spPr>
      </p:pic>
    </p:spTree>
    <p:extLst>
      <p:ext uri="{BB962C8B-B14F-4D97-AF65-F5344CB8AC3E}">
        <p14:creationId xmlns:p14="http://schemas.microsoft.com/office/powerpoint/2010/main" val="346750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Methods in Malware Detection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25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9D16-F3AD-4166-9E86-41917CF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en-ZA" dirty="0"/>
          </a:p>
        </p:txBody>
      </p:sp>
      <p:pic>
        <p:nvPicPr>
          <p:cNvPr id="5" name="Content Placeholder 4" descr="Four test tubes in a row, partly filled with liquid">
            <a:extLst>
              <a:ext uri="{FF2B5EF4-FFF2-40B4-BE49-F238E27FC236}">
                <a16:creationId xmlns:a16="http://schemas.microsoft.com/office/drawing/2014/main" id="{7F65F536-0C40-416C-ABD5-8BEEC919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704" y="126876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96740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01E6-7807-4C1B-9CCF-0C6EC1CA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7321-45D4-440F-9078-8C1A3CC5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Accuracy: 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quantifies the correctness of predictions by comparing the number of correctly predicted instances to the total instances in the dataset.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Recall (Sensitivity or True Positive Rate): 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Definition: Recall measures the model's ability to correctly identify actual positive cases, emphasizing the reduction of false negatives. 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Precision: Definition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: Precision gauges the accuracy of positive predictions, with a focus on minimizing false positives.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Confusion Matrix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: Definition: A confusion matrix is a table used to assess a classification model's performance, providing a breakdown of predictions into true positives, true negatives, false positives, and false negatives.</a:t>
            </a: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r>
              <a:rPr lang="en-US" sz="1900" b="1" dirty="0">
                <a:solidFill>
                  <a:srgbClr val="374151"/>
                </a:solidFill>
                <a:latin typeface="Söhne"/>
              </a:rPr>
              <a:t>F1 Score: Definition: </a:t>
            </a:r>
            <a:r>
              <a:rPr lang="en-US" sz="1900" dirty="0">
                <a:solidFill>
                  <a:srgbClr val="374151"/>
                </a:solidFill>
                <a:latin typeface="Söhne"/>
              </a:rPr>
              <a:t>The F1 score is the harmonic mean of precision and recall, finding a balance between the two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0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912A-2060-4DEE-B52A-A80DFB23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FA033-DC39-4825-B02B-77927CEF4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7" y="1600200"/>
            <a:ext cx="7251826" cy="4525963"/>
          </a:xfrm>
        </p:spPr>
      </p:pic>
    </p:spTree>
    <p:extLst>
      <p:ext uri="{BB962C8B-B14F-4D97-AF65-F5344CB8AC3E}">
        <p14:creationId xmlns:p14="http://schemas.microsoft.com/office/powerpoint/2010/main" val="257508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3100-A9D5-4A08-8CD5-22E253CC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4A214-63CD-476D-8F6D-926C99D8E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113690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93C7-FE60-41E9-A7F0-B8E1E069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C2635-B250-4CA5-9A59-0EA989789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1355"/>
            <a:ext cx="8229600" cy="4083653"/>
          </a:xfrm>
        </p:spPr>
      </p:pic>
    </p:spTree>
    <p:extLst>
      <p:ext uri="{BB962C8B-B14F-4D97-AF65-F5344CB8AC3E}">
        <p14:creationId xmlns:p14="http://schemas.microsoft.com/office/powerpoint/2010/main" val="12079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716A-B410-4C4E-A344-110FA97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F1C28-8D22-4BF9-AD8F-3C96737A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214184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244B-3345-4C10-9BD1-6C54B7B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with </a:t>
            </a:r>
            <a:r>
              <a:rPr lang="en-US" dirty="0" err="1"/>
              <a:t>Adaboost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07CA6-AB0F-4D4B-986D-04BBDE1D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7" y="1600200"/>
            <a:ext cx="7251826" cy="4525963"/>
          </a:xfrm>
        </p:spPr>
      </p:pic>
    </p:spTree>
    <p:extLst>
      <p:ext uri="{BB962C8B-B14F-4D97-AF65-F5344CB8AC3E}">
        <p14:creationId xmlns:p14="http://schemas.microsoft.com/office/powerpoint/2010/main" val="256363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F69E-1BF6-4012-BD01-2779F4D8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with </a:t>
            </a:r>
            <a:r>
              <a:rPr lang="en-US" dirty="0" err="1"/>
              <a:t>Adaboost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EA09C-AF71-4C2C-89AA-4B1D6755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354672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AEF0-FD68-4FED-B890-3052247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89D34-A9FF-4296-98B8-837C5B11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7" y="1600200"/>
            <a:ext cx="7251826" cy="4525963"/>
          </a:xfrm>
        </p:spPr>
      </p:pic>
    </p:spTree>
    <p:extLst>
      <p:ext uri="{BB962C8B-B14F-4D97-AF65-F5344CB8AC3E}">
        <p14:creationId xmlns:p14="http://schemas.microsoft.com/office/powerpoint/2010/main" val="146018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CAC9-2E2C-4AE5-AA8D-E7376AB2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EBB6A-A13C-4A42-BB8C-A29A4AB6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600200"/>
            <a:ext cx="5651247" cy="4525963"/>
          </a:xfrm>
        </p:spPr>
      </p:pic>
    </p:spTree>
    <p:extLst>
      <p:ext uri="{BB962C8B-B14F-4D97-AF65-F5344CB8AC3E}">
        <p14:creationId xmlns:p14="http://schemas.microsoft.com/office/powerpoint/2010/main" val="347678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6066-A2D1-4D5B-A718-3F60B67D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844C-7F48-45A8-9707-FC9FC157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evolving malware threat, from viruses to ransomware and spyware, causes global security risks and financial losses.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Detecting malware has become complex due to hackers' advanced tactics. Research fosters innovative detection approaches, aiding our understanding of malware behavior and enabling timely security updates.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Ongoing research is essential to secure digital environments.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2891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256-9273-4FE1-8161-0AC40EF0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metrics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7DB79-B72B-490F-B29E-C111CE5B8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09798"/>
              </p:ext>
            </p:extLst>
          </p:nvPr>
        </p:nvGraphicFramePr>
        <p:xfrm>
          <a:off x="323528" y="1600200"/>
          <a:ext cx="8363270" cy="457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465377043"/>
                    </a:ext>
                  </a:extLst>
                </a:gridCol>
                <a:gridCol w="1351101">
                  <a:extLst>
                    <a:ext uri="{9D8B030D-6E8A-4147-A177-3AD203B41FA5}">
                      <a16:colId xmlns:a16="http://schemas.microsoft.com/office/drawing/2014/main" val="514339275"/>
                    </a:ext>
                  </a:extLst>
                </a:gridCol>
                <a:gridCol w="953155">
                  <a:extLst>
                    <a:ext uri="{9D8B030D-6E8A-4147-A177-3AD203B41FA5}">
                      <a16:colId xmlns:a16="http://schemas.microsoft.com/office/drawing/2014/main" val="147870228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0543549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17973233"/>
                    </a:ext>
                  </a:extLst>
                </a:gridCol>
                <a:gridCol w="1191853">
                  <a:extLst>
                    <a:ext uri="{9D8B030D-6E8A-4147-A177-3AD203B41FA5}">
                      <a16:colId xmlns:a16="http://schemas.microsoft.com/office/drawing/2014/main" val="1877069683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852765180"/>
                    </a:ext>
                  </a:extLst>
                </a:gridCol>
              </a:tblGrid>
              <a:tr h="37369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  <a:p>
                      <a:r>
                        <a:rPr lang="en-US" dirty="0"/>
                        <a:t>AUC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  <a:p>
                      <a:r>
                        <a:rPr lang="en-US" dirty="0"/>
                        <a:t>loss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1318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r>
                        <a:rPr lang="en-US" dirty="0"/>
                        <a:t>1.Decision</a:t>
                      </a:r>
                    </a:p>
                    <a:p>
                      <a:r>
                        <a:rPr lang="en-US" dirty="0"/>
                        <a:t> Trees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37267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r>
                        <a:rPr lang="en-US" dirty="0"/>
                        <a:t>2. Random Forest ensemble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96710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r>
                        <a:rPr lang="en-US" dirty="0"/>
                        <a:t>3. Bagging ensemble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0.9836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0.9728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0.9787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0.967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0.9789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0.5901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88582"/>
                  </a:ext>
                </a:extLst>
              </a:tr>
              <a:tr h="64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</a:t>
                      </a:r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boosting ensemble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0.9915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0.986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0.9898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0.9935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0.9945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0.1828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0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77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369C-2DDE-48AE-8300-9E8D26C7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confusion metrics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6B7945-2C32-4AA4-8DDD-AD858F25C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093253"/>
              </p:ext>
            </p:extLst>
          </p:nvPr>
        </p:nvGraphicFramePr>
        <p:xfrm>
          <a:off x="457200" y="1600200"/>
          <a:ext cx="8229600" cy="442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4791681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9550353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987140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6546567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07589884"/>
                    </a:ext>
                  </a:extLst>
                </a:gridCol>
              </a:tblGrid>
              <a:tr h="70561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  <a:p>
                      <a:r>
                        <a:rPr lang="en-US" dirty="0"/>
                        <a:t>negatives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  <a:p>
                      <a:r>
                        <a:rPr lang="en-US" dirty="0"/>
                        <a:t>positives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 neg while</a:t>
                      </a:r>
                    </a:p>
                    <a:p>
                      <a:r>
                        <a:rPr lang="en-US" dirty="0"/>
                        <a:t>positive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 pos while</a:t>
                      </a:r>
                    </a:p>
                    <a:p>
                      <a:r>
                        <a:rPr lang="en-US" dirty="0"/>
                        <a:t>negative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3566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Decision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trees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19139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8256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21460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r>
                        <a:rPr lang="en-US" dirty="0"/>
                        <a:t>2. Random forest ensemble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19080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64591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r>
                        <a:rPr lang="en-US" dirty="0"/>
                        <a:t>3. Bagging</a:t>
                      </a:r>
                    </a:p>
                    <a:p>
                      <a:r>
                        <a:rPr lang="en-US" dirty="0"/>
                        <a:t>ensemble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19074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95861"/>
                  </a:ext>
                </a:extLst>
              </a:tr>
              <a:tr h="70561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r>
                        <a:rPr lang="en-ZA" dirty="0"/>
                        <a:t> </a:t>
                      </a:r>
                      <a:r>
                        <a:rPr lang="en-ZA" dirty="0" err="1"/>
                        <a:t>Adaboost</a:t>
                      </a:r>
                      <a:r>
                        <a:rPr lang="en-ZA" dirty="0"/>
                        <a:t> </a:t>
                      </a:r>
                    </a:p>
                    <a:p>
                      <a:r>
                        <a:rPr lang="en-ZA" dirty="0"/>
                        <a:t>Boosting</a:t>
                      </a:r>
                    </a:p>
                    <a:p>
                      <a:r>
                        <a:rPr lang="en-ZA" dirty="0"/>
                        <a:t>ensemble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19164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8306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1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2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72EE-1B39-45EC-9354-A418F36F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0724-A2FF-438A-8406-DE7C2C2F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Classifier | Data Mining -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[WWW Document], n.d. URL https://www.geeksforgeeks.org/ensemble-classifier-data-mining/ (accessed 9.13.23).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Mwiti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2022. A Comprehensive Guide to Ensemble Learning: What Exactly Do You Need to Know [WWW Document]. neptune.ai. URL https://neptune.ai/blog/ensemble-learning-guide (accessed 9.13.23).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R, S.E., 2021. Understand Random Forest Algorithms With Examples (Updated 2023). Anal. Vidhya. URL https://www.analyticsvidhya.com/blog/2021/06/understanding-random-forest/ (accessed 9.13.23).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Forest® — A Powerful Ensemble Learning Algorithm [WWW Document], n.d. .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KDnuggets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URL https://www.kdnuggets.com/random-forest-a-powerful-ensemble-learning-algorithm.html (accessed 9.13.23).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544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1C3-D5DA-4D6B-9C3B-B47E0190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2DAF-B4E7-4248-8C3D-1AD75A2E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Boosting? | IBM [WWW Document], n.d. URL https://www.ibm.com/topics/boosting (accessed 9.13.23).</a:t>
            </a: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[WWW Document], n.d. .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colab.google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URL http://0.0.0.0:8080/resources/ (accessed 9.13.23).</a:t>
            </a: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- Performance Metrics [WWW Document], n.d. URL https://www.tutorialspoint.com/machine_learning_with_python/machine_learning_algorithms_performance_metrics.htm (accessed 9.13.23).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815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605" y="0"/>
            <a:ext cx="95717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23462" y="2852936"/>
            <a:ext cx="5925007" cy="11521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Z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Mr </a:t>
            </a:r>
            <a:r>
              <a:rPr lang="en-ZA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Chauke</a:t>
            </a:r>
            <a:endParaRPr lang="en-Z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ZA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(H)</a:t>
            </a:r>
          </a:p>
          <a:p>
            <a:endParaRPr lang="en-Z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95" y="188640"/>
            <a:ext cx="2324675" cy="55399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ZA" sz="3000" b="1" dirty="0"/>
              <a:t>I Thank you</a:t>
            </a:r>
          </a:p>
        </p:txBody>
      </p:sp>
    </p:spTree>
    <p:extLst>
      <p:ext uri="{BB962C8B-B14F-4D97-AF65-F5344CB8AC3E}">
        <p14:creationId xmlns:p14="http://schemas.microsoft.com/office/powerpoint/2010/main" val="275040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853" y="1417638"/>
            <a:ext cx="7200897" cy="41259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creation of sophisticated and constantly evolving malware poses a significant cybersecurity challenge, necessitating the development of robust and adaptive malware detection systems. Conventional single-classifier approaches often struggle to keep pace with the dynamic nature of malware, resulting in high false positive rates and missed detections.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To address this issue, this research aims to investigate the effectiveness of ensemble methods in improving the accuracy and resilience of malware detection systems.</a:t>
            </a:r>
            <a:endParaRPr lang="en-ZA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5174-C4BA-4BCB-9B2E-78AB2B3B69D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846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02A-27A5-4B0A-A7A1-EA1668AB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02D1-C190-46CC-B692-6DE7162F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effectLst/>
                <a:latin typeface="Söhne"/>
              </a:rPr>
              <a:t>To evaluate the performance of ensemble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Söhne"/>
              </a:rPr>
              <a:t>    methods.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 the effectiveness of ensemble methods,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bagging, boosting, stacking, and voting ensembles, in enhancing the accuracy of malware detection.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On this research we will focus on bagging and boosting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44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C9FB-ED45-4099-81CA-73C7327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74151"/>
                </a:solidFill>
                <a:latin typeface="+mn-lt"/>
              </a:rPr>
              <a:t>Ensemble Methods</a:t>
            </a: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90F2-0C7A-4EAA-95FF-634ACDEF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Ensemble learning involve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sjoining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multiple machine learning models into a single problem, and these models are typically referred to as weak learners. The underlying idea is that by uniting numerous weak learners, together they can collectively evolve into strong learners.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218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FD2C-AF06-4866-8E1A-C9598F3F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779B-6BB3-4ADB-8952-B4C0CD60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It leverages an ensemble of multiple decision trees to generate predictions or classifications. </a:t>
            </a:r>
            <a:r>
              <a:rPr lang="en-ZA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(“Random Forest® — A Powerful Ensemble Learning Algorithm,” n.d.)</a:t>
            </a:r>
            <a:endParaRPr lang="en-US" sz="3200" dirty="0">
              <a:solidFill>
                <a:srgbClr val="222222"/>
              </a:solidFill>
              <a:latin typeface="Lato" panose="020F0502020204030203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By combining the outputs of these trees, the random forest algorithm delivers a consolidated and more accurate result.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574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860-DC73-4199-8498-575BEC35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5A81-D319-4C64-AE4C-0225506A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sz="3200" b="1" dirty="0">
                <a:solidFill>
                  <a:srgbClr val="374151"/>
                </a:solidFill>
                <a:latin typeface="Söhne"/>
              </a:rPr>
              <a:t>Steps Involved in Random Forest Algorithm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1: A subset of data points and a subset of features is selected for constructing each decision tree. 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2: Individual decision trees are constructed for each sample.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3: Each decision tree will generate an output.</a:t>
            </a:r>
          </a:p>
          <a:p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r>
              <a:rPr lang="en-US" sz="3200" dirty="0">
                <a:solidFill>
                  <a:srgbClr val="374151"/>
                </a:solidFill>
                <a:latin typeface="Söhne"/>
              </a:rPr>
              <a:t>Step 4: Final output is considered based on Majority Voting or Averaging for Classification and regression, respectively.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862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9E4D-3935-4524-8BDF-047661B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Random Forest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7C36A-6FA3-4B0A-A4C4-B564BAE3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2" y="1600200"/>
            <a:ext cx="5431155" cy="4525963"/>
          </a:xfrm>
        </p:spPr>
      </p:pic>
    </p:spTree>
    <p:extLst>
      <p:ext uri="{BB962C8B-B14F-4D97-AF65-F5344CB8AC3E}">
        <p14:creationId xmlns:p14="http://schemas.microsoft.com/office/powerpoint/2010/main" val="206462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258A3EFBFDF4385581041C8629729" ma:contentTypeVersion="5" ma:contentTypeDescription="Create a new document." ma:contentTypeScope="" ma:versionID="d041d4140f38d28b99c10aad4b6cd299">
  <xsd:schema xmlns:xsd="http://www.w3.org/2001/XMLSchema" xmlns:xs="http://www.w3.org/2001/XMLSchema" xmlns:p="http://schemas.microsoft.com/office/2006/metadata/properties" xmlns:ns3="3a7b6466-3b4f-487c-840c-7eebc0d99a12" targetNamespace="http://schemas.microsoft.com/office/2006/metadata/properties" ma:root="true" ma:fieldsID="a39a878114fbf5e15def39d8aaaea52b" ns3:_="">
    <xsd:import namespace="3a7b6466-3b4f-487c-840c-7eebc0d99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b6466-3b4f-487c-840c-7eebc0d99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EB19C-3115-4607-8594-6FCB9AA71CAB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a7b6466-3b4f-487c-840c-7eebc0d99a12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839FA6-BA5D-4325-8FEA-5BE6FD4195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9F35F-811C-4775-9CD6-978C8BCAF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b6466-3b4f-487c-840c-7eebc0d99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1280</Words>
  <Application>Microsoft Office PowerPoint</Application>
  <PresentationFormat>On-screen Show (4:3)</PresentationFormat>
  <Paragraphs>182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Albertus Extra Bold</vt:lpstr>
      <vt:lpstr>Arial</vt:lpstr>
      <vt:lpstr>Calibri</vt:lpstr>
      <vt:lpstr>Lato</vt:lpstr>
      <vt:lpstr>Segoe UI</vt:lpstr>
      <vt:lpstr>Söhne</vt:lpstr>
      <vt:lpstr>Square721 BdEx BT</vt:lpstr>
      <vt:lpstr>Swis721 Blk2 BT</vt:lpstr>
      <vt:lpstr>Office Theme</vt:lpstr>
      <vt:lpstr>PowerPoint Presentation</vt:lpstr>
      <vt:lpstr>Ensemble Methods in Malware Detection </vt:lpstr>
      <vt:lpstr>Introduction </vt:lpstr>
      <vt:lpstr>Problem Statement</vt:lpstr>
      <vt:lpstr>Objective</vt:lpstr>
      <vt:lpstr>Ensemble Methods </vt:lpstr>
      <vt:lpstr>Random Forest Classifier</vt:lpstr>
      <vt:lpstr>Random Forest Classifier</vt:lpstr>
      <vt:lpstr>Example: Random Forest</vt:lpstr>
      <vt:lpstr>Bagging</vt:lpstr>
      <vt:lpstr>Example : Bagging Ensemble</vt:lpstr>
      <vt:lpstr>Boosting</vt:lpstr>
      <vt:lpstr>Example : Boosting Ensemble</vt:lpstr>
      <vt:lpstr>Methodology</vt:lpstr>
      <vt:lpstr>Google collab</vt:lpstr>
      <vt:lpstr>Google collab</vt:lpstr>
      <vt:lpstr>Google drive</vt:lpstr>
      <vt:lpstr>Google drive</vt:lpstr>
      <vt:lpstr>GitHub Repository</vt:lpstr>
      <vt:lpstr>Performance Measures</vt:lpstr>
      <vt:lpstr>Performance measures</vt:lpstr>
      <vt:lpstr>Decision Trees</vt:lpstr>
      <vt:lpstr>Decision Tree</vt:lpstr>
      <vt:lpstr>Random forest</vt:lpstr>
      <vt:lpstr>Random forest</vt:lpstr>
      <vt:lpstr>Boosting with Adaboost</vt:lpstr>
      <vt:lpstr>Boosting with Adaboost</vt:lpstr>
      <vt:lpstr>bagging</vt:lpstr>
      <vt:lpstr>Bagging</vt:lpstr>
      <vt:lpstr>Summarized metrics</vt:lpstr>
      <vt:lpstr>Summarized confusion metrics</vt:lpstr>
      <vt:lpstr>References</vt:lpstr>
      <vt:lpstr>References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Madisha, Thabo</dc:creator>
  <cp:lastModifiedBy>HLAMULO CHAUKE</cp:lastModifiedBy>
  <cp:revision>83</cp:revision>
  <dcterms:created xsi:type="dcterms:W3CDTF">2011-10-05T09:38:13Z</dcterms:created>
  <dcterms:modified xsi:type="dcterms:W3CDTF">2023-09-13T04:09:18Z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0x010100D92258A3EFBFDF4385581041C8629729</vt:lpwstr>
  </property>
</Properties>
</file>