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7"/>
  </p:notesMasterIdLst>
  <p:sldIdLst>
    <p:sldId id="256" r:id="rId5"/>
    <p:sldId id="264" r:id="rId6"/>
    <p:sldId id="266" r:id="rId7"/>
    <p:sldId id="263" r:id="rId8"/>
    <p:sldId id="265" r:id="rId9"/>
    <p:sldId id="268" r:id="rId10"/>
    <p:sldId id="282" r:id="rId11"/>
    <p:sldId id="291" r:id="rId12"/>
    <p:sldId id="292" r:id="rId13"/>
    <p:sldId id="275" r:id="rId14"/>
    <p:sldId id="272" r:id="rId15"/>
    <p:sldId id="274" r:id="rId16"/>
    <p:sldId id="273" r:id="rId17"/>
    <p:sldId id="299" r:id="rId18"/>
    <p:sldId id="300" r:id="rId19"/>
    <p:sldId id="301" r:id="rId20"/>
    <p:sldId id="302" r:id="rId21"/>
    <p:sldId id="303" r:id="rId22"/>
    <p:sldId id="304" r:id="rId23"/>
    <p:sldId id="305" r:id="rId24"/>
    <p:sldId id="306" r:id="rId25"/>
    <p:sldId id="297" r:id="rId26"/>
    <p:sldId id="298" r:id="rId27"/>
    <p:sldId id="295" r:id="rId28"/>
    <p:sldId id="296" r:id="rId29"/>
    <p:sldId id="294" r:id="rId30"/>
    <p:sldId id="285" r:id="rId31"/>
    <p:sldId id="276" r:id="rId32"/>
    <p:sldId id="290" r:id="rId33"/>
    <p:sldId id="271" r:id="rId34"/>
    <p:sldId id="293" r:id="rId35"/>
    <p:sldId id="260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AB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81939" autoAdjust="0"/>
  </p:normalViewPr>
  <p:slideViewPr>
    <p:cSldViewPr>
      <p:cViewPr varScale="1">
        <p:scale>
          <a:sx n="77" d="100"/>
          <a:sy n="77" d="100"/>
        </p:scale>
        <p:origin x="102" y="8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6A9756-DA46-49E8-971A-1DF181B6A081}" type="datetimeFigureOut">
              <a:rPr lang="en-ZA" smtClean="0"/>
              <a:t>2023/09/13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3BBBE6-0BCF-4483-8BE7-B4CCE05C3FB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97379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3BBBE6-0BCF-4483-8BE7-B4CCE05C3FB3}" type="slidenum">
              <a:rPr lang="en-ZA" smtClean="0"/>
              <a:t>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7471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3BBBE6-0BCF-4483-8BE7-B4CCE05C3FB3}" type="slidenum">
              <a:rPr lang="en-ZA" smtClean="0"/>
              <a:t>4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36528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E23DC-DE3C-439D-B283-CE9B66168E03}" type="datetimeFigureOut">
              <a:rPr lang="en-ZA" smtClean="0"/>
              <a:t>2023/09/13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CA859-A0C5-445A-BD88-51A8948AADB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10563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E23DC-DE3C-439D-B283-CE9B66168E03}" type="datetimeFigureOut">
              <a:rPr lang="en-ZA" smtClean="0"/>
              <a:t>2023/09/13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CA859-A0C5-445A-BD88-51A8948AADB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43092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E23DC-DE3C-439D-B283-CE9B66168E03}" type="datetimeFigureOut">
              <a:rPr lang="en-ZA" smtClean="0"/>
              <a:t>2023/09/13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CA859-A0C5-445A-BD88-51A8948AADB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5587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E23DC-DE3C-439D-B283-CE9B66168E03}" type="datetimeFigureOut">
              <a:rPr lang="en-ZA" smtClean="0"/>
              <a:t>2023/09/13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CA859-A0C5-445A-BD88-51A8948AADB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85875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E23DC-DE3C-439D-B283-CE9B66168E03}" type="datetimeFigureOut">
              <a:rPr lang="en-ZA" smtClean="0"/>
              <a:t>2023/09/13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CA859-A0C5-445A-BD88-51A8948AADB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26480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E23DC-DE3C-439D-B283-CE9B66168E03}" type="datetimeFigureOut">
              <a:rPr lang="en-ZA" smtClean="0"/>
              <a:t>2023/09/13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CA859-A0C5-445A-BD88-51A8948AADB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90885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E23DC-DE3C-439D-B283-CE9B66168E03}" type="datetimeFigureOut">
              <a:rPr lang="en-ZA" smtClean="0"/>
              <a:t>2023/09/13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CA859-A0C5-445A-BD88-51A8948AADB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32822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E23DC-DE3C-439D-B283-CE9B66168E03}" type="datetimeFigureOut">
              <a:rPr lang="en-ZA" smtClean="0"/>
              <a:t>2023/09/13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CA859-A0C5-445A-BD88-51A8948AADB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17965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E23DC-DE3C-439D-B283-CE9B66168E03}" type="datetimeFigureOut">
              <a:rPr lang="en-ZA" smtClean="0"/>
              <a:t>2023/09/13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CA859-A0C5-445A-BD88-51A8948AADB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0576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E23DC-DE3C-439D-B283-CE9B66168E03}" type="datetimeFigureOut">
              <a:rPr lang="en-ZA" smtClean="0"/>
              <a:t>2023/09/13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CA859-A0C5-445A-BD88-51A8948AADB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26590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E23DC-DE3C-439D-B283-CE9B66168E03}" type="datetimeFigureOut">
              <a:rPr lang="en-ZA" smtClean="0"/>
              <a:t>2023/09/13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CA859-A0C5-445A-BD88-51A8948AADB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06637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E23DC-DE3C-439D-B283-CE9B66168E03}" type="datetimeFigureOut">
              <a:rPr lang="en-ZA" smtClean="0"/>
              <a:t>2023/09/13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CA859-A0C5-445A-BD88-51A8948AADB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26369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379408"/>
            <a:ext cx="9144000" cy="47859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" name="TextBox 6"/>
          <p:cNvSpPr txBox="1"/>
          <p:nvPr/>
        </p:nvSpPr>
        <p:spPr>
          <a:xfrm>
            <a:off x="4427984" y="2795720"/>
            <a:ext cx="4508400" cy="553998"/>
          </a:xfrm>
          <a:prstGeom prst="rect">
            <a:avLst/>
          </a:prstGeom>
          <a:noFill/>
        </p:spPr>
        <p:txBody>
          <a:bodyPr wrap="square" rtlCol="0" anchor="ctr">
            <a:spAutoFit/>
            <a:scene3d>
              <a:camera prst="orthographicFront"/>
              <a:lightRig rig="threePt" dir="t">
                <a:rot lat="0" lon="0" rev="3000000"/>
              </a:lightRig>
            </a:scene3d>
            <a:sp3d extrusionH="57150" contourW="38100" prstMaterial="flat">
              <a:bevelT w="101600" h="82550" prst="riblet"/>
              <a:bevelB prst="convex"/>
              <a:extrusionClr>
                <a:schemeClr val="bg1"/>
              </a:extrusionClr>
              <a:contourClr>
                <a:schemeClr val="tx2">
                  <a:lumMod val="60000"/>
                  <a:lumOff val="40000"/>
                </a:schemeClr>
              </a:contourClr>
            </a:sp3d>
          </a:bodyPr>
          <a:lstStyle/>
          <a:p>
            <a:r>
              <a:rPr lang="en-ZA" sz="3000" dirty="0">
                <a:solidFill>
                  <a:srgbClr val="C8AB4C"/>
                </a:solidFill>
                <a:latin typeface="Square721 BdEx BT" pitchFamily="34" charset="0"/>
              </a:rPr>
              <a:t>PRESENTATION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84056" y="6379408"/>
            <a:ext cx="295232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ZA" dirty="0">
                <a:solidFill>
                  <a:schemeClr val="bg1"/>
                </a:solidFill>
                <a:latin typeface="Albertus Extra Bold" pitchFamily="34" charset="0"/>
              </a:rPr>
              <a:t>Mr H </a:t>
            </a:r>
            <a:r>
              <a:rPr lang="en-ZA" dirty="0" err="1">
                <a:solidFill>
                  <a:schemeClr val="bg1"/>
                </a:solidFill>
                <a:latin typeface="Albertus Extra Bold" pitchFamily="34" charset="0"/>
              </a:rPr>
              <a:t>Chauke</a:t>
            </a:r>
            <a:r>
              <a:rPr lang="en-ZA" dirty="0">
                <a:solidFill>
                  <a:schemeClr val="bg1"/>
                </a:solidFill>
                <a:latin typeface="Albertus Extra Bold" pitchFamily="34" charset="0"/>
              </a:rPr>
              <a:t> , Ms </a:t>
            </a:r>
            <a:r>
              <a:rPr lang="en-ZA" dirty="0" err="1">
                <a:solidFill>
                  <a:schemeClr val="bg1"/>
                </a:solidFill>
                <a:latin typeface="Albertus Extra Bold" pitchFamily="34" charset="0"/>
              </a:rPr>
              <a:t>Moila</a:t>
            </a:r>
            <a:endParaRPr lang="en-ZA" dirty="0">
              <a:solidFill>
                <a:schemeClr val="bg1"/>
              </a:solidFill>
              <a:latin typeface="Albertus Extra Bold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91384" y="4433326"/>
            <a:ext cx="6452616" cy="1938992"/>
          </a:xfrm>
          <a:prstGeom prst="rect">
            <a:avLst/>
          </a:prstGeom>
          <a:noFill/>
        </p:spPr>
        <p:txBody>
          <a:bodyPr wrap="square" rtlCol="0" anchor="ctr">
            <a:spAutoFit/>
            <a:scene3d>
              <a:camera prst="orthographicFront"/>
              <a:lightRig rig="threePt" dir="t"/>
            </a:scene3d>
            <a:sp3d extrusionH="57150" contourW="12700">
              <a:bevelT w="63500" h="69850" prst="angle"/>
              <a:bevelB h="25400" prst="softRound"/>
              <a:contourClr>
                <a:schemeClr val="bg1"/>
              </a:contourClr>
            </a:sp3d>
          </a:bodyPr>
          <a:lstStyle/>
          <a:p>
            <a:pPr algn="r"/>
            <a:r>
              <a:rPr lang="en-US" sz="4000" dirty="0"/>
              <a:t>Effectiveness of Ensemble Methods in Malware Detection </a:t>
            </a:r>
            <a:endParaRPr lang="en-ZA" sz="4000" b="1" dirty="0">
              <a:solidFill>
                <a:srgbClr val="FF0000"/>
              </a:solidFill>
              <a:latin typeface="Swis721 Blk2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953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CA28A-1D66-4268-AFAB-AC2C2C649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Bagging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C1ABD-5FA4-4FF1-8798-A37213619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ZA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ZA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Bagging (Bootstrap Aggregation) is used to reduce the variance of a decision tree(“Ensemble Classifier | Data Mining - </a:t>
            </a:r>
            <a:r>
              <a:rPr lang="en-ZA" sz="18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GeeksforGeeks</a:t>
            </a:r>
            <a:r>
              <a:rPr lang="en-ZA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,” n.d.)</a:t>
            </a:r>
          </a:p>
          <a:p>
            <a:endParaRPr lang="en-ZA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Bagging takes random samples of data, builds learning algorithms, and uses the mean to find bagging probabilities. It’s also called 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bootstrap aggregating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Bagging aggregates the results from several models in order to obtain a generalized result. </a:t>
            </a:r>
            <a:r>
              <a:rPr lang="en-Z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ZA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Mwiti</a:t>
            </a:r>
            <a:r>
              <a:rPr lang="en-Z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2022)</a:t>
            </a: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method involves:</a:t>
            </a:r>
            <a:endParaRPr lang="en-Z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Creating multiple subsets from the original dataset with replacement,</a:t>
            </a:r>
            <a:endParaRPr lang="en-Z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Building a base model for each of the subsets,</a:t>
            </a:r>
            <a:endParaRPr lang="en-Z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Running all the models in parallel,</a:t>
            </a:r>
            <a:endParaRPr lang="en-Z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Combining predictions from all models to obtain final predictions.</a:t>
            </a:r>
            <a:r>
              <a:rPr lang="en-Z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ZA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Mwiti</a:t>
            </a:r>
            <a:r>
              <a:rPr lang="en-Z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2022)</a:t>
            </a:r>
            <a:endParaRPr lang="en-Z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ZA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044428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DFAE6-AE59-4D45-B39A-E8AEEA574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: Bagging Ensemble</a:t>
            </a:r>
            <a:endParaRPr lang="en-Z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0CB490-CEFB-443C-93A3-871C07A12F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499" y="1600200"/>
            <a:ext cx="3709002" cy="4525963"/>
          </a:xfrm>
        </p:spPr>
      </p:pic>
    </p:spTree>
    <p:extLst>
      <p:ext uri="{BB962C8B-B14F-4D97-AF65-F5344CB8AC3E}">
        <p14:creationId xmlns:p14="http://schemas.microsoft.com/office/powerpoint/2010/main" val="1099939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F164B-4FEF-4FC0-9B83-38DF6A82D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Boosting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C15B8-925D-4FFD-9E13-90E99CEBD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0" i="0" dirty="0">
                <a:solidFill>
                  <a:srgbClr val="343541"/>
                </a:solidFill>
                <a:effectLst/>
                <a:latin typeface="Söhne"/>
              </a:rPr>
              <a:t>Boosting is an ensemble learning method that combines a set of weak learners into a strong learner to minimize training errors. In boosting, a random sample of data is selected, fitted with a model and then trained sequentially—that is, each model tries to compensate for the weaknesses of its predecessor.</a:t>
            </a:r>
            <a:r>
              <a:rPr lang="en-ZA" sz="1800" dirty="0">
                <a:solidFill>
                  <a:srgbClr val="34354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ZA" sz="2400" dirty="0"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(“What is Boosting?,” n.d.)</a:t>
            </a:r>
            <a:endParaRPr lang="en-US" sz="3200" b="0" i="0" dirty="0">
              <a:solidFill>
                <a:srgbClr val="343541"/>
              </a:solidFill>
              <a:effectLst/>
              <a:latin typeface="Söhne"/>
            </a:endParaRPr>
          </a:p>
          <a:p>
            <a:endParaRPr lang="en-US" sz="2400" dirty="0">
              <a:solidFill>
                <a:srgbClr val="343541"/>
              </a:solidFill>
              <a:latin typeface="Söhne"/>
            </a:endParaRPr>
          </a:p>
          <a:p>
            <a:r>
              <a:rPr lang="en-US" sz="2400" b="0" i="0" dirty="0">
                <a:solidFill>
                  <a:srgbClr val="343541"/>
                </a:solidFill>
                <a:effectLst/>
                <a:latin typeface="Söhne"/>
              </a:rPr>
              <a:t> Boosting methods are focused on iteratively combining weak learners to build a strong learner that can predict more accurate outcomes. As a reminder, a weak learner classifies data slightly better than random guessing.</a:t>
            </a:r>
            <a:r>
              <a:rPr lang="en-ZA" sz="2400" dirty="0"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(“What is Boosting?,” n.d.)</a:t>
            </a:r>
            <a:endParaRPr lang="en-US" sz="3200" b="0" i="0" dirty="0">
              <a:solidFill>
                <a:srgbClr val="343541"/>
              </a:solidFill>
              <a:effectLst/>
              <a:latin typeface="Söhne"/>
            </a:endParaRPr>
          </a:p>
          <a:p>
            <a:endParaRPr lang="en-ZA" sz="2400" dirty="0"/>
          </a:p>
        </p:txBody>
      </p:sp>
    </p:spTree>
    <p:extLst>
      <p:ext uri="{BB962C8B-B14F-4D97-AF65-F5344CB8AC3E}">
        <p14:creationId xmlns:p14="http://schemas.microsoft.com/office/powerpoint/2010/main" val="3570400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DE548-0825-4690-AF91-587626700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: Boosting Ensemble</a:t>
            </a:r>
            <a:endParaRPr lang="en-Z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E6EE2E-3245-42FC-B7C0-A6C7A5629C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600200"/>
            <a:ext cx="3518189" cy="4525963"/>
          </a:xfrm>
        </p:spPr>
      </p:pic>
    </p:spTree>
    <p:extLst>
      <p:ext uri="{BB962C8B-B14F-4D97-AF65-F5344CB8AC3E}">
        <p14:creationId xmlns:p14="http://schemas.microsoft.com/office/powerpoint/2010/main" val="3540519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CCA07-749A-4A4F-9306-63B237D10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  <a:endParaRPr lang="en-ZA" dirty="0"/>
          </a:p>
        </p:txBody>
      </p:sp>
      <p:pic>
        <p:nvPicPr>
          <p:cNvPr id="5" name="Content Placeholder 4" descr="Microscope with chemical flasks">
            <a:extLst>
              <a:ext uri="{FF2B5EF4-FFF2-40B4-BE49-F238E27FC236}">
                <a16:creationId xmlns:a16="http://schemas.microsoft.com/office/drawing/2014/main" id="{B541405F-1886-4277-8D73-BFE46B913D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09018" y="1166018"/>
            <a:ext cx="4525963" cy="4525963"/>
          </a:xfrm>
        </p:spPr>
      </p:pic>
    </p:spTree>
    <p:extLst>
      <p:ext uri="{BB962C8B-B14F-4D97-AF65-F5344CB8AC3E}">
        <p14:creationId xmlns:p14="http://schemas.microsoft.com/office/powerpoint/2010/main" val="26642691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E5C8B-633C-41D4-9779-DD384BEFE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collab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E21CB-C224-4EF9-A706-92101F529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Libraries: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Colab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offers access to a diverse array of Python libraries, including, but not restricted to:</a:t>
            </a:r>
          </a:p>
          <a:p>
            <a:pPr algn="l"/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Pandas and NumPy: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For data manipulation and numerical operations.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Matplotlib and Seaborn: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For data visualization and plotting.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scikit-learn: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For various machine learning tasks such as classification, regression, and evaluation.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TensorFlow and </a:t>
            </a:r>
            <a:r>
              <a:rPr lang="en-US" b="1" i="0" dirty="0" err="1">
                <a:solidFill>
                  <a:srgbClr val="374151"/>
                </a:solidFill>
                <a:effectLst/>
                <a:latin typeface="Söhne"/>
              </a:rPr>
              <a:t>PyTorch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: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For conducting deep learning and neural network experiments.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OpenCV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For handling computer vision tasks.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Natural Language Toolkit (NLTK) and </a:t>
            </a:r>
            <a:r>
              <a:rPr lang="en-US" b="1" i="0" dirty="0" err="1">
                <a:solidFill>
                  <a:srgbClr val="374151"/>
                </a:solidFill>
                <a:effectLst/>
                <a:latin typeface="Söhne"/>
              </a:rPr>
              <a:t>spaCy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: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Useful for natural language processing.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SciPy: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For conducting scientific and mathematical computations.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Other specialized libraries: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Depending on the specific experiment, you may opt for libraries like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XGBoost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LightGBM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or specialized deep learning libraries.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9977540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91A53-37F4-4A8C-B93B-800A9B518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collab</a:t>
            </a:r>
            <a:endParaRPr lang="en-Z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DFB6CA-8351-4C49-ACDB-A0D9CA8120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810" y="1595181"/>
            <a:ext cx="7916380" cy="3667637"/>
          </a:xfrm>
        </p:spPr>
      </p:pic>
    </p:spTree>
    <p:extLst>
      <p:ext uri="{BB962C8B-B14F-4D97-AF65-F5344CB8AC3E}">
        <p14:creationId xmlns:p14="http://schemas.microsoft.com/office/powerpoint/2010/main" val="30645243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7FEE4-F163-4900-9715-72FE0EF47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drive</a:t>
            </a:r>
            <a:endParaRPr lang="en-Z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5A428B-D11C-4656-BD87-B9A6FCA5D3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89" y="1844824"/>
            <a:ext cx="8040222" cy="3675939"/>
          </a:xfrm>
        </p:spPr>
      </p:pic>
    </p:spTree>
    <p:extLst>
      <p:ext uri="{BB962C8B-B14F-4D97-AF65-F5344CB8AC3E}">
        <p14:creationId xmlns:p14="http://schemas.microsoft.com/office/powerpoint/2010/main" val="1224242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2215C-F26B-4E42-A834-697E79334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drive</a:t>
            </a:r>
            <a:endParaRPr lang="en-Z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F9E60F-43DE-4DBA-BAF5-F4773E421D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126" y="2205600"/>
            <a:ext cx="8049748" cy="3527656"/>
          </a:xfrm>
        </p:spPr>
      </p:pic>
    </p:spTree>
    <p:extLst>
      <p:ext uri="{BB962C8B-B14F-4D97-AF65-F5344CB8AC3E}">
        <p14:creationId xmlns:p14="http://schemas.microsoft.com/office/powerpoint/2010/main" val="22304942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61C88-B27C-4F29-AACF-66377BCE3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Repository</a:t>
            </a:r>
            <a:endParaRPr lang="en-Z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FDAB27-1DA7-4922-A746-42065E21CA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362" y="1667362"/>
            <a:ext cx="8059275" cy="4391638"/>
          </a:xfrm>
        </p:spPr>
      </p:pic>
    </p:spTree>
    <p:extLst>
      <p:ext uri="{BB962C8B-B14F-4D97-AF65-F5344CB8AC3E}">
        <p14:creationId xmlns:p14="http://schemas.microsoft.com/office/powerpoint/2010/main" val="3467500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Ensemble Methods in Malware Detection </a:t>
            </a:r>
            <a:endParaRPr lang="en-Z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5242569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39D16-F3AD-4166-9E86-41917CFEF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Measures</a:t>
            </a:r>
            <a:endParaRPr lang="en-ZA" dirty="0"/>
          </a:p>
        </p:txBody>
      </p:sp>
      <p:pic>
        <p:nvPicPr>
          <p:cNvPr id="5" name="Content Placeholder 4" descr="Four test tubes in a row, partly filled with liquid">
            <a:extLst>
              <a:ext uri="{FF2B5EF4-FFF2-40B4-BE49-F238E27FC236}">
                <a16:creationId xmlns:a16="http://schemas.microsoft.com/office/drawing/2014/main" id="{7F65F536-0C40-416C-ABD5-8BEEC919C7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7704" y="1268760"/>
            <a:ext cx="4525963" cy="4525963"/>
          </a:xfrm>
        </p:spPr>
      </p:pic>
    </p:spTree>
    <p:extLst>
      <p:ext uri="{BB962C8B-B14F-4D97-AF65-F5344CB8AC3E}">
        <p14:creationId xmlns:p14="http://schemas.microsoft.com/office/powerpoint/2010/main" val="19674025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D01E6-7807-4C1B-9CCF-0C6EC1CAD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measures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F7321-45D4-440F-9078-8C1A3CC51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900" b="1" dirty="0">
                <a:solidFill>
                  <a:srgbClr val="374151"/>
                </a:solidFill>
                <a:latin typeface="Söhne"/>
              </a:rPr>
              <a:t>Accuracy: </a:t>
            </a:r>
            <a:r>
              <a:rPr lang="en-US" sz="1900" dirty="0">
                <a:solidFill>
                  <a:srgbClr val="374151"/>
                </a:solidFill>
                <a:latin typeface="Söhne"/>
              </a:rPr>
              <a:t>quantifies the correctness of predictions by comparing the number of correctly predicted instances to the total instances in the dataset.</a:t>
            </a:r>
          </a:p>
          <a:p>
            <a:endParaRPr lang="en-US" sz="1900" dirty="0">
              <a:solidFill>
                <a:srgbClr val="374151"/>
              </a:solidFill>
              <a:latin typeface="Söhne"/>
            </a:endParaRPr>
          </a:p>
          <a:p>
            <a:r>
              <a:rPr lang="en-US" sz="1900" b="1" dirty="0">
                <a:solidFill>
                  <a:srgbClr val="374151"/>
                </a:solidFill>
                <a:latin typeface="Söhne"/>
              </a:rPr>
              <a:t>Recall (Sensitivity or True Positive Rate): </a:t>
            </a:r>
            <a:r>
              <a:rPr lang="en-US" sz="1900" dirty="0">
                <a:solidFill>
                  <a:srgbClr val="374151"/>
                </a:solidFill>
                <a:latin typeface="Söhne"/>
              </a:rPr>
              <a:t>Definition: Recall measures the model's ability to correctly identify actual positive cases, emphasizing the reduction of false negatives. </a:t>
            </a:r>
          </a:p>
          <a:p>
            <a:endParaRPr lang="en-US" sz="1900" dirty="0">
              <a:solidFill>
                <a:srgbClr val="374151"/>
              </a:solidFill>
              <a:latin typeface="Söhne"/>
            </a:endParaRPr>
          </a:p>
          <a:p>
            <a:r>
              <a:rPr lang="en-US" sz="1900" b="1" dirty="0">
                <a:solidFill>
                  <a:srgbClr val="374151"/>
                </a:solidFill>
                <a:latin typeface="Söhne"/>
              </a:rPr>
              <a:t>Precision: Definition</a:t>
            </a:r>
            <a:r>
              <a:rPr lang="en-US" sz="1900" dirty="0">
                <a:solidFill>
                  <a:srgbClr val="374151"/>
                </a:solidFill>
                <a:latin typeface="Söhne"/>
              </a:rPr>
              <a:t>: Precision gauges the accuracy of positive predictions, with a focus on minimizing false positives.</a:t>
            </a:r>
          </a:p>
          <a:p>
            <a:endParaRPr lang="en-US" sz="1900" dirty="0">
              <a:solidFill>
                <a:srgbClr val="374151"/>
              </a:solidFill>
              <a:latin typeface="Söhne"/>
            </a:endParaRPr>
          </a:p>
          <a:p>
            <a:r>
              <a:rPr lang="en-US" sz="1900" b="1" dirty="0">
                <a:solidFill>
                  <a:srgbClr val="374151"/>
                </a:solidFill>
                <a:latin typeface="Söhne"/>
              </a:rPr>
              <a:t>Confusion Matrix</a:t>
            </a:r>
            <a:r>
              <a:rPr lang="en-US" sz="1900" dirty="0">
                <a:solidFill>
                  <a:srgbClr val="374151"/>
                </a:solidFill>
                <a:latin typeface="Söhne"/>
              </a:rPr>
              <a:t>: Definition: A confusion matrix is a table used to assess a classification model's performance, providing a breakdown of predictions into true positives, true negatives, false positives, and false negatives.</a:t>
            </a:r>
          </a:p>
          <a:p>
            <a:endParaRPr lang="en-US" sz="1900" dirty="0">
              <a:solidFill>
                <a:srgbClr val="374151"/>
              </a:solidFill>
              <a:latin typeface="Söhne"/>
            </a:endParaRPr>
          </a:p>
          <a:p>
            <a:r>
              <a:rPr lang="en-US" sz="1900" b="1" dirty="0">
                <a:solidFill>
                  <a:srgbClr val="374151"/>
                </a:solidFill>
                <a:latin typeface="Söhne"/>
              </a:rPr>
              <a:t>F1 Score: Definition: </a:t>
            </a:r>
            <a:r>
              <a:rPr lang="en-US" sz="1900" dirty="0">
                <a:solidFill>
                  <a:srgbClr val="374151"/>
                </a:solidFill>
                <a:latin typeface="Söhne"/>
              </a:rPr>
              <a:t>The F1 score is the harmonic mean of precision and recall, finding a balance between the two</a:t>
            </a:r>
            <a:endParaRPr lang="en-US" sz="2000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04056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7244B-3345-4C10-9BD1-6C54B7BDA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Boosting with </a:t>
            </a:r>
            <a:r>
              <a:rPr lang="en-US" dirty="0" err="1"/>
              <a:t>Adaboost</a:t>
            </a:r>
            <a:endParaRPr lang="en-Z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007CA6-AB0F-4D4B-986D-04BBDE1D74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087" y="1600200"/>
            <a:ext cx="7251826" cy="4525963"/>
          </a:xfrm>
        </p:spPr>
      </p:pic>
    </p:spTree>
    <p:extLst>
      <p:ext uri="{BB962C8B-B14F-4D97-AF65-F5344CB8AC3E}">
        <p14:creationId xmlns:p14="http://schemas.microsoft.com/office/powerpoint/2010/main" val="25636374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7F69E-1BF6-4012-BD01-2779F4D84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Boosting with </a:t>
            </a:r>
            <a:r>
              <a:rPr lang="en-US" dirty="0" err="1"/>
              <a:t>Adaboost</a:t>
            </a:r>
            <a:endParaRPr lang="en-Z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CEA09C-AF71-4C2C-89AA-4B1D6755D8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76" y="1600200"/>
            <a:ext cx="5651247" cy="4525963"/>
          </a:xfrm>
        </p:spPr>
      </p:pic>
    </p:spTree>
    <p:extLst>
      <p:ext uri="{BB962C8B-B14F-4D97-AF65-F5344CB8AC3E}">
        <p14:creationId xmlns:p14="http://schemas.microsoft.com/office/powerpoint/2010/main" val="35467249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D93C7-FE60-41E9-A7F0-B8E1E0698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  <a:endParaRPr lang="en-Z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DC2635-B250-4CA5-9A59-0EA9897891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21355"/>
            <a:ext cx="8229600" cy="4083653"/>
          </a:xfrm>
        </p:spPr>
      </p:pic>
    </p:spTree>
    <p:extLst>
      <p:ext uri="{BB962C8B-B14F-4D97-AF65-F5344CB8AC3E}">
        <p14:creationId xmlns:p14="http://schemas.microsoft.com/office/powerpoint/2010/main" val="1207992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A716A-B410-4C4E-A344-110FA97B9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  <a:endParaRPr lang="en-Z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DF1C28-8D22-4BF9-AD8F-3C96737A63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76" y="1600200"/>
            <a:ext cx="5651247" cy="4525963"/>
          </a:xfrm>
        </p:spPr>
      </p:pic>
    </p:spTree>
    <p:extLst>
      <p:ext uri="{BB962C8B-B14F-4D97-AF65-F5344CB8AC3E}">
        <p14:creationId xmlns:p14="http://schemas.microsoft.com/office/powerpoint/2010/main" val="21418465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3AEF0-FD68-4FED-B890-3052247D4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bagging</a:t>
            </a:r>
            <a:endParaRPr lang="en-Z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A89D34-A9FF-4296-98B8-837C5B1164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087" y="1600200"/>
            <a:ext cx="7251826" cy="4525963"/>
          </a:xfrm>
        </p:spPr>
      </p:pic>
    </p:spTree>
    <p:extLst>
      <p:ext uri="{BB962C8B-B14F-4D97-AF65-F5344CB8AC3E}">
        <p14:creationId xmlns:p14="http://schemas.microsoft.com/office/powerpoint/2010/main" val="14601875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6CAC9-2E2C-4AE5-AA8D-E7376AB21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Bagging</a:t>
            </a:r>
            <a:endParaRPr lang="en-Z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6EBB6A-A13C-4A42-BB8C-A29A4AB659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76" y="1600200"/>
            <a:ext cx="5651247" cy="4525963"/>
          </a:xfrm>
        </p:spPr>
      </p:pic>
    </p:spTree>
    <p:extLst>
      <p:ext uri="{BB962C8B-B14F-4D97-AF65-F5344CB8AC3E}">
        <p14:creationId xmlns:p14="http://schemas.microsoft.com/office/powerpoint/2010/main" val="34767877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41256-9273-4FE1-8161-0AC40EF0E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Summarized metrics</a:t>
            </a:r>
            <a:endParaRPr lang="en-ZA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317DB79-B72B-490F-B29E-C111CE5B88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0433465"/>
              </p:ext>
            </p:extLst>
          </p:nvPr>
        </p:nvGraphicFramePr>
        <p:xfrm>
          <a:off x="323528" y="1600200"/>
          <a:ext cx="8363270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1465377043"/>
                    </a:ext>
                  </a:extLst>
                </a:gridCol>
                <a:gridCol w="1351101">
                  <a:extLst>
                    <a:ext uri="{9D8B030D-6E8A-4147-A177-3AD203B41FA5}">
                      <a16:colId xmlns:a16="http://schemas.microsoft.com/office/drawing/2014/main" val="514339275"/>
                    </a:ext>
                  </a:extLst>
                </a:gridCol>
                <a:gridCol w="953155">
                  <a:extLst>
                    <a:ext uri="{9D8B030D-6E8A-4147-A177-3AD203B41FA5}">
                      <a16:colId xmlns:a16="http://schemas.microsoft.com/office/drawing/2014/main" val="1478702288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3405435490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3917973233"/>
                    </a:ext>
                  </a:extLst>
                </a:gridCol>
                <a:gridCol w="1191853">
                  <a:extLst>
                    <a:ext uri="{9D8B030D-6E8A-4147-A177-3AD203B41FA5}">
                      <a16:colId xmlns:a16="http://schemas.microsoft.com/office/drawing/2014/main" val="1877069683"/>
                    </a:ext>
                  </a:extLst>
                </a:gridCol>
                <a:gridCol w="1194753">
                  <a:extLst>
                    <a:ext uri="{9D8B030D-6E8A-4147-A177-3AD203B41FA5}">
                      <a16:colId xmlns:a16="http://schemas.microsoft.com/office/drawing/2014/main" val="852765180"/>
                    </a:ext>
                  </a:extLst>
                </a:gridCol>
              </a:tblGrid>
              <a:tr h="373691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 score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ROC</a:t>
                      </a:r>
                    </a:p>
                    <a:p>
                      <a:r>
                        <a:rPr lang="en-US" dirty="0"/>
                        <a:t>AUC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</a:t>
                      </a:r>
                    </a:p>
                    <a:p>
                      <a:r>
                        <a:rPr lang="en-US" dirty="0"/>
                        <a:t>loss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151318"/>
                  </a:ext>
                </a:extLst>
              </a:tr>
              <a:tr h="645000">
                <a:tc>
                  <a:txBody>
                    <a:bodyPr/>
                    <a:lstStyle/>
                    <a:p>
                      <a:r>
                        <a:rPr lang="en-US" dirty="0"/>
                        <a:t>1. Random Forest ensemble</a:t>
                      </a:r>
                    </a:p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0.98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0.97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0.98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0.97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0.98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0.12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196710"/>
                  </a:ext>
                </a:extLst>
              </a:tr>
              <a:tr h="645000">
                <a:tc>
                  <a:txBody>
                    <a:bodyPr/>
                    <a:lstStyle/>
                    <a:p>
                      <a:r>
                        <a:rPr lang="en-US" dirty="0"/>
                        <a:t>2. Bagging ensemble</a:t>
                      </a:r>
                    </a:p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0.9836</a:t>
                      </a:r>
                      <a:endParaRPr lang="en-ZA" dirty="0"/>
                    </a:p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0.9728</a:t>
                      </a:r>
                      <a:endParaRPr lang="en-ZA" dirty="0"/>
                    </a:p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0.9787</a:t>
                      </a:r>
                      <a:endParaRPr lang="en-ZA" dirty="0"/>
                    </a:p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0.967</a:t>
                      </a:r>
                      <a:endParaRPr lang="en-ZA" dirty="0"/>
                    </a:p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0.9789</a:t>
                      </a:r>
                      <a:endParaRPr lang="en-ZA" dirty="0"/>
                    </a:p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0.5901</a:t>
                      </a:r>
                      <a:endParaRPr lang="en-ZA" dirty="0"/>
                    </a:p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4488582"/>
                  </a:ext>
                </a:extLst>
              </a:tr>
              <a:tr h="645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3. </a:t>
                      </a:r>
                      <a:r>
                        <a:rPr lang="en-US" dirty="0" err="1"/>
                        <a:t>Adaboost</a:t>
                      </a:r>
                      <a:r>
                        <a:rPr lang="en-US" dirty="0"/>
                        <a:t> boosting ensemble</a:t>
                      </a:r>
                    </a:p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0.9915</a:t>
                      </a:r>
                      <a:endParaRPr lang="en-ZA" dirty="0"/>
                    </a:p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0.986</a:t>
                      </a:r>
                      <a:endParaRPr lang="en-ZA" dirty="0"/>
                    </a:p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0.9898</a:t>
                      </a:r>
                      <a:endParaRPr lang="en-ZA" dirty="0"/>
                    </a:p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0.9935</a:t>
                      </a:r>
                      <a:endParaRPr lang="en-ZA" dirty="0"/>
                    </a:p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0.9945</a:t>
                      </a:r>
                      <a:endParaRPr lang="en-ZA" dirty="0"/>
                    </a:p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0.1828</a:t>
                      </a:r>
                      <a:endParaRPr lang="en-ZA" dirty="0"/>
                    </a:p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87004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48772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9369C-2DDE-48AE-8300-9E8D26C70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Summarized confusion metrics</a:t>
            </a:r>
            <a:endParaRPr lang="en-ZA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46B7945-2C32-4AA4-8DDD-AD858F25C9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3157649"/>
              </p:ext>
            </p:extLst>
          </p:nvPr>
        </p:nvGraphicFramePr>
        <p:xfrm>
          <a:off x="457200" y="1600200"/>
          <a:ext cx="8229600" cy="32400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2047916816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895503539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898714077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465465676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807589884"/>
                    </a:ext>
                  </a:extLst>
                </a:gridCol>
              </a:tblGrid>
              <a:tr h="705611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  <a:p>
                      <a:r>
                        <a:rPr lang="en-US" dirty="0"/>
                        <a:t>negatives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  <a:p>
                      <a:r>
                        <a:rPr lang="en-US" dirty="0"/>
                        <a:t>positives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  <a:p>
                      <a:r>
                        <a:rPr lang="en-US" dirty="0"/>
                        <a:t>negatives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  <a:p>
                      <a:r>
                        <a:rPr lang="en-US" dirty="0"/>
                        <a:t>positives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8163566"/>
                  </a:ext>
                </a:extLst>
              </a:tr>
              <a:tr h="705611">
                <a:tc>
                  <a:txBody>
                    <a:bodyPr/>
                    <a:lstStyle/>
                    <a:p>
                      <a:r>
                        <a:rPr lang="en-US" dirty="0"/>
                        <a:t>1. Random forest ensemble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664591"/>
                  </a:ext>
                </a:extLst>
              </a:tr>
              <a:tr h="705611">
                <a:tc>
                  <a:txBody>
                    <a:bodyPr/>
                    <a:lstStyle/>
                    <a:p>
                      <a:r>
                        <a:rPr lang="en-US" dirty="0"/>
                        <a:t>2. Bagging</a:t>
                      </a:r>
                    </a:p>
                    <a:p>
                      <a:r>
                        <a:rPr lang="en-US" dirty="0"/>
                        <a:t>ensemble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495861"/>
                  </a:ext>
                </a:extLst>
              </a:tr>
              <a:tr h="705611">
                <a:tc>
                  <a:txBody>
                    <a:bodyPr/>
                    <a:lstStyle/>
                    <a:p>
                      <a:r>
                        <a:rPr lang="en-US" dirty="0"/>
                        <a:t>3.</a:t>
                      </a:r>
                      <a:r>
                        <a:rPr lang="en-ZA" dirty="0"/>
                        <a:t> </a:t>
                      </a:r>
                      <a:r>
                        <a:rPr lang="en-ZA" dirty="0" err="1"/>
                        <a:t>Adaboost</a:t>
                      </a:r>
                      <a:r>
                        <a:rPr lang="en-ZA" dirty="0"/>
                        <a:t> </a:t>
                      </a:r>
                    </a:p>
                    <a:p>
                      <a:r>
                        <a:rPr lang="en-ZA" dirty="0"/>
                        <a:t>Boosting</a:t>
                      </a:r>
                    </a:p>
                    <a:p>
                      <a:r>
                        <a:rPr lang="en-ZA" dirty="0"/>
                        <a:t>ensemble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19164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54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69175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5925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96066-A2D1-4D5B-A718-3F60B67D4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 </a:t>
            </a:r>
            <a:endParaRPr lang="en-Z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7844C-7F48-45A8-9707-FC9FC1579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evolving malware threat, from viruses to ransomware and spyware, causes global security risks and financial losses. </a:t>
            </a:r>
          </a:p>
          <a:p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Detecting malware has become complex due to hackers' advanced tactics. Research fosters innovative detection approaches, aiding our understanding of malware behavior and enabling timely security updates. </a:t>
            </a:r>
          </a:p>
          <a:p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Ongoing research is essential to secure digital environments.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6928910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C72EE-1B39-45EC-9354-A418F36F7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00724-A2FF-438A-8406-DE7C2C2F6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Z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Z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Ensemble Classifier | Data Mining - </a:t>
            </a:r>
            <a:r>
              <a:rPr lang="en-ZA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GeeksforGeeks</a:t>
            </a:r>
            <a:r>
              <a:rPr lang="en-Z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[WWW Document], n.d. URL https://www.geeksforgeeks.org/ensemble-classifier-data-mining/ (accessed 9.13.23).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ZA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Mwiti</a:t>
            </a:r>
            <a:r>
              <a:rPr lang="en-Z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D., 2022. A Comprehensive Guide to Ensemble Learning: What Exactly Do You Need to Know [WWW Document]. neptune.ai. URL https://neptune.ai/blog/ensemble-learning-guide (accessed 9.13.23).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Z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R, S.E., 2021. Understand Random Forest Algorithms With Examples (Updated 2023). Anal. Vidhya. URL https://www.analyticsvidhya.com/blog/2021/06/understanding-random-forest/ (accessed 9.13.23).</a:t>
            </a:r>
            <a:endParaRPr lang="en-Z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Z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Random Forest® — A Powerful Ensemble Learning Algorithm [WWW Document], n.d. . </a:t>
            </a:r>
            <a:r>
              <a:rPr lang="en-ZA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KDnuggets</a:t>
            </a:r>
            <a:r>
              <a:rPr lang="en-Z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URL https://www.kdnuggets.com/random-forest-a-powerful-ensemble-learning-algorithm.html (accessed 9.13.23).</a:t>
            </a:r>
            <a:endParaRPr lang="en-Z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Z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Z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Z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Z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Z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8154448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0E1C3-D5DA-4D6B-9C3B-B47E01901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F2DAF-B4E7-4248-8C3D-1AD75A2EB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is Boosting? | IBM [WWW Document], n.d. URL https://www.ibm.com/topics/boosting (accessed 9.13.23).</a:t>
            </a:r>
          </a:p>
          <a:p>
            <a:endParaRPr lang="en-Z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Z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Resources [WWW Document], n.d. . </a:t>
            </a:r>
            <a:r>
              <a:rPr lang="en-ZA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colab.google</a:t>
            </a:r>
            <a:r>
              <a:rPr lang="en-Z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URL http://0.0.0.0:8080/resources/ (accessed 9.13.23).</a:t>
            </a:r>
          </a:p>
          <a:p>
            <a:endParaRPr lang="en-Z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Z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Machine Learning - Performance Metrics [WWW Document], n.d. URL https://www.tutorialspoint.com/machine_learning_with_python/machine_learning_algorithms_performance_metrics.htm (accessed 9.13.23).</a:t>
            </a:r>
            <a:endParaRPr lang="en-Z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Z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Z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038155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3605" y="0"/>
            <a:ext cx="957177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-23462" y="2852936"/>
            <a:ext cx="5925007" cy="115212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ZA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Mr </a:t>
            </a:r>
            <a:r>
              <a:rPr lang="en-ZA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Chauke</a:t>
            </a:r>
            <a:endParaRPr lang="en-ZA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 algn="ctr">
              <a:buNone/>
            </a:pPr>
            <a:r>
              <a:rPr lang="en-ZA" sz="19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(H)</a:t>
            </a:r>
          </a:p>
          <a:p>
            <a:endParaRPr lang="en-ZA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3095" y="188640"/>
            <a:ext cx="2324675" cy="553998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rtlCol="0">
            <a:spAutoFit/>
          </a:bodyPr>
          <a:lstStyle/>
          <a:p>
            <a:r>
              <a:rPr lang="en-ZA" sz="3000" b="1" dirty="0"/>
              <a:t>I Thank you</a:t>
            </a:r>
          </a:p>
        </p:txBody>
      </p:sp>
    </p:spTree>
    <p:extLst>
      <p:ext uri="{BB962C8B-B14F-4D97-AF65-F5344CB8AC3E}">
        <p14:creationId xmlns:p14="http://schemas.microsoft.com/office/powerpoint/2010/main" val="2750405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Problem Statement</a:t>
            </a:r>
            <a:endParaRPr lang="en-ZA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6853" y="1417638"/>
            <a:ext cx="7200897" cy="4125912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374151"/>
                </a:solidFill>
                <a:latin typeface="Söhne"/>
              </a:rPr>
              <a:t>The creation of sophisticated and constantly evolving malware poses a significant cybersecurity challenge, necessitating the development of robust and adaptive malware detection systems. Conventional single-classifier approaches often struggle to keep pace with the dynamic nature of malware, resulting in high false positive rates and missed detections. 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rgbClr val="374151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374151"/>
                </a:solidFill>
                <a:latin typeface="Söhne"/>
              </a:rPr>
              <a:t>To address this issue, this research aims to investigate the effectiveness of ensemble methods in improving the accuracy and resilience of malware detection systems.</a:t>
            </a:r>
            <a:endParaRPr lang="en-ZA" dirty="0">
              <a:solidFill>
                <a:srgbClr val="374151"/>
              </a:solidFill>
              <a:latin typeface="Söhn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F5174-C4BA-4BCB-9B2E-78AB2B3B69D6}" type="slidenum">
              <a:rPr lang="en-ZA" smtClean="0"/>
              <a:t>4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598463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B302A-27A5-4B0A-A7A1-EA1668ABC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Objective</a:t>
            </a:r>
            <a:endParaRPr lang="en-Z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C02D1-C190-46CC-B692-6DE7162F8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i="0" dirty="0">
                <a:effectLst/>
                <a:latin typeface="Söhne"/>
              </a:rPr>
              <a:t>To evaluate the performance of ensemble</a:t>
            </a:r>
          </a:p>
          <a:p>
            <a:pPr marL="0" indent="0">
              <a:buNone/>
            </a:pPr>
            <a:r>
              <a:rPr lang="en-US" i="0" dirty="0">
                <a:effectLst/>
                <a:latin typeface="Söhne"/>
              </a:rPr>
              <a:t>    methods.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Assess the effectiveness of ensemble methods, 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Like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bagging, boosting, stacking, and voting ensembles, in enhancing the accuracy of malware detection. </a:t>
            </a:r>
            <a:endParaRPr lang="en-US" dirty="0">
              <a:solidFill>
                <a:srgbClr val="374151"/>
              </a:solidFill>
              <a:latin typeface="Söhne"/>
            </a:endParaRPr>
          </a:p>
          <a:p>
            <a:pPr marL="0" indent="0">
              <a:buNone/>
            </a:pPr>
            <a:endParaRPr lang="en-US" dirty="0">
              <a:solidFill>
                <a:srgbClr val="374151"/>
              </a:solidFill>
              <a:latin typeface="Söhne"/>
            </a:endParaRPr>
          </a:p>
          <a:p>
            <a:pPr marL="0" indent="0">
              <a:buNone/>
            </a:pPr>
            <a:r>
              <a:rPr lang="en-US" dirty="0">
                <a:solidFill>
                  <a:srgbClr val="374151"/>
                </a:solidFill>
                <a:latin typeface="Söhne"/>
              </a:rPr>
              <a:t>On this research we will focus on bagging and boosting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694470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EC9FB-ED45-4099-81CA-73C732758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374151"/>
                </a:solidFill>
                <a:latin typeface="+mn-lt"/>
              </a:rPr>
              <a:t>Ensemble Methods</a:t>
            </a:r>
            <a:br>
              <a:rPr lang="en-US" dirty="0">
                <a:solidFill>
                  <a:srgbClr val="374151"/>
                </a:solidFill>
                <a:latin typeface="Söhne"/>
              </a:rPr>
            </a:b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A90F2-0C7A-4EAA-95FF-634ACDEF6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Ensemble learning involve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sjoining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multiple machine learning models into a single problem, and these models are typically referred to as weak learners. The underlying idea is that by uniting numerous weak learners, together they can collectively evolve into strong learners.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92182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FFD2C-AF06-4866-8E1A-C9598F3FE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Classifier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2779B-6BB3-4ADB-8952-B4C0CD601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 It leverages an ensemble of multiple decision trees to generate predictions or classifications. </a:t>
            </a:r>
            <a:r>
              <a:rPr lang="en-ZA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(“Random Forest® — A Powerful Ensemble Learning Algorithm,” n.d.)</a:t>
            </a:r>
            <a:endParaRPr lang="en-US" sz="3200" dirty="0">
              <a:solidFill>
                <a:srgbClr val="222222"/>
              </a:solidFill>
              <a:latin typeface="Lato" panose="020F0502020204030203" pitchFamily="34" charset="0"/>
              <a:ea typeface="Calibri" panose="020F0502020204030204" pitchFamily="34" charset="0"/>
            </a:endParaRPr>
          </a:p>
          <a:p>
            <a:endParaRPr lang="en-US" dirty="0">
              <a:solidFill>
                <a:srgbClr val="222222"/>
              </a:solidFill>
              <a:latin typeface="Lato" panose="020F0502020204030203" pitchFamily="34" charset="0"/>
            </a:endParaRP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By combining the outputs of these trees, the random forest algorithm delivers a consolidated and more accurate result.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805743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22860-DC73-4199-8498-575BEC355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Classifier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85A81-D319-4C64-AE4C-0225506A0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374151"/>
                </a:solidFill>
                <a:latin typeface="Söhne"/>
              </a:rPr>
              <a:t>    </a:t>
            </a:r>
            <a:r>
              <a:rPr lang="en-US" sz="3200" b="1" dirty="0">
                <a:solidFill>
                  <a:srgbClr val="374151"/>
                </a:solidFill>
                <a:latin typeface="Söhne"/>
              </a:rPr>
              <a:t>Steps Involved in Random Forest Algorithm</a:t>
            </a:r>
          </a:p>
          <a:p>
            <a:endParaRPr lang="en-US" sz="3200" dirty="0">
              <a:solidFill>
                <a:srgbClr val="374151"/>
              </a:solidFill>
              <a:latin typeface="Söhne"/>
            </a:endParaRPr>
          </a:p>
          <a:p>
            <a:r>
              <a:rPr lang="en-US" sz="3200" dirty="0">
                <a:solidFill>
                  <a:srgbClr val="374151"/>
                </a:solidFill>
                <a:latin typeface="Söhne"/>
              </a:rPr>
              <a:t>Step 1: A subset of data points and a subset of features is selected for constructing each decision tree. </a:t>
            </a:r>
          </a:p>
          <a:p>
            <a:endParaRPr lang="en-US" sz="3200" dirty="0">
              <a:solidFill>
                <a:srgbClr val="374151"/>
              </a:solidFill>
              <a:latin typeface="Söhne"/>
            </a:endParaRPr>
          </a:p>
          <a:p>
            <a:r>
              <a:rPr lang="en-US" sz="3200" dirty="0">
                <a:solidFill>
                  <a:srgbClr val="374151"/>
                </a:solidFill>
                <a:latin typeface="Söhne"/>
              </a:rPr>
              <a:t>Step 2: Individual decision trees are constructed for each sample.</a:t>
            </a:r>
          </a:p>
          <a:p>
            <a:endParaRPr lang="en-US" sz="3200" dirty="0">
              <a:solidFill>
                <a:srgbClr val="374151"/>
              </a:solidFill>
              <a:latin typeface="Söhne"/>
            </a:endParaRPr>
          </a:p>
          <a:p>
            <a:r>
              <a:rPr lang="en-US" sz="3200" dirty="0">
                <a:solidFill>
                  <a:srgbClr val="374151"/>
                </a:solidFill>
                <a:latin typeface="Söhne"/>
              </a:rPr>
              <a:t>Step 3: Each decision tree will generate an output.</a:t>
            </a:r>
          </a:p>
          <a:p>
            <a:endParaRPr lang="en-US" sz="3200" dirty="0">
              <a:solidFill>
                <a:srgbClr val="374151"/>
              </a:solidFill>
              <a:latin typeface="Söhne"/>
            </a:endParaRPr>
          </a:p>
          <a:p>
            <a:r>
              <a:rPr lang="en-US" sz="3200" dirty="0">
                <a:solidFill>
                  <a:srgbClr val="374151"/>
                </a:solidFill>
                <a:latin typeface="Söhne"/>
              </a:rPr>
              <a:t>Step 4: Final output is considered based on Majority Voting or Averaging for Classification and regression, respectively.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478624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F9E4D-3935-4524-8BDF-047661B7C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Random Forest</a:t>
            </a:r>
            <a:endParaRPr lang="en-Z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D7C36A-6FA3-4B0A-A4C4-B564BAE3C5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422" y="1600200"/>
            <a:ext cx="5431155" cy="4525963"/>
          </a:xfrm>
        </p:spPr>
      </p:pic>
    </p:spTree>
    <p:extLst>
      <p:ext uri="{BB962C8B-B14F-4D97-AF65-F5344CB8AC3E}">
        <p14:creationId xmlns:p14="http://schemas.microsoft.com/office/powerpoint/2010/main" val="2064628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92258A3EFBFDF4385581041C8629729" ma:contentTypeVersion="5" ma:contentTypeDescription="Create a new document." ma:contentTypeScope="" ma:versionID="d041d4140f38d28b99c10aad4b6cd299">
  <xsd:schema xmlns:xsd="http://www.w3.org/2001/XMLSchema" xmlns:xs="http://www.w3.org/2001/XMLSchema" xmlns:p="http://schemas.microsoft.com/office/2006/metadata/properties" xmlns:ns3="3a7b6466-3b4f-487c-840c-7eebc0d99a12" targetNamespace="http://schemas.microsoft.com/office/2006/metadata/properties" ma:root="true" ma:fieldsID="a39a878114fbf5e15def39d8aaaea52b" ns3:_="">
    <xsd:import namespace="3a7b6466-3b4f-487c-840c-7eebc0d99a1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7b6466-3b4f-487c-840c-7eebc0d99a1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74EB19C-3115-4607-8594-6FCB9AA71CAB}">
  <ds:schemaRefs>
    <ds:schemaRef ds:uri="http://purl.org/dc/terms/"/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http://purl.org/dc/dcmitype/"/>
    <ds:schemaRef ds:uri="3a7b6466-3b4f-487c-840c-7eebc0d99a12"/>
    <ds:schemaRef ds:uri="http://www.w3.org/XML/1998/namespace"/>
    <ds:schemaRef ds:uri="http://schemas.microsoft.com/office/2006/documentManagement/typ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5B839FA6-BA5D-4325-8FEA-5BE6FD41952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7E9F35F-811C-4775-9CD6-978C8BCAF3F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a7b6466-3b4f-487c-840c-7eebc0d99a1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744</TotalTime>
  <Words>1244</Words>
  <Application>Microsoft Office PowerPoint</Application>
  <PresentationFormat>On-screen Show (4:3)</PresentationFormat>
  <Paragraphs>156</Paragraphs>
  <Slides>32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Albertus Extra Bold</vt:lpstr>
      <vt:lpstr>Arial</vt:lpstr>
      <vt:lpstr>Calibri</vt:lpstr>
      <vt:lpstr>Lato</vt:lpstr>
      <vt:lpstr>Segoe UI</vt:lpstr>
      <vt:lpstr>Söhne</vt:lpstr>
      <vt:lpstr>Square721 BdEx BT</vt:lpstr>
      <vt:lpstr>Swis721 Blk2 BT</vt:lpstr>
      <vt:lpstr>Office Theme</vt:lpstr>
      <vt:lpstr>PowerPoint Presentation</vt:lpstr>
      <vt:lpstr>Ensemble Methods in Malware Detection </vt:lpstr>
      <vt:lpstr>Introduction </vt:lpstr>
      <vt:lpstr>Problem Statement</vt:lpstr>
      <vt:lpstr>Objective</vt:lpstr>
      <vt:lpstr>Ensemble Methods </vt:lpstr>
      <vt:lpstr>Random Forest Classifier</vt:lpstr>
      <vt:lpstr>Random Forest Classifier</vt:lpstr>
      <vt:lpstr>Example: Random Forest</vt:lpstr>
      <vt:lpstr>Bagging</vt:lpstr>
      <vt:lpstr>Example : Bagging Ensemble</vt:lpstr>
      <vt:lpstr>Boosting</vt:lpstr>
      <vt:lpstr>Example : Boosting Ensemble</vt:lpstr>
      <vt:lpstr>Methodology</vt:lpstr>
      <vt:lpstr>Google collab</vt:lpstr>
      <vt:lpstr>Google collab</vt:lpstr>
      <vt:lpstr>Google drive</vt:lpstr>
      <vt:lpstr>Google drive</vt:lpstr>
      <vt:lpstr>GitHub Repository</vt:lpstr>
      <vt:lpstr>Performance Measures</vt:lpstr>
      <vt:lpstr>Performance measures</vt:lpstr>
      <vt:lpstr>Boosting with Adaboost</vt:lpstr>
      <vt:lpstr>Boosting with Adaboost</vt:lpstr>
      <vt:lpstr>Random forest</vt:lpstr>
      <vt:lpstr>Random forest</vt:lpstr>
      <vt:lpstr>bagging</vt:lpstr>
      <vt:lpstr>Bagging</vt:lpstr>
      <vt:lpstr>Summarized metrics</vt:lpstr>
      <vt:lpstr>Summarized confusion metrics</vt:lpstr>
      <vt:lpstr>References</vt:lpstr>
      <vt:lpstr>References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Madisha, Thabo</dc:creator>
  <cp:lastModifiedBy>HLAMULO CHAUKE</cp:lastModifiedBy>
  <cp:revision>80</cp:revision>
  <dcterms:created xsi:type="dcterms:W3CDTF">2011-10-05T09:38:13Z</dcterms:created>
  <dcterms:modified xsi:type="dcterms:W3CDTF">2023-09-13T02:49:40Z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0x010100D92258A3EFBFDF4385581041C8629729</vt:lpwstr>
  </property>
</Properties>
</file>