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745" r:id="rId6"/>
    <p:sldId id="743" r:id="rId7"/>
    <p:sldId id="742" r:id="rId8"/>
    <p:sldId id="746" r:id="rId9"/>
    <p:sldId id="744" r:id="rId10"/>
    <p:sldId id="261" r:id="rId11"/>
    <p:sldId id="740" r:id="rId12"/>
    <p:sldId id="7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07a59f48907968/Documents/Shop%20Analysis%20Pivot%20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07a59f48907968/Documents/Shop%20Analysis%20Pivot%20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df07a59f48907968/Documents/Shop%20Analysis%20Pivot%20Tabl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07a59f48907968/Documents/Shop%20Analysis%20Pivot%20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f07a59f48907968/Documents/Shop%20Analysis%20Pivot%20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[Shop Analysis Pivot Tables.xlsx]Sheet 3!PivotTable7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34771204731621"/>
          <c:y val="0.19419295917940632"/>
          <c:w val="0.4674362470387336"/>
          <c:h val="0.70851009760575367"/>
        </c:manualLayout>
      </c:layout>
      <c:pieChart>
        <c:varyColors val="1"/>
        <c:ser>
          <c:idx val="0"/>
          <c:order val="0"/>
          <c:tx>
            <c:strRef>
              <c:f>'Sheet 3'!$B$3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9A-47B0-9A65-ED8B89C137DC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9A-47B0-9A65-ED8B89C137DC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9A-47B0-9A65-ED8B89C137DC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9A-47B0-9A65-ED8B89C137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 3'!$A$4:$A$8</c:f>
              <c:strCache>
                <c:ptCount val="4"/>
                <c:pt idx="0">
                  <c:v>Afternoon</c:v>
                </c:pt>
                <c:pt idx="1">
                  <c:v>Day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'Sheet 3'!$B$4:$B$8</c:f>
              <c:numCache>
                <c:formatCode>General</c:formatCode>
                <c:ptCount val="4"/>
                <c:pt idx="0">
                  <c:v>45002</c:v>
                </c:pt>
                <c:pt idx="1">
                  <c:v>52071</c:v>
                </c:pt>
                <c:pt idx="2">
                  <c:v>103594</c:v>
                </c:pt>
                <c:pt idx="3">
                  <c:v>13803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9A-47B0-9A65-ED8B89C137D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[Shop Analysis Pivot Tables.xlsx]Sheet 2!PivotTable10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8226618547681542"/>
          <c:y val="0.23550707203266255"/>
          <c:w val="0.69766404199475063"/>
          <c:h val="0.46043708078156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'Sheet 2'!$A$4:$A$16</c:f>
              <c:multiLvlStrCache>
                <c:ptCount val="8"/>
                <c:lvl>
                  <c:pt idx="0">
                    <c:v>Buyer</c:v>
                  </c:pt>
                  <c:pt idx="1">
                    <c:v>Regular</c:v>
                  </c:pt>
                  <c:pt idx="2">
                    <c:v>Buyer</c:v>
                  </c:pt>
                  <c:pt idx="3">
                    <c:v>Regular</c:v>
                  </c:pt>
                  <c:pt idx="4">
                    <c:v>Buyer</c:v>
                  </c:pt>
                  <c:pt idx="5">
                    <c:v>Regular</c:v>
                  </c:pt>
                  <c:pt idx="6">
                    <c:v>Buyer</c:v>
                  </c:pt>
                  <c:pt idx="7">
                    <c:v>Regular</c:v>
                  </c:pt>
                </c:lvl>
                <c:lvl>
                  <c:pt idx="0">
                    <c:v>Cheaper</c:v>
                  </c:pt>
                  <c:pt idx="2">
                    <c:v>Normal_Price</c:v>
                  </c:pt>
                  <c:pt idx="4">
                    <c:v>Pricey</c:v>
                  </c:pt>
                  <c:pt idx="6">
                    <c:v>Too_Expensive</c:v>
                  </c:pt>
                </c:lvl>
              </c:multiLvlStrCache>
            </c:multiLvlStrRef>
          </c:cat>
          <c:val>
            <c:numRef>
              <c:f>'Sheet 2'!$B$4:$B$16</c:f>
              <c:numCache>
                <c:formatCode>"R"#\ ##0.00</c:formatCode>
                <c:ptCount val="8"/>
                <c:pt idx="0">
                  <c:v>5972</c:v>
                </c:pt>
                <c:pt idx="1">
                  <c:v>6465</c:v>
                </c:pt>
                <c:pt idx="2">
                  <c:v>36854</c:v>
                </c:pt>
                <c:pt idx="3">
                  <c:v>35211</c:v>
                </c:pt>
                <c:pt idx="4">
                  <c:v>32257</c:v>
                </c:pt>
                <c:pt idx="5">
                  <c:v>14387</c:v>
                </c:pt>
                <c:pt idx="6">
                  <c:v>12076</c:v>
                </c:pt>
                <c:pt idx="7">
                  <c:v>5894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5C-4013-8CBC-D7A4C6C339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2397552"/>
        <c:axId val="1325458352"/>
      </c:barChart>
      <c:catAx>
        <c:axId val="109239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458352"/>
        <c:crosses val="autoZero"/>
        <c:auto val="1"/>
        <c:lblAlgn val="ctr"/>
        <c:lblOffset val="100"/>
        <c:noMultiLvlLbl val="0"/>
      </c:catAx>
      <c:valAx>
        <c:axId val="1325458352"/>
        <c:scaling>
          <c:orientation val="minMax"/>
        </c:scaling>
        <c:delete val="0"/>
        <c:axPos val="l"/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3975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[Shop Analysis Pivot Tables.xlsx]Sheet 1!PivotTable8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R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R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&quot;R&quot;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097725284339456"/>
          <c:y val="2.5428331875182269E-2"/>
          <c:w val="0.70457830271216093"/>
          <c:h val="0.662400845727617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 1'!$A$5:$A$6</c:f>
              <c:strCache>
                <c:ptCount val="1"/>
                <c:pt idx="0">
                  <c:v>Coffee</c:v>
                </c:pt>
              </c:strCache>
            </c:strRef>
          </c:cat>
          <c:val>
            <c:numRef>
              <c:f>'Sheet 1'!$B$5:$B$6</c:f>
              <c:numCache>
                <c:formatCode>"R"#\ ##0.00</c:formatCode>
                <c:ptCount val="1"/>
                <c:pt idx="0">
                  <c:v>20025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858-9C42-08FA993305B8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R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 1'!$A$5:$A$6</c:f>
              <c:strCache>
                <c:ptCount val="1"/>
                <c:pt idx="0">
                  <c:v>Coffee</c:v>
                </c:pt>
              </c:strCache>
            </c:strRef>
          </c:cat>
          <c:val>
            <c:numRef>
              <c:f>'Sheet 1'!$C$5:$C$6</c:f>
              <c:numCache>
                <c:formatCode>"R"#\ ##0.00</c:formatCode>
                <c:ptCount val="1"/>
                <c:pt idx="0">
                  <c:v>20187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8-4858-9C42-08FA993305B8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 1'!$A$5:$A$6</c:f>
              <c:strCache>
                <c:ptCount val="1"/>
                <c:pt idx="0">
                  <c:v>Coffee</c:v>
                </c:pt>
              </c:strCache>
            </c:strRef>
          </c:cat>
          <c:val>
            <c:numRef>
              <c:f>'Sheet 1'!$D$5:$D$6</c:f>
              <c:numCache>
                <c:formatCode>"R"#\ ##0.00</c:formatCode>
                <c:ptCount val="1"/>
                <c:pt idx="0">
                  <c:v>18204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8-4858-9C42-08FA993305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69284736"/>
        <c:axId val="2102015968"/>
      </c:barChart>
      <c:catAx>
        <c:axId val="186928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015968"/>
        <c:crosses val="autoZero"/>
        <c:auto val="1"/>
        <c:lblAlgn val="ctr"/>
        <c:lblOffset val="100"/>
        <c:noMultiLvlLbl val="0"/>
      </c:catAx>
      <c:valAx>
        <c:axId val="210201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284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[Shop Analysis Pivot Tables.xlsx]Sheet 4!PivotTable4</c:name>
    <c:fmtId val="-1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016207349081368"/>
          <c:y val="0.15536599591717701"/>
          <c:w val="0.59003018372703409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4'!$B$3:$B$4</c:f>
              <c:strCache>
                <c:ptCount val="1"/>
                <c:pt idx="0">
                  <c:v>Bakery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'Sheet 4'!$A$5:$A$8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'Sheet 4'!$B$5:$B$8</c:f>
              <c:numCache>
                <c:formatCode>General</c:formatCode>
                <c:ptCount val="3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99-4544-81FA-BCDACAFCFE50}"/>
            </c:ext>
          </c:extLst>
        </c:ser>
        <c:ser>
          <c:idx val="1"/>
          <c:order val="1"/>
          <c:tx>
            <c:strRef>
              <c:f>'Sheet 4'!$C$3:$C$4</c:f>
              <c:strCache>
                <c:ptCount val="1"/>
                <c:pt idx="0">
                  <c:v>Coffee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4'!$A$5:$A$8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'Sheet 4'!$C$5:$C$8</c:f>
              <c:numCache>
                <c:formatCode>General</c:formatCode>
                <c:ptCount val="3"/>
                <c:pt idx="2">
                  <c:v>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99-4544-81FA-BCDACAFCFE50}"/>
            </c:ext>
          </c:extLst>
        </c:ser>
        <c:ser>
          <c:idx val="2"/>
          <c:order val="2"/>
          <c:tx>
            <c:strRef>
              <c:f>'Sheet 4'!$D$3:$D$4</c:f>
              <c:strCache>
                <c:ptCount val="1"/>
                <c:pt idx="0">
                  <c:v>Drinking Chocolate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'Sheet 4'!$A$5:$A$8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'Sheet 4'!$D$5:$D$8</c:f>
              <c:numCache>
                <c:formatCode>General</c:formatCode>
                <c:ptCount val="3"/>
                <c:pt idx="0">
                  <c:v>1089</c:v>
                </c:pt>
                <c:pt idx="1">
                  <c:v>1005</c:v>
                </c:pt>
                <c:pt idx="2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99-4544-81FA-BCDACAFCFE50}"/>
            </c:ext>
          </c:extLst>
        </c:ser>
        <c:ser>
          <c:idx val="3"/>
          <c:order val="3"/>
          <c:tx>
            <c:strRef>
              <c:f>'Sheet 4'!$E$3:$E$4</c:f>
              <c:strCache>
                <c:ptCount val="1"/>
                <c:pt idx="0">
                  <c:v>Loose Tea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4'!$A$5:$A$8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'Sheet 4'!$E$5:$E$8</c:f>
              <c:numCache>
                <c:formatCode>General</c:formatCode>
                <c:ptCount val="3"/>
                <c:pt idx="0">
                  <c:v>307</c:v>
                </c:pt>
                <c:pt idx="1">
                  <c:v>450</c:v>
                </c:pt>
                <c:pt idx="2">
                  <c:v>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99-4544-81FA-BCDACAFCFE50}"/>
            </c:ext>
          </c:extLst>
        </c:ser>
        <c:ser>
          <c:idx val="4"/>
          <c:order val="4"/>
          <c:tx>
            <c:strRef>
              <c:f>'Sheet 4'!$F$3:$F$4</c:f>
              <c:strCache>
                <c:ptCount val="1"/>
                <c:pt idx="0">
                  <c:v>Tea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4'!$A$5:$A$8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'Sheet 4'!$F$5:$F$8</c:f>
              <c:numCache>
                <c:formatCode>General</c:formatCode>
                <c:ptCount val="3"/>
                <c:pt idx="2">
                  <c:v>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99-4544-81FA-BCDACAFCFE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6206848"/>
        <c:axId val="1321190864"/>
      </c:barChart>
      <c:catAx>
        <c:axId val="11962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1190864"/>
        <c:crosses val="autoZero"/>
        <c:auto val="1"/>
        <c:lblAlgn val="ctr"/>
        <c:lblOffset val="100"/>
        <c:noMultiLvlLbl val="0"/>
      </c:catAx>
      <c:valAx>
        <c:axId val="13211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20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[Shop Analysis Pivot Tables.xlsx]Sheet 6!PivotTable8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2543271618074764E-2"/>
          <c:y val="2.1795713035870516E-2"/>
          <c:w val="0.66289529687167481"/>
          <c:h val="0.74200849893763277"/>
        </c:manualLayout>
      </c:layout>
      <c:lineChart>
        <c:grouping val="standard"/>
        <c:varyColors val="0"/>
        <c:ser>
          <c:idx val="0"/>
          <c:order val="0"/>
          <c:tx>
            <c:strRef>
              <c:f>'Sheet 6'!$B$3:$B$4</c:f>
              <c:strCache>
                <c:ptCount val="1"/>
                <c:pt idx="0">
                  <c:v>Astoria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'Sheet 6'!$A$5:$A$20</c:f>
              <c:strCache>
                <c:ptCount val="15"/>
                <c:pt idx="0">
                  <c:v>06:00:00.000</c:v>
                </c:pt>
                <c:pt idx="1">
                  <c:v>07:00:00.000</c:v>
                </c:pt>
                <c:pt idx="2">
                  <c:v>08:00:00.000</c:v>
                </c:pt>
                <c:pt idx="3">
                  <c:v>09:00:00.000</c:v>
                </c:pt>
                <c:pt idx="4">
                  <c:v>10:00:00.000</c:v>
                </c:pt>
                <c:pt idx="5">
                  <c:v>11:00:00.000</c:v>
                </c:pt>
                <c:pt idx="6">
                  <c:v>12:00:00.000</c:v>
                </c:pt>
                <c:pt idx="7">
                  <c:v>13:00:00.000</c:v>
                </c:pt>
                <c:pt idx="8">
                  <c:v>14:00:00.000</c:v>
                </c:pt>
                <c:pt idx="9">
                  <c:v>15:00:00.000</c:v>
                </c:pt>
                <c:pt idx="10">
                  <c:v>16:00:00.000</c:v>
                </c:pt>
                <c:pt idx="11">
                  <c:v>17:00:00.000</c:v>
                </c:pt>
                <c:pt idx="12">
                  <c:v>18:00:00.000</c:v>
                </c:pt>
                <c:pt idx="13">
                  <c:v>19:00:00.000</c:v>
                </c:pt>
                <c:pt idx="14">
                  <c:v>20:00:00.000</c:v>
                </c:pt>
              </c:strCache>
            </c:strRef>
          </c:cat>
          <c:val>
            <c:numRef>
              <c:f>'Sheet 6'!$B$5:$B$20</c:f>
              <c:numCache>
                <c:formatCode>0.00%</c:formatCode>
                <c:ptCount val="15"/>
                <c:pt idx="0">
                  <c:v>0</c:v>
                </c:pt>
                <c:pt idx="1">
                  <c:v>2.8038573996083584E-2</c:v>
                </c:pt>
                <c:pt idx="2">
                  <c:v>3.3302931945599398E-2</c:v>
                </c:pt>
                <c:pt idx="3">
                  <c:v>3.4087555996673728E-2</c:v>
                </c:pt>
                <c:pt idx="4">
                  <c:v>3.5482443198583652E-2</c:v>
                </c:pt>
                <c:pt idx="5">
                  <c:v>2.2888221250570027E-2</c:v>
                </c:pt>
                <c:pt idx="6">
                  <c:v>2.3055875962338046E-2</c:v>
                </c:pt>
                <c:pt idx="7">
                  <c:v>2.3176587354811019E-2</c:v>
                </c:pt>
                <c:pt idx="8">
                  <c:v>2.2257839534322272E-2</c:v>
                </c:pt>
                <c:pt idx="9">
                  <c:v>2.2955283135277234E-2</c:v>
                </c:pt>
                <c:pt idx="10">
                  <c:v>2.4135572306124092E-2</c:v>
                </c:pt>
                <c:pt idx="11">
                  <c:v>2.2814453177392096E-2</c:v>
                </c:pt>
                <c:pt idx="12">
                  <c:v>2.3223530674106065E-2</c:v>
                </c:pt>
                <c:pt idx="13">
                  <c:v>2.3907561898119586E-2</c:v>
                </c:pt>
                <c:pt idx="1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C5-49BE-BFBA-239B51E8A400}"/>
            </c:ext>
          </c:extLst>
        </c:ser>
        <c:ser>
          <c:idx val="1"/>
          <c:order val="1"/>
          <c:tx>
            <c:strRef>
              <c:f>'Sheet 6'!$C$3:$C$4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'Sheet 6'!$A$5:$A$20</c:f>
              <c:strCache>
                <c:ptCount val="15"/>
                <c:pt idx="0">
                  <c:v>06:00:00.000</c:v>
                </c:pt>
                <c:pt idx="1">
                  <c:v>07:00:00.000</c:v>
                </c:pt>
                <c:pt idx="2">
                  <c:v>08:00:00.000</c:v>
                </c:pt>
                <c:pt idx="3">
                  <c:v>09:00:00.000</c:v>
                </c:pt>
                <c:pt idx="4">
                  <c:v>10:00:00.000</c:v>
                </c:pt>
                <c:pt idx="5">
                  <c:v>11:00:00.000</c:v>
                </c:pt>
                <c:pt idx="6">
                  <c:v>12:00:00.000</c:v>
                </c:pt>
                <c:pt idx="7">
                  <c:v>13:00:00.000</c:v>
                </c:pt>
                <c:pt idx="8">
                  <c:v>14:00:00.000</c:v>
                </c:pt>
                <c:pt idx="9">
                  <c:v>15:00:00.000</c:v>
                </c:pt>
                <c:pt idx="10">
                  <c:v>16:00:00.000</c:v>
                </c:pt>
                <c:pt idx="11">
                  <c:v>17:00:00.000</c:v>
                </c:pt>
                <c:pt idx="12">
                  <c:v>18:00:00.000</c:v>
                </c:pt>
                <c:pt idx="13">
                  <c:v>19:00:00.000</c:v>
                </c:pt>
                <c:pt idx="14">
                  <c:v>20:00:00.000</c:v>
                </c:pt>
              </c:strCache>
            </c:strRef>
          </c:cat>
          <c:val>
            <c:numRef>
              <c:f>'Sheet 6'!$C$5:$C$20</c:f>
              <c:numCache>
                <c:formatCode>0.00%</c:formatCode>
                <c:ptCount val="15"/>
                <c:pt idx="0">
                  <c:v>1.1239571876928029E-2</c:v>
                </c:pt>
                <c:pt idx="1">
                  <c:v>2.3169881166340299E-2</c:v>
                </c:pt>
                <c:pt idx="2">
                  <c:v>4.6333056144209878E-2</c:v>
                </c:pt>
                <c:pt idx="3">
                  <c:v>4.5380777381367525E-2</c:v>
                </c:pt>
                <c:pt idx="4">
                  <c:v>4.6654953190804475E-2</c:v>
                </c:pt>
                <c:pt idx="5">
                  <c:v>2.4128866117653372E-2</c:v>
                </c:pt>
                <c:pt idx="6">
                  <c:v>1.6376512245500147E-2</c:v>
                </c:pt>
                <c:pt idx="7">
                  <c:v>1.7603744735642052E-2</c:v>
                </c:pt>
                <c:pt idx="8">
                  <c:v>1.8468843048365033E-2</c:v>
                </c:pt>
                <c:pt idx="9">
                  <c:v>1.6799002119155557E-2</c:v>
                </c:pt>
                <c:pt idx="10">
                  <c:v>1.8046353174709623E-2</c:v>
                </c:pt>
                <c:pt idx="11">
                  <c:v>1.889803911049116E-2</c:v>
                </c:pt>
                <c:pt idx="12">
                  <c:v>1.7489739531639799E-2</c:v>
                </c:pt>
                <c:pt idx="13">
                  <c:v>1.6108264706671316E-2</c:v>
                </c:pt>
                <c:pt idx="14">
                  <c:v>3.5408675125405725E-3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C5-49BE-BFBA-239B51E8A400}"/>
            </c:ext>
          </c:extLst>
        </c:ser>
        <c:ser>
          <c:idx val="2"/>
          <c:order val="2"/>
          <c:tx>
            <c:strRef>
              <c:f>'Sheet 6'!$D$3:$D$4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'Sheet 6'!$A$5:$A$20</c:f>
              <c:strCache>
                <c:ptCount val="15"/>
                <c:pt idx="0">
                  <c:v>06:00:00.000</c:v>
                </c:pt>
                <c:pt idx="1">
                  <c:v>07:00:00.000</c:v>
                </c:pt>
                <c:pt idx="2">
                  <c:v>08:00:00.000</c:v>
                </c:pt>
                <c:pt idx="3">
                  <c:v>09:00:00.000</c:v>
                </c:pt>
                <c:pt idx="4">
                  <c:v>10:00:00.000</c:v>
                </c:pt>
                <c:pt idx="5">
                  <c:v>11:00:00.000</c:v>
                </c:pt>
                <c:pt idx="6">
                  <c:v>12:00:00.000</c:v>
                </c:pt>
                <c:pt idx="7">
                  <c:v>13:00:00.000</c:v>
                </c:pt>
                <c:pt idx="8">
                  <c:v>14:00:00.000</c:v>
                </c:pt>
                <c:pt idx="9">
                  <c:v>15:00:00.000</c:v>
                </c:pt>
                <c:pt idx="10">
                  <c:v>16:00:00.000</c:v>
                </c:pt>
                <c:pt idx="11">
                  <c:v>17:00:00.000</c:v>
                </c:pt>
                <c:pt idx="12">
                  <c:v>18:00:00.000</c:v>
                </c:pt>
                <c:pt idx="13">
                  <c:v>19:00:00.000</c:v>
                </c:pt>
                <c:pt idx="14">
                  <c:v>20:00:00.000</c:v>
                </c:pt>
              </c:strCache>
            </c:strRef>
          </c:cat>
          <c:val>
            <c:numRef>
              <c:f>'Sheet 6'!$D$5:$D$20</c:f>
              <c:numCache>
                <c:formatCode>0.00%</c:formatCode>
                <c:ptCount val="15"/>
                <c:pt idx="0">
                  <c:v>1.956865795756324E-2</c:v>
                </c:pt>
                <c:pt idx="1">
                  <c:v>3.8842243622414764E-2</c:v>
                </c:pt>
                <c:pt idx="2">
                  <c:v>3.8755063172295393E-2</c:v>
                </c:pt>
                <c:pt idx="3">
                  <c:v>3.9660398615842703E-2</c:v>
                </c:pt>
                <c:pt idx="4">
                  <c:v>4.2228868800128758E-2</c:v>
                </c:pt>
                <c:pt idx="5">
                  <c:v>1.8475549236835753E-2</c:v>
                </c:pt>
                <c:pt idx="6">
                  <c:v>1.896510099519837E-2</c:v>
                </c:pt>
                <c:pt idx="7">
                  <c:v>1.7657394243407818E-2</c:v>
                </c:pt>
                <c:pt idx="8">
                  <c:v>1.9179699026261435E-2</c:v>
                </c:pt>
                <c:pt idx="9">
                  <c:v>2.0460581024169103E-2</c:v>
                </c:pt>
                <c:pt idx="10">
                  <c:v>1.8797446283430351E-2</c:v>
                </c:pt>
                <c:pt idx="11">
                  <c:v>1.6933125888569971E-2</c:v>
                </c:pt>
                <c:pt idx="12">
                  <c:v>9.5697309477185549E-3</c:v>
                </c:pt>
                <c:pt idx="13">
                  <c:v>8.3827355884009763E-4</c:v>
                </c:pt>
                <c:pt idx="14">
                  <c:v>5.029641353040586E-4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C5-49BE-BFBA-239B51E8A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988608"/>
        <c:axId val="1195666160"/>
      </c:lineChart>
      <c:catAx>
        <c:axId val="164398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666160"/>
        <c:crosses val="autoZero"/>
        <c:auto val="1"/>
        <c:lblAlgn val="ctr"/>
        <c:lblOffset val="100"/>
        <c:noMultiLvlLbl val="0"/>
      </c:catAx>
      <c:valAx>
        <c:axId val="119566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98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89D3-056A-4F4C-8125-EA71262895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9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20CB7-DCA5-4E5B-97F1-300CDD8D2AA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260E2A6B-A809-4840-BF14-8648BC0BDF87}" type="slidenum">
              <a:rPr lang="en-US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US" sz="8000" b="0" i="0" strike="noStrike" spc="0" noProof="0" dirty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noProof="0" dirty="0">
                <a:solidFill>
                  <a:schemeClr val="accent1"/>
                </a:solidFill>
                <a:latin typeface="+mn-lt"/>
              </a:rPr>
              <a:t>Your </a:t>
            </a:r>
            <a:r>
              <a:rPr lang="en-US" sz="1200" b="1" baseline="0" noProof="0" dirty="0">
                <a:solidFill>
                  <a:schemeClr val="accent1"/>
                </a:solidFill>
                <a:latin typeface="+mn-lt"/>
              </a:rPr>
              <a:t>Coffee Shop</a:t>
            </a:r>
            <a:endParaRPr lang="en-US" sz="1200" b="1" noProof="0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163326" y="4658381"/>
            <a:ext cx="3865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Bright Coffee Shop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50085" y="6423298"/>
            <a:ext cx="529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Sales Analysis By </a:t>
            </a:r>
            <a:r>
              <a:rPr lang="en-US" sz="2000" b="1" spc="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Hlengie</a:t>
            </a:r>
            <a:r>
              <a:rPr lang="en-US" sz="20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7EC3-FC43-4FC5-8728-EB6113FD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Total Revenue By Time Of the Day</a:t>
            </a: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sz="1600" b="1" dirty="0"/>
              <a:t>&gt; According to the above charts more revenue is generated in the morning about 48% of the revenue is generated in the morning.</a:t>
            </a:r>
            <a:br>
              <a:rPr lang="en-ZA" sz="1600" b="1" dirty="0"/>
            </a:br>
            <a:r>
              <a:rPr lang="en-ZA" sz="1600" b="1" dirty="0"/>
              <a:t>&gt;  Only 7% of total revenue is generated at night , night sales needs to be promoted to increase revenue. </a:t>
            </a:r>
            <a:br>
              <a:rPr lang="en-ZA" sz="1600" b="1" dirty="0"/>
            </a:br>
            <a:br>
              <a:rPr lang="en-ZA" sz="1600" b="1" dirty="0"/>
            </a:br>
            <a:endParaRPr lang="en-ZA" sz="1600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43CF7B6-5808-4C9B-B37D-21916CBF9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042253"/>
              </p:ext>
            </p:extLst>
          </p:nvPr>
        </p:nvGraphicFramePr>
        <p:xfrm>
          <a:off x="444631" y="1027906"/>
          <a:ext cx="5183171" cy="3419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2F2E2C-FEA2-40B7-B09E-F67C7471A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51658"/>
              </p:ext>
            </p:extLst>
          </p:nvPr>
        </p:nvGraphicFramePr>
        <p:xfrm>
          <a:off x="6095999" y="1806734"/>
          <a:ext cx="4188643" cy="2371697"/>
        </p:xfrm>
        <a:graphic>
          <a:graphicData uri="http://schemas.openxmlformats.org/drawingml/2006/table">
            <a:tbl>
              <a:tblPr/>
              <a:tblGrid>
                <a:gridCol w="1886277">
                  <a:extLst>
                    <a:ext uri="{9D8B030D-6E8A-4147-A177-3AD203B41FA5}">
                      <a16:colId xmlns:a16="http://schemas.microsoft.com/office/drawing/2014/main" val="728233792"/>
                    </a:ext>
                  </a:extLst>
                </a:gridCol>
                <a:gridCol w="2302366">
                  <a:extLst>
                    <a:ext uri="{9D8B030D-6E8A-4147-A177-3AD203B41FA5}">
                      <a16:colId xmlns:a16="http://schemas.microsoft.com/office/drawing/2014/main" val="2894686196"/>
                    </a:ext>
                  </a:extLst>
                </a:gridCol>
              </a:tblGrid>
              <a:tr h="38881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 QUATITY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63249"/>
                  </a:ext>
                </a:extLst>
              </a:tr>
              <a:tr h="38881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482112"/>
                  </a:ext>
                </a:extLst>
              </a:tr>
              <a:tr h="4276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89846"/>
                  </a:ext>
                </a:extLst>
              </a:tr>
              <a:tr h="38881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425368"/>
                  </a:ext>
                </a:extLst>
              </a:tr>
              <a:tr h="38881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6414"/>
                  </a:ext>
                </a:extLst>
              </a:tr>
              <a:tr h="388815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214470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0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94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7FF46B3-9321-443C-948D-1BDFBE8EC8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866A1B-4C51-4E5C-9569-9A3EAFCF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Total Revenue</a:t>
            </a:r>
            <a:r>
              <a:rPr lang="en-ZA" sz="2400" b="1" dirty="0">
                <a:solidFill>
                  <a:srgbClr val="FF0000"/>
                </a:solidFill>
              </a:rPr>
              <a:t> </a:t>
            </a:r>
            <a:r>
              <a:rPr lang="en-ZA" b="1" dirty="0">
                <a:solidFill>
                  <a:srgbClr val="FF0000"/>
                </a:solidFill>
              </a:rPr>
              <a:t>By Customer Behaviour</a:t>
            </a: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br>
              <a:rPr lang="en-ZA" dirty="0"/>
            </a:br>
            <a:r>
              <a:rPr lang="en-ZA" sz="1600" b="1" dirty="0"/>
              <a:t>&gt;Most od the revenue comes from regular buyers and buyers buying</a:t>
            </a:r>
            <a:br>
              <a:rPr lang="en-ZA" sz="1600" b="1" dirty="0"/>
            </a:br>
            <a:r>
              <a:rPr lang="en-ZA" sz="1600" b="1" dirty="0"/>
              <a:t>pricey and normal price products, to increase sales and revenue –</a:t>
            </a:r>
            <a:br>
              <a:rPr lang="en-ZA" sz="1600" b="1" dirty="0"/>
            </a:br>
            <a:r>
              <a:rPr lang="en-ZA" sz="1600" b="1" dirty="0"/>
              <a:t>pricey and normal price products need to be promoted more.</a:t>
            </a:r>
            <a:br>
              <a:rPr lang="en-ZA" sz="1600" b="1" dirty="0"/>
            </a:br>
            <a:r>
              <a:rPr lang="en-ZA" sz="1600" b="1" dirty="0"/>
              <a:t>&gt; Cheaper products and too expensive products are not making much-</a:t>
            </a:r>
            <a:br>
              <a:rPr lang="en-ZA" sz="1600" b="1" dirty="0"/>
            </a:br>
            <a:r>
              <a:rPr lang="en-ZA" sz="1600" b="1" dirty="0"/>
              <a:t>sales more promotion and specials can improve sales of these </a:t>
            </a:r>
            <a:br>
              <a:rPr lang="en-ZA" sz="1600" b="1" dirty="0"/>
            </a:br>
            <a:r>
              <a:rPr lang="en-ZA" sz="1600" b="1" dirty="0"/>
              <a:t>products.</a:t>
            </a:r>
            <a:br>
              <a:rPr lang="en-ZA" b="1" dirty="0"/>
            </a:br>
            <a:br>
              <a:rPr lang="en-ZA" dirty="0"/>
            </a:br>
            <a:endParaRPr lang="en-Z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5BABE2-DBD0-4541-B535-6EF8F118A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287932"/>
              </p:ext>
            </p:extLst>
          </p:nvPr>
        </p:nvGraphicFramePr>
        <p:xfrm>
          <a:off x="519953" y="1378137"/>
          <a:ext cx="5307106" cy="2505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48FEEB-2D89-4FC3-BE1C-B290F6C57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945411"/>
              </p:ext>
            </p:extLst>
          </p:nvPr>
        </p:nvGraphicFramePr>
        <p:xfrm>
          <a:off x="6665259" y="1577787"/>
          <a:ext cx="4043081" cy="5109873"/>
        </p:xfrm>
        <a:graphic>
          <a:graphicData uri="http://schemas.openxmlformats.org/drawingml/2006/table">
            <a:tbl>
              <a:tblPr/>
              <a:tblGrid>
                <a:gridCol w="1684618">
                  <a:extLst>
                    <a:ext uri="{9D8B030D-6E8A-4147-A177-3AD203B41FA5}">
                      <a16:colId xmlns:a16="http://schemas.microsoft.com/office/drawing/2014/main" val="4151196009"/>
                    </a:ext>
                  </a:extLst>
                </a:gridCol>
                <a:gridCol w="2358463">
                  <a:extLst>
                    <a:ext uri="{9D8B030D-6E8A-4147-A177-3AD203B41FA5}">
                      <a16:colId xmlns:a16="http://schemas.microsoft.com/office/drawing/2014/main" val="1458375182"/>
                    </a:ext>
                  </a:extLst>
                </a:gridCol>
              </a:tblGrid>
              <a:tr h="18691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TOTAL_RECORDS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881063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Cheaper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R12 437,00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516737"/>
                  </a:ext>
                </a:extLst>
              </a:tr>
              <a:tr h="725553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Buyer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R5 972,00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148286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R6 465,00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44014"/>
                  </a:ext>
                </a:extLst>
              </a:tr>
              <a:tr h="80539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Normal_Price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R72 065,00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19534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Buyer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R36 854,00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4244534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R35 211,00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69932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R46 644,00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247127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Buyer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R32 257,00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25396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R14 387,00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51562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Too_Expensive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R17 970,00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470181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Buyer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R12 076,00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58755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</a:p>
                  </a:txBody>
                  <a:tcPr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R5 894,00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2776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R149 116,00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42675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825632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30310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464373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80018"/>
                  </a:ext>
                </a:extLst>
              </a:tr>
              <a:tr h="212001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56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71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4BC6865-35E4-4744-92A6-FE0E3B7BD0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9647" y="0"/>
            <a:ext cx="12192000" cy="6858000"/>
          </a:xfrm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CA198-1EA7-4DF3-96A7-601EDD5D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84010" cy="629958"/>
          </a:xfrm>
        </p:spPr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Total Revenue By </a:t>
            </a:r>
            <a:r>
              <a:rPr lang="en-ZA" b="1" dirty="0" err="1">
                <a:solidFill>
                  <a:srgbClr val="FF0000"/>
                </a:solidFill>
              </a:rPr>
              <a:t>StoreLocation</a:t>
            </a: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Three best selling stores are Hells Kitchen </a:t>
            </a:r>
            <a:r>
              <a:rPr lang="en-Z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follwed</a:t>
            </a: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Astoria  then Lower Manhattan  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&gt;Lower Manhattan need to do more promotions and specials in order to improve sales.</a:t>
            </a:r>
            <a:br>
              <a:rPr lang="en-ZA" dirty="0"/>
            </a:br>
            <a:br>
              <a:rPr lang="en-ZA" dirty="0"/>
            </a:br>
            <a:r>
              <a:rPr lang="en-ZA" dirty="0"/>
              <a:t>	</a:t>
            </a:r>
            <a:br>
              <a:rPr lang="en-ZA" dirty="0"/>
            </a:br>
            <a:r>
              <a:rPr lang="en-ZA" dirty="0"/>
              <a:t>							</a:t>
            </a:r>
            <a:br>
              <a:rPr lang="en-ZA" dirty="0"/>
            </a:br>
            <a:endParaRPr lang="en-Z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826186-C39C-4900-ACC6-0917D8847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4770738"/>
              </p:ext>
            </p:extLst>
          </p:nvPr>
        </p:nvGraphicFramePr>
        <p:xfrm>
          <a:off x="0" y="1645024"/>
          <a:ext cx="584632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D566B6-EFFB-49F9-853E-32DC01AE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12871"/>
              </p:ext>
            </p:extLst>
          </p:nvPr>
        </p:nvGraphicFramePr>
        <p:xfrm>
          <a:off x="5175115" y="1645024"/>
          <a:ext cx="6927238" cy="2605962"/>
        </p:xfrm>
        <a:graphic>
          <a:graphicData uri="http://schemas.openxmlformats.org/drawingml/2006/table">
            <a:tbl>
              <a:tblPr/>
              <a:tblGrid>
                <a:gridCol w="2054387">
                  <a:extLst>
                    <a:ext uri="{9D8B030D-6E8A-4147-A177-3AD203B41FA5}">
                      <a16:colId xmlns:a16="http://schemas.microsoft.com/office/drawing/2014/main" val="3715808040"/>
                    </a:ext>
                  </a:extLst>
                </a:gridCol>
                <a:gridCol w="1392243">
                  <a:extLst>
                    <a:ext uri="{9D8B030D-6E8A-4147-A177-3AD203B41FA5}">
                      <a16:colId xmlns:a16="http://schemas.microsoft.com/office/drawing/2014/main" val="1438815726"/>
                    </a:ext>
                  </a:extLst>
                </a:gridCol>
                <a:gridCol w="1077332">
                  <a:extLst>
                    <a:ext uri="{9D8B030D-6E8A-4147-A177-3AD203B41FA5}">
                      <a16:colId xmlns:a16="http://schemas.microsoft.com/office/drawing/2014/main" val="941175082"/>
                    </a:ext>
                  </a:extLst>
                </a:gridCol>
                <a:gridCol w="1441966">
                  <a:extLst>
                    <a:ext uri="{9D8B030D-6E8A-4147-A177-3AD203B41FA5}">
                      <a16:colId xmlns:a16="http://schemas.microsoft.com/office/drawing/2014/main" val="2900659401"/>
                    </a:ext>
                  </a:extLst>
                </a:gridCol>
                <a:gridCol w="961310">
                  <a:extLst>
                    <a:ext uri="{9D8B030D-6E8A-4147-A177-3AD203B41FA5}">
                      <a16:colId xmlns:a16="http://schemas.microsoft.com/office/drawing/2014/main" val="3263598851"/>
                    </a:ext>
                  </a:extLst>
                </a:gridCol>
              </a:tblGrid>
              <a:tr h="34126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TOTAL_REVENUE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66936"/>
                  </a:ext>
                </a:extLst>
              </a:tr>
              <a:tr h="15821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Hell's Kitchen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Manhattan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32009"/>
                  </a:ext>
                </a:extLst>
              </a:tr>
              <a:tr h="34126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R20 025,00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R20 187,00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R18 204,00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R58 416,00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337747"/>
                  </a:ext>
                </a:extLst>
              </a:tr>
              <a:tr h="34126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R20 025,00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R20 187,00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R18 204,00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R58 416,00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8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89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5855-BB7A-4F7F-92A2-0364CEAD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26452" cy="1077176"/>
          </a:xfrm>
        </p:spPr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Revenue By Product Category &amp; Store Location</a:t>
            </a: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Five top selling products are Drinking chocolate, Coffee, Tea, Loose tea and Bakery.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Drinking chocolate generates more revenue across all 3 best selling shops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Loose tea generates less revenue at Astoria so the need to promote it more.</a:t>
            </a: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dirty="0"/>
            </a:br>
            <a:br>
              <a:rPr lang="en-ZA" dirty="0"/>
            </a:br>
            <a:endParaRPr lang="en-ZA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7C77F2-867D-41AF-9F65-90683D2BD0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497564"/>
              </p:ext>
            </p:extLst>
          </p:nvPr>
        </p:nvGraphicFramePr>
        <p:xfrm>
          <a:off x="454058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2FE444-BD56-4CAA-873A-83F390A9C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50364"/>
              </p:ext>
            </p:extLst>
          </p:nvPr>
        </p:nvGraphicFramePr>
        <p:xfrm>
          <a:off x="5026058" y="1847655"/>
          <a:ext cx="7077959" cy="2413258"/>
        </p:xfrm>
        <a:graphic>
          <a:graphicData uri="http://schemas.openxmlformats.org/drawingml/2006/table">
            <a:tbl>
              <a:tblPr/>
              <a:tblGrid>
                <a:gridCol w="1920727">
                  <a:extLst>
                    <a:ext uri="{9D8B030D-6E8A-4147-A177-3AD203B41FA5}">
                      <a16:colId xmlns:a16="http://schemas.microsoft.com/office/drawing/2014/main" val="3378137761"/>
                    </a:ext>
                  </a:extLst>
                </a:gridCol>
                <a:gridCol w="1270404">
                  <a:extLst>
                    <a:ext uri="{9D8B030D-6E8A-4147-A177-3AD203B41FA5}">
                      <a16:colId xmlns:a16="http://schemas.microsoft.com/office/drawing/2014/main" val="4056087949"/>
                    </a:ext>
                  </a:extLst>
                </a:gridCol>
                <a:gridCol w="529334">
                  <a:extLst>
                    <a:ext uri="{9D8B030D-6E8A-4147-A177-3AD203B41FA5}">
                      <a16:colId xmlns:a16="http://schemas.microsoft.com/office/drawing/2014/main" val="585166431"/>
                    </a:ext>
                  </a:extLst>
                </a:gridCol>
                <a:gridCol w="1391395">
                  <a:extLst>
                    <a:ext uri="{9D8B030D-6E8A-4147-A177-3AD203B41FA5}">
                      <a16:colId xmlns:a16="http://schemas.microsoft.com/office/drawing/2014/main" val="1654303656"/>
                    </a:ext>
                  </a:extLst>
                </a:gridCol>
                <a:gridCol w="756192">
                  <a:extLst>
                    <a:ext uri="{9D8B030D-6E8A-4147-A177-3AD203B41FA5}">
                      <a16:colId xmlns:a16="http://schemas.microsoft.com/office/drawing/2014/main" val="255862082"/>
                    </a:ext>
                  </a:extLst>
                </a:gridCol>
                <a:gridCol w="332724">
                  <a:extLst>
                    <a:ext uri="{9D8B030D-6E8A-4147-A177-3AD203B41FA5}">
                      <a16:colId xmlns:a16="http://schemas.microsoft.com/office/drawing/2014/main" val="1336775986"/>
                    </a:ext>
                  </a:extLst>
                </a:gridCol>
                <a:gridCol w="877183">
                  <a:extLst>
                    <a:ext uri="{9D8B030D-6E8A-4147-A177-3AD203B41FA5}">
                      <a16:colId xmlns:a16="http://schemas.microsoft.com/office/drawing/2014/main" val="3403390816"/>
                    </a:ext>
                  </a:extLst>
                </a:gridCol>
              </a:tblGrid>
              <a:tr h="4050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TOTAL_REVENUE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38247"/>
                  </a:ext>
                </a:extLst>
              </a:tr>
              <a:tr h="4050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Bakery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Coffee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Drinking Chocolate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Loose Tea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8523"/>
                  </a:ext>
                </a:extLst>
              </a:tr>
              <a:tr h="388148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354562"/>
                  </a:ext>
                </a:extLst>
              </a:tr>
              <a:tr h="4050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Hell's Kitchen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27356"/>
                  </a:ext>
                </a:extLst>
              </a:tr>
              <a:tr h="4050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Manhattan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79037"/>
                  </a:ext>
                </a:extLst>
              </a:tr>
              <a:tr h="4050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65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44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86440A-366C-43F0-B5D5-6B47CC09E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532661" cy="6858000"/>
          </a:xfrm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F2D3E1-18FF-4598-BFC3-20F52247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498"/>
            <a:ext cx="10515600" cy="698231"/>
          </a:xfrm>
        </p:spPr>
        <p:txBody>
          <a:bodyPr/>
          <a:lstStyle/>
          <a:p>
            <a:r>
              <a:rPr lang="en-ZA" b="1" dirty="0">
                <a:solidFill>
                  <a:srgbClr val="FF0000"/>
                </a:solidFill>
              </a:rPr>
              <a:t>		Revenue By Hour Intervals</a:t>
            </a: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&gt;Astoria generates more revenue around 7:00 to 10:00 and less revenue from 11:00 am to 20:00 pm.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&gt;Hells Kitchen generates more revenue from 8:00 am to 10:00 am and less revenue at 20:00 pm.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Lower Manhattan </a:t>
            </a:r>
            <a:r>
              <a:rPr lang="en-Z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perfoms</a:t>
            </a: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better from 7:00 to 10:00 am and </a:t>
            </a:r>
            <a:r>
              <a:rPr lang="en-Z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perfoms</a:t>
            </a: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worst from 19:00 to 20:00 pm.</a:t>
            </a:r>
            <a:b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en-ZA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Aftenoon</a:t>
            </a:r>
            <a:r>
              <a:rPr lang="en-ZA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night sales needs to be promoted across all stores </a:t>
            </a: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br>
              <a:rPr lang="en-ZA" b="1" dirty="0">
                <a:solidFill>
                  <a:srgbClr val="FF0000"/>
                </a:solidFill>
              </a:rPr>
            </a:br>
            <a:r>
              <a:rPr lang="en-ZA" b="1" dirty="0">
                <a:solidFill>
                  <a:srgbClr val="FF0000"/>
                </a:solidFill>
              </a:rPr>
              <a:t>						</a:t>
            </a:r>
            <a:br>
              <a:rPr lang="en-ZA" dirty="0"/>
            </a:br>
            <a:br>
              <a:rPr lang="en-ZA" dirty="0"/>
            </a:br>
            <a:br>
              <a:rPr lang="en-ZA" dirty="0"/>
            </a:br>
            <a:endParaRPr lang="en-Z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F4BE35-5720-4CD0-909E-B7702DCCE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16454"/>
              </p:ext>
            </p:extLst>
          </p:nvPr>
        </p:nvGraphicFramePr>
        <p:xfrm>
          <a:off x="533400" y="1532965"/>
          <a:ext cx="5472953" cy="3128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4B130A-F354-4D83-AAB3-3C452A11E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879256"/>
              </p:ext>
            </p:extLst>
          </p:nvPr>
        </p:nvGraphicFramePr>
        <p:xfrm>
          <a:off x="6185649" y="1084729"/>
          <a:ext cx="5665690" cy="3383568"/>
        </p:xfrm>
        <a:graphic>
          <a:graphicData uri="http://schemas.openxmlformats.org/drawingml/2006/table">
            <a:tbl>
              <a:tblPr/>
              <a:tblGrid>
                <a:gridCol w="1709128">
                  <a:extLst>
                    <a:ext uri="{9D8B030D-6E8A-4147-A177-3AD203B41FA5}">
                      <a16:colId xmlns:a16="http://schemas.microsoft.com/office/drawing/2014/main" val="2292181507"/>
                    </a:ext>
                  </a:extLst>
                </a:gridCol>
                <a:gridCol w="1130447">
                  <a:extLst>
                    <a:ext uri="{9D8B030D-6E8A-4147-A177-3AD203B41FA5}">
                      <a16:colId xmlns:a16="http://schemas.microsoft.com/office/drawing/2014/main" val="2132026239"/>
                    </a:ext>
                  </a:extLst>
                </a:gridCol>
                <a:gridCol w="874750">
                  <a:extLst>
                    <a:ext uri="{9D8B030D-6E8A-4147-A177-3AD203B41FA5}">
                      <a16:colId xmlns:a16="http://schemas.microsoft.com/office/drawing/2014/main" val="1019473055"/>
                    </a:ext>
                  </a:extLst>
                </a:gridCol>
                <a:gridCol w="1170819">
                  <a:extLst>
                    <a:ext uri="{9D8B030D-6E8A-4147-A177-3AD203B41FA5}">
                      <a16:colId xmlns:a16="http://schemas.microsoft.com/office/drawing/2014/main" val="1506101536"/>
                    </a:ext>
                  </a:extLst>
                </a:gridCol>
                <a:gridCol w="780546">
                  <a:extLst>
                    <a:ext uri="{9D8B030D-6E8A-4147-A177-3AD203B41FA5}">
                      <a16:colId xmlns:a16="http://schemas.microsoft.com/office/drawing/2014/main" val="1489382447"/>
                    </a:ext>
                  </a:extLst>
                </a:gridCol>
              </a:tblGrid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Astoria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Hell's Kitchen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Manhattan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503961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579441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06188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696786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85755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90117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6,55%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56163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048064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1,77%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261750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2893449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30017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2,41%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363610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336835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20513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410904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20:00:00.000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416940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33,93%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34,02%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32,04%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DE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23755"/>
                  </a:ext>
                </a:extLst>
              </a:tr>
              <a:tr h="187976"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935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4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61229" y="1811629"/>
            <a:ext cx="36234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BIG IDEA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61229" y="2563242"/>
            <a:ext cx="396129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b="1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Bright Coffee Shop mission is to become the recognized leader in its target market for providing an outstanding selection of premium bagged coffees and coffee drinks.</a:t>
            </a: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in saucer, spilled over with coffee beans pouring ou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3122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61228" y="1811629"/>
            <a:ext cx="6879751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PREMIUM OFFERINGS</a:t>
            </a:r>
          </a:p>
        </p:txBody>
      </p:sp>
      <p:pic>
        <p:nvPicPr>
          <p:cNvPr id="38" name="Picture 37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2767583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38427" y="2870981"/>
            <a:ext cx="3251201" cy="1058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Drinking Chocolate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Coffee</a:t>
            </a:r>
          </a:p>
        </p:txBody>
      </p:sp>
      <p:pic>
        <p:nvPicPr>
          <p:cNvPr id="31" name="Picture 30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3359605"/>
            <a:ext cx="343070" cy="494211"/>
          </a:xfrm>
          <a:prstGeom prst="rect">
            <a:avLst/>
          </a:prstGeom>
        </p:spPr>
      </p:pic>
      <p:pic>
        <p:nvPicPr>
          <p:cNvPr id="34" name="Picture 33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3951627"/>
            <a:ext cx="343070" cy="4942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838427" y="4055025"/>
            <a:ext cx="3251201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3820DA-290B-43AA-AA9C-82643FA3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477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75183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73748" y="2971949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US AT:</a:t>
            </a:r>
          </a:p>
        </p:txBody>
      </p:sp>
      <p:sp>
        <p:nvSpPr>
          <p:cNvPr id="12" name="Shape 50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3543124"/>
            <a:ext cx="254834" cy="2432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94490" y="91015"/>
                </a:moveTo>
                <a:lnTo>
                  <a:pt x="94490" y="91015"/>
                </a:lnTo>
                <a:cubicBezTo>
                  <a:pt x="78351" y="83972"/>
                  <a:pt x="73926" y="79097"/>
                  <a:pt x="73926" y="67178"/>
                </a:cubicBezTo>
                <a:cubicBezTo>
                  <a:pt x="73926" y="62302"/>
                  <a:pt x="78351" y="64740"/>
                  <a:pt x="80694" y="52821"/>
                </a:cubicBezTo>
                <a:cubicBezTo>
                  <a:pt x="80694" y="47674"/>
                  <a:pt x="85379" y="52821"/>
                  <a:pt x="85379" y="40902"/>
                </a:cubicBezTo>
                <a:cubicBezTo>
                  <a:pt x="85379" y="35756"/>
                  <a:pt x="83036" y="35756"/>
                  <a:pt x="83036" y="35756"/>
                </a:cubicBezTo>
                <a:cubicBezTo>
                  <a:pt x="83036" y="35756"/>
                  <a:pt x="85379" y="28713"/>
                  <a:pt x="85379" y="23837"/>
                </a:cubicBezTo>
                <a:cubicBezTo>
                  <a:pt x="85379" y="16523"/>
                  <a:pt x="83036" y="0"/>
                  <a:pt x="59869" y="0"/>
                </a:cubicBezTo>
                <a:cubicBezTo>
                  <a:pt x="36702" y="0"/>
                  <a:pt x="34360" y="16523"/>
                  <a:pt x="34360" y="23837"/>
                </a:cubicBezTo>
                <a:cubicBezTo>
                  <a:pt x="34360" y="28713"/>
                  <a:pt x="36702" y="35756"/>
                  <a:pt x="36702" y="35756"/>
                </a:cubicBezTo>
                <a:cubicBezTo>
                  <a:pt x="36702" y="35756"/>
                  <a:pt x="34360" y="35756"/>
                  <a:pt x="34360" y="40902"/>
                </a:cubicBezTo>
                <a:cubicBezTo>
                  <a:pt x="34360" y="52821"/>
                  <a:pt x="39045" y="47674"/>
                  <a:pt x="39045" y="52821"/>
                </a:cubicBezTo>
                <a:cubicBezTo>
                  <a:pt x="41388" y="64740"/>
                  <a:pt x="46073" y="62302"/>
                  <a:pt x="46073" y="67178"/>
                </a:cubicBezTo>
                <a:cubicBezTo>
                  <a:pt x="46073" y="79097"/>
                  <a:pt x="41388" y="83972"/>
                  <a:pt x="25249" y="91015"/>
                </a:cubicBezTo>
                <a:cubicBezTo>
                  <a:pt x="9110" y="95891"/>
                  <a:pt x="0" y="102934"/>
                  <a:pt x="0" y="107810"/>
                </a:cubicBezTo>
                <a:cubicBezTo>
                  <a:pt x="0" y="110248"/>
                  <a:pt x="0" y="119729"/>
                  <a:pt x="0" y="119729"/>
                </a:cubicBezTo>
                <a:cubicBezTo>
                  <a:pt x="59869" y="119729"/>
                  <a:pt x="59869" y="119729"/>
                  <a:pt x="59869" y="119729"/>
                </a:cubicBezTo>
                <a:cubicBezTo>
                  <a:pt x="119739" y="119729"/>
                  <a:pt x="119739" y="119729"/>
                  <a:pt x="119739" y="119729"/>
                </a:cubicBezTo>
                <a:cubicBezTo>
                  <a:pt x="119739" y="119729"/>
                  <a:pt x="119739" y="110248"/>
                  <a:pt x="119739" y="107810"/>
                </a:cubicBezTo>
                <a:cubicBezTo>
                  <a:pt x="119739" y="102934"/>
                  <a:pt x="110629" y="95891"/>
                  <a:pt x="94490" y="9101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92848" y="3533981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Bright Coffee Shop</a:t>
            </a:r>
          </a:p>
        </p:txBody>
      </p:sp>
      <p:sp>
        <p:nvSpPr>
          <p:cNvPr id="13" name="Shape 5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6626" y="4119620"/>
            <a:ext cx="254834" cy="15760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685" y="11368"/>
                </a:moveTo>
                <a:lnTo>
                  <a:pt x="4685" y="11368"/>
                </a:lnTo>
                <a:cubicBezTo>
                  <a:pt x="9110" y="14736"/>
                  <a:pt x="52841" y="52631"/>
                  <a:pt x="52841" y="52631"/>
                </a:cubicBezTo>
                <a:cubicBezTo>
                  <a:pt x="55184" y="56000"/>
                  <a:pt x="57527" y="56000"/>
                  <a:pt x="60130" y="56000"/>
                </a:cubicBezTo>
                <a:cubicBezTo>
                  <a:pt x="62212" y="56000"/>
                  <a:pt x="64555" y="56000"/>
                  <a:pt x="64555" y="52631"/>
                </a:cubicBezTo>
                <a:cubicBezTo>
                  <a:pt x="66637" y="52631"/>
                  <a:pt x="110629" y="14736"/>
                  <a:pt x="112971" y="11368"/>
                </a:cubicBezTo>
                <a:cubicBezTo>
                  <a:pt x="117657" y="7578"/>
                  <a:pt x="119739" y="0"/>
                  <a:pt x="115314" y="0"/>
                </a:cubicBezTo>
                <a:cubicBezTo>
                  <a:pt x="4685" y="0"/>
                  <a:pt x="4685" y="0"/>
                  <a:pt x="4685" y="0"/>
                </a:cubicBezTo>
                <a:cubicBezTo>
                  <a:pt x="0" y="0"/>
                  <a:pt x="2342" y="7578"/>
                  <a:pt x="4685" y="11368"/>
                </a:cubicBezTo>
                <a:close/>
                <a:moveTo>
                  <a:pt x="115314" y="33684"/>
                </a:moveTo>
                <a:lnTo>
                  <a:pt x="115314" y="33684"/>
                </a:lnTo>
                <a:cubicBezTo>
                  <a:pt x="112971" y="33684"/>
                  <a:pt x="66637" y="71157"/>
                  <a:pt x="64555" y="74947"/>
                </a:cubicBezTo>
                <a:cubicBezTo>
                  <a:pt x="64555" y="74947"/>
                  <a:pt x="62212" y="74947"/>
                  <a:pt x="60130" y="74947"/>
                </a:cubicBezTo>
                <a:cubicBezTo>
                  <a:pt x="57527" y="74947"/>
                  <a:pt x="55184" y="74947"/>
                  <a:pt x="52841" y="74947"/>
                </a:cubicBezTo>
                <a:cubicBezTo>
                  <a:pt x="50498" y="71157"/>
                  <a:pt x="7028" y="33684"/>
                  <a:pt x="4685" y="33684"/>
                </a:cubicBezTo>
                <a:cubicBezTo>
                  <a:pt x="2342" y="30315"/>
                  <a:pt x="2342" y="33684"/>
                  <a:pt x="2342" y="33684"/>
                </a:cubicBezTo>
                <a:cubicBezTo>
                  <a:pt x="2342" y="37052"/>
                  <a:pt x="2342" y="112000"/>
                  <a:pt x="2342" y="112000"/>
                </a:cubicBezTo>
                <a:cubicBezTo>
                  <a:pt x="2342" y="115789"/>
                  <a:pt x="4685" y="119578"/>
                  <a:pt x="9110" y="119578"/>
                </a:cubicBezTo>
                <a:cubicBezTo>
                  <a:pt x="110629" y="119578"/>
                  <a:pt x="110629" y="119578"/>
                  <a:pt x="110629" y="119578"/>
                </a:cubicBezTo>
                <a:cubicBezTo>
                  <a:pt x="115314" y="119578"/>
                  <a:pt x="117657" y="115789"/>
                  <a:pt x="117657" y="112000"/>
                </a:cubicBezTo>
                <a:cubicBezTo>
                  <a:pt x="117657" y="112000"/>
                  <a:pt x="117657" y="37052"/>
                  <a:pt x="117657" y="33684"/>
                </a:cubicBezTo>
                <a:cubicBezTo>
                  <a:pt x="117657" y="33684"/>
                  <a:pt x="117657" y="30315"/>
                  <a:pt x="115314" y="336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492848" y="4052776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Brightcoffee@gmail.com</a:t>
            </a:r>
          </a:p>
        </p:txBody>
      </p:sp>
      <p:sp>
        <p:nvSpPr>
          <p:cNvPr id="14" name="Shape 51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96231" y="4610500"/>
            <a:ext cx="155623" cy="26852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0918" y="0"/>
                </a:moveTo>
                <a:lnTo>
                  <a:pt x="100918" y="0"/>
                </a:lnTo>
                <a:cubicBezTo>
                  <a:pt x="18657" y="0"/>
                  <a:pt x="18657" y="0"/>
                  <a:pt x="18657" y="0"/>
                </a:cubicBezTo>
                <a:cubicBezTo>
                  <a:pt x="7208" y="0"/>
                  <a:pt x="0" y="4417"/>
                  <a:pt x="0" y="10797"/>
                </a:cubicBezTo>
                <a:cubicBezTo>
                  <a:pt x="0" y="106503"/>
                  <a:pt x="0" y="106503"/>
                  <a:pt x="0" y="106503"/>
                </a:cubicBezTo>
                <a:cubicBezTo>
                  <a:pt x="0" y="112883"/>
                  <a:pt x="7208" y="119754"/>
                  <a:pt x="18657" y="119754"/>
                </a:cubicBezTo>
                <a:cubicBezTo>
                  <a:pt x="100918" y="119754"/>
                  <a:pt x="100918" y="119754"/>
                  <a:pt x="100918" y="119754"/>
                </a:cubicBezTo>
                <a:cubicBezTo>
                  <a:pt x="112367" y="119754"/>
                  <a:pt x="119575" y="112883"/>
                  <a:pt x="119575" y="106503"/>
                </a:cubicBezTo>
                <a:cubicBezTo>
                  <a:pt x="119575" y="10797"/>
                  <a:pt x="119575" y="10797"/>
                  <a:pt x="119575" y="10797"/>
                </a:cubicBezTo>
                <a:cubicBezTo>
                  <a:pt x="119575" y="4417"/>
                  <a:pt x="112367" y="0"/>
                  <a:pt x="100918" y="0"/>
                </a:cubicBezTo>
                <a:close/>
                <a:moveTo>
                  <a:pt x="59787" y="112883"/>
                </a:moveTo>
                <a:lnTo>
                  <a:pt x="59787" y="112883"/>
                </a:lnTo>
                <a:cubicBezTo>
                  <a:pt x="52155" y="112883"/>
                  <a:pt x="44946" y="110674"/>
                  <a:pt x="44946" y="108711"/>
                </a:cubicBezTo>
                <a:cubicBezTo>
                  <a:pt x="44946" y="104294"/>
                  <a:pt x="52155" y="102085"/>
                  <a:pt x="59787" y="102085"/>
                </a:cubicBezTo>
                <a:cubicBezTo>
                  <a:pt x="67420" y="102085"/>
                  <a:pt x="74628" y="104294"/>
                  <a:pt x="74628" y="108711"/>
                </a:cubicBezTo>
                <a:cubicBezTo>
                  <a:pt x="74628" y="110674"/>
                  <a:pt x="67420" y="112883"/>
                  <a:pt x="59787" y="112883"/>
                </a:cubicBezTo>
                <a:close/>
                <a:moveTo>
                  <a:pt x="104734" y="95705"/>
                </a:moveTo>
                <a:lnTo>
                  <a:pt x="104734" y="95705"/>
                </a:lnTo>
                <a:cubicBezTo>
                  <a:pt x="14840" y="95705"/>
                  <a:pt x="14840" y="95705"/>
                  <a:pt x="14840" y="95705"/>
                </a:cubicBezTo>
                <a:cubicBezTo>
                  <a:pt x="14840" y="15214"/>
                  <a:pt x="14840" y="15214"/>
                  <a:pt x="14840" y="15214"/>
                </a:cubicBezTo>
                <a:cubicBezTo>
                  <a:pt x="104734" y="15214"/>
                  <a:pt x="104734" y="15214"/>
                  <a:pt x="104734" y="15214"/>
                </a:cubicBezTo>
                <a:lnTo>
                  <a:pt x="104734" y="957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00" tIns="22850" rIns="45700" bIns="2285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2847" y="4567463"/>
            <a:ext cx="2829569" cy="291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0114734564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2" grpId="0" animBg="1"/>
      <p:bldP spid="16" grpId="0"/>
      <p:bldP spid="13" grpId="0" animBg="1"/>
      <p:bldP spid="17" grpId="0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84_Coffee Shop Business Pitch Deck_RVA_v3.potx" id="{C1322C9F-FF28-439C-83B3-ADD70030630F}" vid="{FE0D3DD2-3091-4F75-9007-330AA7DC69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2F2F2F"/>
    </a:dk2>
    <a:lt2>
      <a:srgbClr val="E6E6E6"/>
    </a:lt2>
    <a:accent1>
      <a:srgbClr val="D83B01"/>
    </a:accent1>
    <a:accent2>
      <a:srgbClr val="2F2F2F"/>
    </a:accent2>
    <a:accent3>
      <a:srgbClr val="D2D2D2"/>
    </a:accent3>
    <a:accent4>
      <a:srgbClr val="E6E6E6"/>
    </a:accent4>
    <a:accent5>
      <a:srgbClr val="000000"/>
    </a:accent5>
    <a:accent6>
      <a:srgbClr val="D83B01"/>
    </a:accent6>
    <a:hlink>
      <a:srgbClr val="D83B01"/>
    </a:hlink>
    <a:folHlink>
      <a:srgbClr val="D83B01"/>
    </a:folHlink>
  </a:clr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3510E7F-70F5-4475-850F-7F9C0A821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C98A6E-22EC-4DD4-9EEB-7896057C12A3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737</Words>
  <Application>Microsoft Office PowerPoint</Application>
  <PresentationFormat>Widescreen</PresentationFormat>
  <Paragraphs>201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Lato Black</vt:lpstr>
      <vt:lpstr>Roboto</vt:lpstr>
      <vt:lpstr>Roboto Condensed Light</vt:lpstr>
      <vt:lpstr>Segoe UI Light</vt:lpstr>
      <vt:lpstr>Office Theme</vt:lpstr>
      <vt:lpstr>Slide 1</vt:lpstr>
      <vt:lpstr>Total Revenue By Time Of the Day       &gt; According to the above charts more revenue is generated in the morning about 48% of the revenue is generated in the morning. &gt;  Only 7% of total revenue is generated at night , night sales needs to be promoted to increase revenue.   </vt:lpstr>
      <vt:lpstr>Total Revenue By Customer Behaviour      &gt;Most od the revenue comes from regular buyers and buyers buying pricey and normal price products, to increase sales and revenue – pricey and normal price products need to be promoted more. &gt; Cheaper products and too expensive products are not making much- sales more promotion and specials can improve sales of these  products.  </vt:lpstr>
      <vt:lpstr>Total Revenue By StoreLocation       &gt; Three best selling stores are Hells Kitchen follwed by Astoria  then Lower Manhattan   &gt;Lower Manhattan need to do more promotions and specials in order to improve sales.            </vt:lpstr>
      <vt:lpstr>Revenue By Product Category &amp; Store Location       &gt; Five top selling products are Drinking chocolate, Coffee, Tea, Loose tea and Bakery. &gt; Drinking chocolate generates more revenue across all 3 best selling shops &gt; Loose tea generates less revenue at Astoria so the need to promote it more.         </vt:lpstr>
      <vt:lpstr>  Revenue By Hour Intervals       &gt;Astoria generates more revenue around 7:00 to 10:00 and less revenue from 11:00 am to 20:00 pm. &gt;Hells Kitchen generates more revenue from 8:00 am to 10:00 am and less revenue at 20:00 pm. &gt; Lower Manhattan perfoms better from 7:00 to 10:00 am and perfoms worst from 19:00 to 20:00 pm. &gt;Aftenoon and night sales needs to be promoted across all stores                </vt:lpstr>
      <vt:lpstr>Slide 2</vt:lpstr>
      <vt:lpstr>Slide 5</vt:lpstr>
      <vt:lpstr>Slide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2025-10-27T02:33:30Z</dcterms:created>
  <dcterms:modified xsi:type="dcterms:W3CDTF">2025-10-27T14:32:02Z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