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Sora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8" name="Google Shape;7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1b51ce42b3_1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1b51ce42b3_1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1b51ce42b3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1b51ce42b3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4626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>
            <a:spLocks noGrp="1"/>
          </p:cNvSpPr>
          <p:nvPr>
            <p:ph type="title" hasCustomPrompt="1"/>
          </p:nvPr>
        </p:nvSpPr>
        <p:spPr>
          <a:xfrm>
            <a:off x="4147333" y="2376817"/>
            <a:ext cx="70935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"/>
          </p:nvPr>
        </p:nvSpPr>
        <p:spPr>
          <a:xfrm>
            <a:off x="4147333" y="3818383"/>
            <a:ext cx="70935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52" name="Google Shape;152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53" name="Google Shape;153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56" name="Google Shape;156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960000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title" idx="2"/>
          </p:nvPr>
        </p:nvSpPr>
        <p:spPr>
          <a:xfrm>
            <a:off x="960000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 idx="3"/>
          </p:nvPr>
        </p:nvSpPr>
        <p:spPr>
          <a:xfrm>
            <a:off x="3612237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4"/>
          </p:nvPr>
        </p:nvSpPr>
        <p:spPr>
          <a:xfrm>
            <a:off x="3612237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 idx="5"/>
          </p:nvPr>
        </p:nvSpPr>
        <p:spPr>
          <a:xfrm>
            <a:off x="6264474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6"/>
          </p:nvPr>
        </p:nvSpPr>
        <p:spPr>
          <a:xfrm>
            <a:off x="6264474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1"/>
          </p:nvPr>
        </p:nvSpPr>
        <p:spPr>
          <a:xfrm>
            <a:off x="960000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7"/>
          </p:nvPr>
        </p:nvSpPr>
        <p:spPr>
          <a:xfrm>
            <a:off x="3612237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8"/>
          </p:nvPr>
        </p:nvSpPr>
        <p:spPr>
          <a:xfrm>
            <a:off x="6264474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9"/>
          </p:nvPr>
        </p:nvSpPr>
        <p:spPr>
          <a:xfrm>
            <a:off x="960000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3"/>
          </p:nvPr>
        </p:nvSpPr>
        <p:spPr>
          <a:xfrm>
            <a:off x="3612237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14"/>
          </p:nvPr>
        </p:nvSpPr>
        <p:spPr>
          <a:xfrm>
            <a:off x="6264474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72" name="Google Shape;172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5" name="Google Shape;175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76" name="Google Shape;176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7" name="Google Shape;177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79" name="Google Shape;179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80" name="Google Shape;180;p15"/>
          <p:cNvSpPr txBox="1">
            <a:spLocks noGrp="1"/>
          </p:cNvSpPr>
          <p:nvPr>
            <p:ph type="title" idx="15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5010733" y="2582767"/>
            <a:ext cx="431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1"/>
          </p:nvPr>
        </p:nvSpPr>
        <p:spPr>
          <a:xfrm>
            <a:off x="5010733" y="3244767"/>
            <a:ext cx="43107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88" name="Google Shape;188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89" name="Google Shape;189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0" name="Google Shape;190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subTitle" idx="1"/>
          </p:nvPr>
        </p:nvSpPr>
        <p:spPr>
          <a:xfrm>
            <a:off x="960000" y="228022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2"/>
          </p:nvPr>
        </p:nvSpPr>
        <p:spPr>
          <a:xfrm>
            <a:off x="4654600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 txBox="1">
            <a:spLocks noGrp="1"/>
          </p:cNvSpPr>
          <p:nvPr>
            <p:ph type="subTitle" idx="3"/>
          </p:nvPr>
        </p:nvSpPr>
        <p:spPr>
          <a:xfrm>
            <a:off x="960000" y="4665067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7"/>
          <p:cNvSpPr txBox="1">
            <a:spLocks noGrp="1"/>
          </p:cNvSpPr>
          <p:nvPr>
            <p:ph type="subTitle" idx="4"/>
          </p:nvPr>
        </p:nvSpPr>
        <p:spPr>
          <a:xfrm>
            <a:off x="4654600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5"/>
          </p:nvPr>
        </p:nvSpPr>
        <p:spPr>
          <a:xfrm>
            <a:off x="8358225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6"/>
          </p:nvPr>
        </p:nvSpPr>
        <p:spPr>
          <a:xfrm>
            <a:off x="8358225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7"/>
          </p:nvPr>
        </p:nvSpPr>
        <p:spPr>
          <a:xfrm>
            <a:off x="9600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8"/>
          </p:nvPr>
        </p:nvSpPr>
        <p:spPr>
          <a:xfrm>
            <a:off x="46546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9"/>
          </p:nvPr>
        </p:nvSpPr>
        <p:spPr>
          <a:xfrm>
            <a:off x="8358225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13"/>
          </p:nvPr>
        </p:nvSpPr>
        <p:spPr>
          <a:xfrm>
            <a:off x="9600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14"/>
          </p:nvPr>
        </p:nvSpPr>
        <p:spPr>
          <a:xfrm>
            <a:off x="46546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15"/>
          </p:nvPr>
        </p:nvSpPr>
        <p:spPr>
          <a:xfrm>
            <a:off x="8358225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5310217" y="7193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"/>
          </p:nvPr>
        </p:nvSpPr>
        <p:spPr>
          <a:xfrm>
            <a:off x="5310167" y="22932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5310000" y="4815933"/>
            <a:ext cx="59307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l-GR" sz="13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l-GR"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l-GR" sz="13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l-GR" sz="13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691736" y="1006756"/>
            <a:ext cx="4508032" cy="4844327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7255634" y="1791050"/>
            <a:ext cx="3940396" cy="3275695"/>
            <a:chOff x="5475412" y="1860275"/>
            <a:chExt cx="2955371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96395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2"/>
          </p:nvPr>
        </p:nvSpPr>
        <p:spPr>
          <a:xfrm>
            <a:off x="960000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3"/>
          </p:nvPr>
        </p:nvSpPr>
        <p:spPr>
          <a:xfrm>
            <a:off x="96000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4"/>
          </p:nvPr>
        </p:nvSpPr>
        <p:spPr>
          <a:xfrm>
            <a:off x="489639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" name="Google Shape;30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1" name="Google Shape;31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3095673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7486541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3095672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7486541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5"/>
          </p:nvPr>
        </p:nvSpPr>
        <p:spPr>
          <a:xfrm>
            <a:off x="3095672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6"/>
          </p:nvPr>
        </p:nvSpPr>
        <p:spPr>
          <a:xfrm>
            <a:off x="3095672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7"/>
          </p:nvPr>
        </p:nvSpPr>
        <p:spPr>
          <a:xfrm>
            <a:off x="7486505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8"/>
          </p:nvPr>
        </p:nvSpPr>
        <p:spPr>
          <a:xfrm>
            <a:off x="7486505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sz="32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3" name="Google Shape;63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5" name="Google Shape;65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66" name="Google Shape;66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7" name="Google Shape;67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" name="Google Shape;68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69" name="Google Shape;69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5507400" y="3497933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title" idx="2"/>
          </p:nvPr>
        </p:nvSpPr>
        <p:spPr>
          <a:xfrm>
            <a:off x="5507400" y="2237667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75" name="Google Shape;75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78" name="Google Shape;7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79" name="Google Shape;79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82" name="Google Shape;82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81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5" name="Google Shape;85;p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86" name="Google Shape;86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89" name="Google Shape;89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90" name="Google Shape;90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93" name="Google Shape;93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8" name="Google Shape;98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01" name="Google Shape;101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2" name="Google Shape;102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" name="Google Shape;103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950967" y="2534483"/>
            <a:ext cx="5742000" cy="26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950967" y="1679917"/>
            <a:ext cx="57420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>
            <a:spLocks noGrp="1"/>
          </p:cNvSpPr>
          <p:nvPr>
            <p:ph type="pic" idx="2"/>
          </p:nvPr>
        </p:nvSpPr>
        <p:spPr>
          <a:xfrm>
            <a:off x="6692967" y="1286767"/>
            <a:ext cx="2937900" cy="4284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0" name="Google Shape;110;p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11" name="Google Shape;111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2" name="Google Shape;112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14" name="Google Shape;114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15" name="Google Shape;115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6" name="Google Shape;116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18" name="Google Shape;118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grpSp>
        <p:nvGrpSpPr>
          <p:cNvPr id="121" name="Google Shape;121;p1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22" name="Google Shape;122;p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3" name="Google Shape;123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25" name="Google Shape;125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26" name="Google Shape;126;p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7" name="Google Shape;127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29" name="Google Shape;129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2847400" y="1630185"/>
            <a:ext cx="64971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subTitle" idx="1"/>
          </p:nvPr>
        </p:nvSpPr>
        <p:spPr>
          <a:xfrm>
            <a:off x="2847400" y="4452585"/>
            <a:ext cx="6497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34" name="Google Shape;134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5" name="Google Shape;135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37" name="Google Shape;137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9" name="Google Shape;139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141" name="Google Shape;141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sz="4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>
            <a:spLocks noGrp="1"/>
          </p:cNvSpPr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l-GR" sz="6500"/>
              <a:t>Smart city Parking</a:t>
            </a:r>
            <a:endParaRPr sz="6500"/>
          </a:p>
        </p:txBody>
      </p:sp>
      <p:sp>
        <p:nvSpPr>
          <p:cNvPr id="705" name="Google Shape;705;p21"/>
          <p:cNvSpPr txBox="1">
            <a:spLocks noGrp="1"/>
          </p:cNvSpPr>
          <p:nvPr>
            <p:ph type="subTitle" idx="1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Κωνσταντίνος Σταυρόπουλος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Ηλίας Ουζούνης</a:t>
            </a:r>
            <a:endParaRPr/>
          </a:p>
        </p:txBody>
      </p:sp>
      <p:pic>
        <p:nvPicPr>
          <p:cNvPr id="706" name="Google Shape;706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8257" t="11418" r="78813"/>
          <a:stretch/>
        </p:blipFill>
        <p:spPr>
          <a:xfrm>
            <a:off x="5768800" y="1425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960"/>
              </a:srgbClr>
            </a:outerShdw>
          </a:effectLst>
        </p:spPr>
      </p:pic>
      <p:pic>
        <p:nvPicPr>
          <p:cNvPr id="707" name="Google Shape;707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660" t="1629" r="63409" b="9787"/>
          <a:stretch/>
        </p:blipFill>
        <p:spPr>
          <a:xfrm>
            <a:off x="7191200" y="917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67843"/>
              </a:srgbClr>
            </a:outerShdw>
          </a:effectLst>
        </p:spPr>
      </p:pic>
      <p:pic>
        <p:nvPicPr>
          <p:cNvPr id="708" name="Google Shape;708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9063" t="11418" r="48006"/>
          <a:stretch/>
        </p:blipFill>
        <p:spPr>
          <a:xfrm>
            <a:off x="8613600" y="14257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960"/>
              </a:srgbClr>
            </a:outerShdw>
          </a:effectLst>
        </p:spPr>
      </p:pic>
      <p:pic>
        <p:nvPicPr>
          <p:cNvPr id="709" name="Google Shape;709;p21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4465" t="-327" r="32604" b="11745"/>
          <a:stretch/>
        </p:blipFill>
        <p:spPr>
          <a:xfrm>
            <a:off x="10036000" y="816167"/>
            <a:ext cx="1193100" cy="45993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196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l-GR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22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9671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Λειτουργίες</a:t>
            </a:r>
            <a:endParaRPr/>
          </a:p>
        </p:txBody>
      </p:sp>
      <p:sp>
        <p:nvSpPr>
          <p:cNvPr id="716" name="Google Shape;716;p22"/>
          <p:cNvSpPr txBox="1">
            <a:spLocks noGrp="1"/>
          </p:cNvSpPr>
          <p:nvPr>
            <p:ph type="subTitle" idx="2"/>
          </p:nvPr>
        </p:nvSpPr>
        <p:spPr>
          <a:xfrm>
            <a:off x="886500" y="2171100"/>
            <a:ext cx="10419000" cy="3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 dirty="0"/>
              <a:t>Ανίχνευση ελεύθερων θέσεων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 dirty="0"/>
              <a:t>Καθοδήγηση σε ελεύθερες θέσεις</a:t>
            </a:r>
            <a:endParaRPr sz="2000" dirty="0"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 dirty="0"/>
              <a:t>Εντοπισμός Σκιάς</a:t>
            </a:r>
            <a:endParaRPr sz="2000"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-GR" sz="2000" b="1" dirty="0" err="1"/>
              <a:t>Admin</a:t>
            </a:r>
            <a:r>
              <a:rPr lang="el-GR" sz="2000" b="1" dirty="0"/>
              <a:t> </a:t>
            </a:r>
            <a:r>
              <a:rPr lang="el-GR" sz="2000" b="1" dirty="0" err="1"/>
              <a:t>Panel</a:t>
            </a:r>
            <a:endParaRPr sz="2000" b="1"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 dirty="0" err="1"/>
              <a:t>Alerts</a:t>
            </a:r>
            <a:r>
              <a:rPr lang="el-GR" b="1" dirty="0"/>
              <a:t> για </a:t>
            </a:r>
            <a:r>
              <a:rPr lang="el-GR" b="1" dirty="0" err="1"/>
              <a:t>σταθμη</a:t>
            </a:r>
            <a:r>
              <a:rPr lang="el-GR" b="1" dirty="0"/>
              <a:t> μπαταρίας / </a:t>
            </a:r>
            <a:r>
              <a:rPr lang="el-GR" b="1" dirty="0" err="1"/>
              <a:t>overheating</a:t>
            </a:r>
            <a:endParaRPr b="1"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 dirty="0" err="1"/>
              <a:t>Heat</a:t>
            </a:r>
            <a:r>
              <a:rPr lang="el-GR" b="1" dirty="0"/>
              <a:t> </a:t>
            </a:r>
            <a:r>
              <a:rPr lang="el-GR" b="1" dirty="0" err="1"/>
              <a:t>Maps</a:t>
            </a:r>
            <a:r>
              <a:rPr lang="el-GR" b="1" dirty="0"/>
              <a:t> της πόλης για -χρήση των θέσεων -θερμοκρασίας</a:t>
            </a:r>
            <a:endParaRPr b="1" dirty="0"/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l-GR" b="1" dirty="0" err="1"/>
              <a:t>Alerts</a:t>
            </a:r>
            <a:r>
              <a:rPr lang="el-GR" b="1" dirty="0"/>
              <a:t> για παράνομο παρκάρισμα σε θέσεις ΑΜ</a:t>
            </a:r>
            <a:r>
              <a:rPr lang="en-US" b="1" dirty="0"/>
              <a:t>E</a:t>
            </a:r>
            <a:r>
              <a:rPr lang="el-GR" b="1" dirty="0"/>
              <a:t>Α</a:t>
            </a:r>
            <a:endParaRPr b="1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717" name="Google Shape;717;p22"/>
          <p:cNvSpPr txBox="1">
            <a:spLocks noGrp="1"/>
          </p:cNvSpPr>
          <p:nvPr>
            <p:ph type="subTitle" idx="2"/>
          </p:nvPr>
        </p:nvSpPr>
        <p:spPr>
          <a:xfrm>
            <a:off x="5911600" y="2171100"/>
            <a:ext cx="5165400" cy="19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Parking Sensors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Google Maps API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Temperature in Parking Sensors</a:t>
            </a:r>
            <a:endParaRPr sz="2000"/>
          </a:p>
          <a:p>
            <a:pPr marL="457200" lvl="0" indent="-355600" algn="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Grafana</a:t>
            </a:r>
            <a:endParaRPr sz="2000"/>
          </a:p>
        </p:txBody>
      </p:sp>
      <p:grpSp>
        <p:nvGrpSpPr>
          <p:cNvPr id="718" name="Google Shape;718;p22"/>
          <p:cNvGrpSpPr/>
          <p:nvPr/>
        </p:nvGrpSpPr>
        <p:grpSpPr>
          <a:xfrm>
            <a:off x="9503387" y="587417"/>
            <a:ext cx="1875613" cy="1667219"/>
            <a:chOff x="4592964" y="1289643"/>
            <a:chExt cx="1289347" cy="1142948"/>
          </a:xfrm>
        </p:grpSpPr>
        <p:sp>
          <p:nvSpPr>
            <p:cNvPr id="719" name="Google Shape;719;p22"/>
            <p:cNvSpPr/>
            <p:nvPr/>
          </p:nvSpPr>
          <p:spPr>
            <a:xfrm>
              <a:off x="4738148" y="1344020"/>
              <a:ext cx="837734" cy="830307"/>
            </a:xfrm>
            <a:custGeom>
              <a:avLst/>
              <a:gdLst/>
              <a:ahLst/>
              <a:cxnLst/>
              <a:rect l="l" t="t" r="r" b="b"/>
              <a:pathLst>
                <a:path w="45234" h="44833" extrusionOk="0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473327" y="1289643"/>
              <a:ext cx="90841" cy="90841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4657231" y="2036564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652897" y="2032860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657231" y="2123056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652897" y="2118722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596687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4592964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4683179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679456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675752" y="2115018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671436" y="2111017"/>
              <a:ext cx="32132" cy="31817"/>
            </a:xfrm>
            <a:custGeom>
              <a:avLst/>
              <a:gdLst/>
              <a:ahLst/>
              <a:cxnLst/>
              <a:rect l="l" t="t" r="r" b="b"/>
              <a:pathLst>
                <a:path w="1735" h="1718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614596" y="2053862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4610263" y="2050010"/>
              <a:ext cx="32151" cy="31669"/>
            </a:xfrm>
            <a:custGeom>
              <a:avLst/>
              <a:gdLst/>
              <a:ahLst/>
              <a:cxnLst/>
              <a:rect l="l" t="t" r="r" b="b"/>
              <a:pathLst>
                <a:path w="1736" h="1710" extrusionOk="0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4675752" y="2053862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671436" y="2050010"/>
              <a:ext cx="32132" cy="31669"/>
            </a:xfrm>
            <a:custGeom>
              <a:avLst/>
              <a:gdLst/>
              <a:ahLst/>
              <a:cxnLst/>
              <a:rect l="l" t="t" r="r" b="b"/>
              <a:pathLst>
                <a:path w="1735" h="1710" extrusionOk="0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614596" y="2115018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4610263" y="2111017"/>
              <a:ext cx="32151" cy="31817"/>
            </a:xfrm>
            <a:custGeom>
              <a:avLst/>
              <a:gdLst/>
              <a:ahLst/>
              <a:cxnLst/>
              <a:rect l="l" t="t" r="r" b="b"/>
              <a:pathLst>
                <a:path w="1736" h="1718" extrusionOk="0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151456" y="1689987"/>
              <a:ext cx="730855" cy="647441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132305" y="1672688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128601" y="1668966"/>
              <a:ext cx="738874" cy="654867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5132935" y="1672688"/>
              <a:ext cx="730836" cy="64264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5128601" y="1668966"/>
              <a:ext cx="738874" cy="71691"/>
            </a:xfrm>
            <a:custGeom>
              <a:avLst/>
              <a:gdLst/>
              <a:ahLst/>
              <a:cxnLst/>
              <a:rect l="l" t="t" r="r" b="b"/>
              <a:pathLst>
                <a:path w="39896" h="3871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5339885" y="2386235"/>
              <a:ext cx="236019" cy="19"/>
            </a:xfrm>
            <a:custGeom>
              <a:avLst/>
              <a:gdLst/>
              <a:ahLst/>
              <a:cxnLst/>
              <a:rect l="l" t="t" r="r" b="b"/>
              <a:pathLst>
                <a:path w="12744" h="1" extrusionOk="0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5336181" y="2381919"/>
              <a:ext cx="243427" cy="8038"/>
            </a:xfrm>
            <a:custGeom>
              <a:avLst/>
              <a:gdLst/>
              <a:ahLst/>
              <a:cxnLst/>
              <a:rect l="l" t="t" r="r" b="b"/>
              <a:pathLst>
                <a:path w="13144" h="434" extrusionOk="0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5380668" y="2424535"/>
              <a:ext cx="155086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5279341" y="1806130"/>
              <a:ext cx="416404" cy="416385"/>
            </a:xfrm>
            <a:custGeom>
              <a:avLst/>
              <a:gdLst/>
              <a:ahLst/>
              <a:cxnLst/>
              <a:rect l="l" t="t" r="r" b="b"/>
              <a:pathLst>
                <a:path w="22484" h="22483" extrusionOk="0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245374" y="1802277"/>
              <a:ext cx="484354" cy="424571"/>
            </a:xfrm>
            <a:custGeom>
              <a:avLst/>
              <a:gdLst/>
              <a:ahLst/>
              <a:cxnLst/>
              <a:rect l="l" t="t" r="r" b="b"/>
              <a:pathLst>
                <a:path w="26153" h="22925" extrusionOk="0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5328773" y="1869767"/>
              <a:ext cx="317544" cy="289282"/>
            </a:xfrm>
            <a:custGeom>
              <a:avLst/>
              <a:gdLst/>
              <a:ahLst/>
              <a:cxnLst/>
              <a:rect l="l" t="t" r="r" b="b"/>
              <a:pathLst>
                <a:path w="17146" h="15620" extrusionOk="0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5339274" y="1866044"/>
              <a:ext cx="296542" cy="296561"/>
            </a:xfrm>
            <a:custGeom>
              <a:avLst/>
              <a:gdLst/>
              <a:ahLst/>
              <a:cxnLst/>
              <a:rect l="l" t="t" r="r" b="b"/>
              <a:pathLst>
                <a:path w="16012" h="16013" extrusionOk="0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5387465" y="1914235"/>
              <a:ext cx="200183" cy="200794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5383131" y="1923051"/>
              <a:ext cx="208832" cy="183329"/>
            </a:xfrm>
            <a:custGeom>
              <a:avLst/>
              <a:gdLst/>
              <a:ahLst/>
              <a:cxnLst/>
              <a:rect l="l" t="t" r="r" b="b"/>
              <a:pathLst>
                <a:path w="11276" h="9899" extrusionOk="0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5436878" y="1963667"/>
              <a:ext cx="101341" cy="101323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5433174" y="1959963"/>
              <a:ext cx="108749" cy="109361"/>
            </a:xfrm>
            <a:custGeom>
              <a:avLst/>
              <a:gdLst/>
              <a:ahLst/>
              <a:cxnLst/>
              <a:rect l="l" t="t" r="r" b="b"/>
              <a:pathLst>
                <a:path w="5872" h="5905" extrusionOk="0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5342367" y="1850098"/>
              <a:ext cx="148271" cy="169791"/>
            </a:xfrm>
            <a:custGeom>
              <a:avLst/>
              <a:gdLst/>
              <a:ahLst/>
              <a:cxnLst/>
              <a:rect l="l" t="t" r="r" b="b"/>
              <a:pathLst>
                <a:path w="8006" h="9168" extrusionOk="0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5302825" y="1811556"/>
              <a:ext cx="56856" cy="55301"/>
            </a:xfrm>
            <a:custGeom>
              <a:avLst/>
              <a:gdLst/>
              <a:ahLst/>
              <a:cxnLst/>
              <a:rect l="l" t="t" r="r" b="b"/>
              <a:pathLst>
                <a:path w="3070" h="2986" extrusionOk="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5300343" y="1808352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5317642" y="1828373"/>
              <a:ext cx="56856" cy="55616"/>
            </a:xfrm>
            <a:custGeom>
              <a:avLst/>
              <a:gdLst/>
              <a:ahLst/>
              <a:cxnLst/>
              <a:rect l="l" t="t" r="r" b="b"/>
              <a:pathLst>
                <a:path w="3070" h="3003" extrusionOk="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5315178" y="1825651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4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Fiware Data - Smart Data Models </a:t>
            </a:r>
            <a:endParaRPr/>
          </a:p>
        </p:txBody>
      </p:sp>
      <p:pic>
        <p:nvPicPr>
          <p:cNvPr id="781" name="Google Shape;7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223" y="1607695"/>
            <a:ext cx="3361450" cy="451720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82" name="Google Shape;782;p24"/>
          <p:cNvGrpSpPr/>
          <p:nvPr/>
        </p:nvGrpSpPr>
        <p:grpSpPr>
          <a:xfrm>
            <a:off x="5114400" y="1683900"/>
            <a:ext cx="6126900" cy="538800"/>
            <a:chOff x="5114400" y="1683900"/>
            <a:chExt cx="6126900" cy="538800"/>
          </a:xfrm>
        </p:grpSpPr>
        <p:sp>
          <p:nvSpPr>
            <p:cNvPr id="783" name="Google Shape;78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id: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Unique ID του Αισθητήρα</a:t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7" name="Google Shape;787;p24"/>
          <p:cNvGrpSpPr/>
          <p:nvPr/>
        </p:nvGrpSpPr>
        <p:grpSpPr>
          <a:xfrm>
            <a:off x="5114400" y="2293500"/>
            <a:ext cx="6126900" cy="538800"/>
            <a:chOff x="5114400" y="1683900"/>
            <a:chExt cx="6126900" cy="538800"/>
          </a:xfrm>
        </p:grpSpPr>
        <p:sp>
          <p:nvSpPr>
            <p:cNvPr id="788" name="Google Shape;78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0" name="Google Shape;79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location: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1" name="Google Shape;791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Τοποθεσία του Αισθητήρα</a:t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2" name="Google Shape;792;p24"/>
          <p:cNvGrpSpPr/>
          <p:nvPr/>
        </p:nvGrpSpPr>
        <p:grpSpPr>
          <a:xfrm>
            <a:off x="5114400" y="2903100"/>
            <a:ext cx="6126900" cy="538800"/>
            <a:chOff x="5114400" y="1683900"/>
            <a:chExt cx="6126900" cy="538800"/>
          </a:xfrm>
        </p:grpSpPr>
        <p:sp>
          <p:nvSpPr>
            <p:cNvPr id="793" name="Google Shape;79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category: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Google Shape;796;p24"/>
            <p:cNvSpPr txBox="1"/>
            <p:nvPr/>
          </p:nvSpPr>
          <p:spPr>
            <a:xfrm>
              <a:off x="8015550" y="1724400"/>
              <a:ext cx="30906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πρόκειται για θέση ΑΜΕΑ ή όχι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7" name="Google Shape;797;p24"/>
          <p:cNvGrpSpPr/>
          <p:nvPr/>
        </p:nvGrpSpPr>
        <p:grpSpPr>
          <a:xfrm>
            <a:off x="5114400" y="3512700"/>
            <a:ext cx="6126900" cy="538800"/>
            <a:chOff x="5114400" y="1683900"/>
            <a:chExt cx="6126900" cy="538800"/>
          </a:xfrm>
        </p:grpSpPr>
        <p:sp>
          <p:nvSpPr>
            <p:cNvPr id="798" name="Google Shape;79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0" name="Google Shape;80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dateModified: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1" name="Google Shape;801;p24"/>
            <p:cNvSpPr txBox="1"/>
            <p:nvPr/>
          </p:nvSpPr>
          <p:spPr>
            <a:xfrm>
              <a:off x="8223050" y="1724400"/>
              <a:ext cx="28830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Ημερομηνία-Ώρα μέτρησης</a:t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2" name="Google Shape;802;p24"/>
          <p:cNvGrpSpPr/>
          <p:nvPr/>
        </p:nvGrpSpPr>
        <p:grpSpPr>
          <a:xfrm>
            <a:off x="5114400" y="4122300"/>
            <a:ext cx="6126900" cy="538800"/>
            <a:chOff x="5114400" y="1683900"/>
            <a:chExt cx="6126900" cy="538800"/>
          </a:xfrm>
        </p:grpSpPr>
        <p:sp>
          <p:nvSpPr>
            <p:cNvPr id="803" name="Google Shape;80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5" name="Google Shape;80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temperature: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6" name="Google Shape;80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16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Μέτρηση Θερμοκρασίας</a:t>
              </a:r>
              <a:endPara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7" name="Google Shape;807;p24"/>
          <p:cNvGrpSpPr/>
          <p:nvPr/>
        </p:nvGrpSpPr>
        <p:grpSpPr>
          <a:xfrm>
            <a:off x="5114400" y="4731900"/>
            <a:ext cx="6126900" cy="538800"/>
            <a:chOff x="5114400" y="1683900"/>
            <a:chExt cx="6126900" cy="538800"/>
          </a:xfrm>
        </p:grpSpPr>
        <p:sp>
          <p:nvSpPr>
            <p:cNvPr id="808" name="Google Shape;80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/>
                <a:t>id</a:t>
              </a:r>
              <a:r>
                <a:rPr lang="el-GR" sz="1800"/>
                <a:t>:      	 					  Unique ID του αισθητήρα</a:t>
              </a:r>
              <a:endParaRPr sz="1800"/>
            </a:p>
            <a:p>
              <a:pPr marL="285750" marR="0" lvl="0" indent="-196850" algn="r" rtl="0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carParked: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24"/>
            <p:cNvSpPr txBox="1"/>
            <p:nvPr/>
          </p:nvSpPr>
          <p:spPr>
            <a:xfrm>
              <a:off x="7744700" y="1724400"/>
              <a:ext cx="33615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l-GR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η θέση είναι κατειλημμένη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2" name="Google Shape;812;p24"/>
          <p:cNvSpPr txBox="1"/>
          <p:nvPr/>
        </p:nvSpPr>
        <p:spPr>
          <a:xfrm>
            <a:off x="5148900" y="5605050"/>
            <a:ext cx="6057900" cy="1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b="1"/>
              <a:t>id</a:t>
            </a:r>
            <a:r>
              <a:rPr lang="el-GR" sz="1800"/>
              <a:t>:      	 					  Unique ID του αισθητήρα</a:t>
            </a:r>
            <a:endParaRPr sz="1800"/>
          </a:p>
          <a:p>
            <a:pPr marL="285750" marR="0" lvl="0" indent="-196850" algn="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/>
          <p:nvPr/>
        </p:nvSpPr>
        <p:spPr>
          <a:xfrm>
            <a:off x="5114400" y="5341500"/>
            <a:ext cx="6126900" cy="498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24"/>
          <p:cNvSpPr txBox="1"/>
          <p:nvPr/>
        </p:nvSpPr>
        <p:spPr>
          <a:xfrm>
            <a:off x="5165350" y="5350250"/>
            <a:ext cx="295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parkedVehicleHasTag: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24"/>
          <p:cNvSpPr txBox="1"/>
          <p:nvPr/>
        </p:nvSpPr>
        <p:spPr>
          <a:xfrm>
            <a:off x="8146650" y="5305800"/>
            <a:ext cx="29595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 το παρκαρισμένο αυτοκίνητο έχει bluetooth tag για ΑΜΕΑ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6503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Χρονοδιάγραμμα</a:t>
            </a:r>
            <a:endParaRPr/>
          </a:p>
        </p:txBody>
      </p:sp>
      <p:sp>
        <p:nvSpPr>
          <p:cNvPr id="821" name="Google Shape;821;p25"/>
          <p:cNvSpPr/>
          <p:nvPr/>
        </p:nvSpPr>
        <p:spPr>
          <a:xfrm>
            <a:off x="2421950" y="2346273"/>
            <a:ext cx="319885" cy="1272429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5"/>
          <p:cNvSpPr/>
          <p:nvPr/>
        </p:nvSpPr>
        <p:spPr>
          <a:xfrm>
            <a:off x="1420130" y="3529712"/>
            <a:ext cx="1577008" cy="898045"/>
          </a:xfrm>
          <a:custGeom>
            <a:avLst/>
            <a:gdLst/>
            <a:ahLst/>
            <a:cxnLst/>
            <a:rect l="l" t="t" r="r" b="b"/>
            <a:pathLst>
              <a:path w="45375" h="23563" extrusionOk="0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Οκτώβρης - Νοέμβρης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25"/>
          <p:cNvGrpSpPr/>
          <p:nvPr/>
        </p:nvGrpSpPr>
        <p:grpSpPr>
          <a:xfrm>
            <a:off x="4087041" y="5336824"/>
            <a:ext cx="562939" cy="543015"/>
            <a:chOff x="2640830" y="2140132"/>
            <a:chExt cx="403888" cy="436121"/>
          </a:xfrm>
        </p:grpSpPr>
        <p:sp>
          <p:nvSpPr>
            <p:cNvPr id="824" name="Google Shape;824;p25"/>
            <p:cNvSpPr/>
            <p:nvPr/>
          </p:nvSpPr>
          <p:spPr>
            <a:xfrm>
              <a:off x="2738492" y="2243607"/>
              <a:ext cx="208600" cy="228751"/>
            </a:xfrm>
            <a:custGeom>
              <a:avLst/>
              <a:gdLst/>
              <a:ahLst/>
              <a:cxnLst/>
              <a:rect l="l" t="t" r="r" b="b"/>
              <a:pathLst>
                <a:path w="6002" h="6002" extrusionOk="0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640830" y="2140132"/>
              <a:ext cx="403888" cy="436121"/>
            </a:xfrm>
            <a:custGeom>
              <a:avLst/>
              <a:gdLst/>
              <a:ahLst/>
              <a:cxnLst/>
              <a:rect l="l" t="t" r="r" b="b"/>
              <a:pathLst>
                <a:path w="11621" h="11443" extrusionOk="0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25"/>
          <p:cNvSpPr txBox="1"/>
          <p:nvPr/>
        </p:nvSpPr>
        <p:spPr>
          <a:xfrm>
            <a:off x="240250" y="2167375"/>
            <a:ext cx="21819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Έρευνα ανταγωνισμού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Σχεδιασμός Αρχιτεκτονικής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Επιθυμητές λειτουργίες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5722000" y="2346248"/>
            <a:ext cx="319885" cy="1272429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5"/>
          <p:cNvSpPr/>
          <p:nvPr/>
        </p:nvSpPr>
        <p:spPr>
          <a:xfrm>
            <a:off x="4573695" y="3529712"/>
            <a:ext cx="1723918" cy="898045"/>
          </a:xfrm>
          <a:custGeom>
            <a:avLst/>
            <a:gdLst/>
            <a:ahLst/>
            <a:cxnLst/>
            <a:rect l="l" t="t" r="r" b="b"/>
            <a:pathLst>
              <a:path w="49602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Διακοπές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Χριστουγέννων</a:t>
            </a:r>
            <a:endParaRPr sz="17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5"/>
          <p:cNvSpPr txBox="1"/>
          <p:nvPr/>
        </p:nvSpPr>
        <p:spPr>
          <a:xfrm>
            <a:off x="3906536" y="2167366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Improved basic UI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Grafana Alerts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Heatmaps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Admin Panel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9017500" y="2346248"/>
            <a:ext cx="320360" cy="1272429"/>
          </a:xfrm>
          <a:custGeom>
            <a:avLst/>
            <a:gdLst/>
            <a:ahLst/>
            <a:cxnLst/>
            <a:rect l="l" t="t" r="r" b="b"/>
            <a:pathLst>
              <a:path w="9217" h="44792" extrusionOk="0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5"/>
          <p:cNvSpPr/>
          <p:nvPr/>
        </p:nvSpPr>
        <p:spPr>
          <a:xfrm>
            <a:off x="7869198" y="3529712"/>
            <a:ext cx="1724369" cy="898045"/>
          </a:xfrm>
          <a:custGeom>
            <a:avLst/>
            <a:gdLst/>
            <a:ahLst/>
            <a:cxnLst/>
            <a:rect l="l" t="t" r="r" b="b"/>
            <a:pathLst>
              <a:path w="49615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7206629" y="2167366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 UI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mobile user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admin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3982800" y="4367378"/>
            <a:ext cx="319885" cy="1272434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5"/>
          <p:cNvSpPr/>
          <p:nvPr/>
        </p:nvSpPr>
        <p:spPr>
          <a:xfrm>
            <a:off x="2925925" y="3529712"/>
            <a:ext cx="1723952" cy="898045"/>
          </a:xfrm>
          <a:custGeom>
            <a:avLst/>
            <a:gdLst/>
            <a:ahLst/>
            <a:cxnLst/>
            <a:rect l="l" t="t" r="r" b="b"/>
            <a:pathLst>
              <a:path w="49603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 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Δεκεμβρίου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1649698" y="5200800"/>
            <a:ext cx="23340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Simulation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IoT Agent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Grafana Dashboards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5"/>
          <p:cNvSpPr/>
          <p:nvPr/>
        </p:nvSpPr>
        <p:spPr>
          <a:xfrm>
            <a:off x="7282850" y="4367378"/>
            <a:ext cx="319920" cy="1272434"/>
          </a:xfrm>
          <a:custGeom>
            <a:avLst/>
            <a:gdLst/>
            <a:ahLst/>
            <a:cxnLst/>
            <a:rect l="l" t="t" r="r" b="b"/>
            <a:pathLst>
              <a:path w="9205" h="44804" extrusionOk="0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5"/>
          <p:cNvSpPr/>
          <p:nvPr/>
        </p:nvSpPr>
        <p:spPr>
          <a:xfrm>
            <a:off x="6221464" y="3529712"/>
            <a:ext cx="1724335" cy="898045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8" name="Google Shape;838;p25"/>
          <p:cNvSpPr txBox="1"/>
          <p:nvPr/>
        </p:nvSpPr>
        <p:spPr>
          <a:xfrm>
            <a:off x="4892612" y="5277000"/>
            <a:ext cx="23901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 Google Maps Directions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Mobile Application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Working Prototype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10578375" y="4367378"/>
            <a:ext cx="319908" cy="1272434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5"/>
          <p:cNvSpPr/>
          <p:nvPr/>
        </p:nvSpPr>
        <p:spPr>
          <a:xfrm>
            <a:off x="9516968" y="3529712"/>
            <a:ext cx="1724335" cy="898045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Φεβρουάριος</a:t>
            </a:r>
            <a:endParaRPr sz="170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1" name="Google Shape;841;p25"/>
          <p:cNvSpPr/>
          <p:nvPr/>
        </p:nvSpPr>
        <p:spPr>
          <a:xfrm>
            <a:off x="10798501" y="5395891"/>
            <a:ext cx="393149" cy="425221"/>
          </a:xfrm>
          <a:custGeom>
            <a:avLst/>
            <a:gdLst/>
            <a:ahLst/>
            <a:cxnLst/>
            <a:rect l="l" t="t" r="r" b="b"/>
            <a:pathLst>
              <a:path w="11312" h="11157" extrusionOk="0">
                <a:moveTo>
                  <a:pt x="9918" y="596"/>
                </a:moveTo>
                <a:cubicBezTo>
                  <a:pt x="10359" y="596"/>
                  <a:pt x="10716" y="941"/>
                  <a:pt x="10716" y="1381"/>
                </a:cubicBezTo>
                <a:lnTo>
                  <a:pt x="10716" y="6501"/>
                </a:lnTo>
                <a:cubicBezTo>
                  <a:pt x="10716" y="6930"/>
                  <a:pt x="10359" y="7287"/>
                  <a:pt x="9918" y="7287"/>
                </a:cubicBezTo>
                <a:lnTo>
                  <a:pt x="1381" y="7287"/>
                </a:lnTo>
                <a:cubicBezTo>
                  <a:pt x="941" y="7287"/>
                  <a:pt x="596" y="6930"/>
                  <a:pt x="596" y="6501"/>
                </a:cubicBezTo>
                <a:lnTo>
                  <a:pt x="596" y="1381"/>
                </a:lnTo>
                <a:cubicBezTo>
                  <a:pt x="596" y="941"/>
                  <a:pt x="941" y="596"/>
                  <a:pt x="1381" y="596"/>
                </a:cubicBezTo>
                <a:close/>
                <a:moveTo>
                  <a:pt x="6989" y="7739"/>
                </a:moveTo>
                <a:lnTo>
                  <a:pt x="6989" y="9073"/>
                </a:lnTo>
                <a:lnTo>
                  <a:pt x="4310" y="9073"/>
                </a:lnTo>
                <a:lnTo>
                  <a:pt x="4310" y="7739"/>
                </a:lnTo>
                <a:close/>
                <a:moveTo>
                  <a:pt x="9156" y="9668"/>
                </a:moveTo>
                <a:cubicBezTo>
                  <a:pt x="9490" y="9668"/>
                  <a:pt x="9823" y="9954"/>
                  <a:pt x="9823" y="10275"/>
                </a:cubicBezTo>
                <a:lnTo>
                  <a:pt x="9823" y="10561"/>
                </a:lnTo>
                <a:lnTo>
                  <a:pt x="1632" y="10561"/>
                </a:lnTo>
                <a:lnTo>
                  <a:pt x="1632" y="10275"/>
                </a:lnTo>
                <a:cubicBezTo>
                  <a:pt x="1632" y="9954"/>
                  <a:pt x="1834" y="9668"/>
                  <a:pt x="2155" y="9668"/>
                </a:cubicBezTo>
                <a:close/>
                <a:moveTo>
                  <a:pt x="1393" y="0"/>
                </a:moveTo>
                <a:cubicBezTo>
                  <a:pt x="655" y="0"/>
                  <a:pt x="0" y="608"/>
                  <a:pt x="0" y="1358"/>
                </a:cubicBezTo>
                <a:lnTo>
                  <a:pt x="0" y="6430"/>
                </a:lnTo>
                <a:cubicBezTo>
                  <a:pt x="0" y="7168"/>
                  <a:pt x="655" y="7739"/>
                  <a:pt x="1393" y="7739"/>
                </a:cubicBezTo>
                <a:lnTo>
                  <a:pt x="3870" y="7739"/>
                </a:lnTo>
                <a:lnTo>
                  <a:pt x="3870" y="9073"/>
                </a:lnTo>
                <a:lnTo>
                  <a:pt x="2155" y="9073"/>
                </a:lnTo>
                <a:cubicBezTo>
                  <a:pt x="1512" y="9073"/>
                  <a:pt x="1036" y="9632"/>
                  <a:pt x="1036" y="10275"/>
                </a:cubicBezTo>
                <a:lnTo>
                  <a:pt x="1036" y="11156"/>
                </a:lnTo>
                <a:lnTo>
                  <a:pt x="10264" y="11156"/>
                </a:lnTo>
                <a:lnTo>
                  <a:pt x="10264" y="10275"/>
                </a:lnTo>
                <a:cubicBezTo>
                  <a:pt x="10264" y="9632"/>
                  <a:pt x="9799" y="9073"/>
                  <a:pt x="9156" y="9073"/>
                </a:cubicBezTo>
                <a:lnTo>
                  <a:pt x="7585" y="9073"/>
                </a:lnTo>
                <a:lnTo>
                  <a:pt x="7585" y="7739"/>
                </a:lnTo>
                <a:lnTo>
                  <a:pt x="9918" y="7739"/>
                </a:lnTo>
                <a:cubicBezTo>
                  <a:pt x="10668" y="7739"/>
                  <a:pt x="11311" y="7168"/>
                  <a:pt x="11311" y="6430"/>
                </a:cubicBezTo>
                <a:lnTo>
                  <a:pt x="11311" y="1358"/>
                </a:lnTo>
                <a:cubicBezTo>
                  <a:pt x="11311" y="608"/>
                  <a:pt x="10668" y="0"/>
                  <a:pt x="991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5"/>
          <p:cNvSpPr/>
          <p:nvPr/>
        </p:nvSpPr>
        <p:spPr>
          <a:xfrm>
            <a:off x="10901932" y="5435376"/>
            <a:ext cx="248324" cy="176080"/>
          </a:xfrm>
          <a:custGeom>
            <a:avLst/>
            <a:gdLst/>
            <a:ahLst/>
            <a:cxnLst/>
            <a:rect l="l" t="t" r="r" b="b"/>
            <a:pathLst>
              <a:path w="7145" h="4620" extrusionOk="0">
                <a:moveTo>
                  <a:pt x="1" y="0"/>
                </a:moveTo>
                <a:lnTo>
                  <a:pt x="1" y="596"/>
                </a:lnTo>
                <a:lnTo>
                  <a:pt x="6025" y="596"/>
                </a:lnTo>
                <a:cubicBezTo>
                  <a:pt x="6299" y="596"/>
                  <a:pt x="6549" y="857"/>
                  <a:pt x="6549" y="1131"/>
                </a:cubicBezTo>
                <a:lnTo>
                  <a:pt x="6549" y="4620"/>
                </a:lnTo>
                <a:lnTo>
                  <a:pt x="7145" y="4620"/>
                </a:lnTo>
                <a:lnTo>
                  <a:pt x="7145" y="1131"/>
                </a:lnTo>
                <a:cubicBezTo>
                  <a:pt x="7145" y="536"/>
                  <a:pt x="6609" y="0"/>
                  <a:pt x="602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5"/>
          <p:cNvSpPr txBox="1"/>
          <p:nvPr/>
        </p:nvSpPr>
        <p:spPr>
          <a:xfrm>
            <a:off x="8630281" y="5277010"/>
            <a:ext cx="1948200" cy="8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Finished End-to-End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2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4" name="Google Shape;844;p25"/>
          <p:cNvGrpSpPr/>
          <p:nvPr/>
        </p:nvGrpSpPr>
        <p:grpSpPr>
          <a:xfrm>
            <a:off x="9240668" y="2137883"/>
            <a:ext cx="424185" cy="436998"/>
            <a:chOff x="5964068" y="1909283"/>
            <a:chExt cx="424185" cy="436998"/>
          </a:xfrm>
        </p:grpSpPr>
        <p:sp>
          <p:nvSpPr>
            <p:cNvPr id="845" name="Google Shape;845;p25"/>
            <p:cNvSpPr/>
            <p:nvPr/>
          </p:nvSpPr>
          <p:spPr>
            <a:xfrm>
              <a:off x="5964068" y="2085325"/>
              <a:ext cx="124180" cy="260956"/>
            </a:xfrm>
            <a:custGeom>
              <a:avLst/>
              <a:gdLst/>
              <a:ahLst/>
              <a:cxnLst/>
              <a:rect l="l" t="t" r="r" b="b"/>
              <a:pathLst>
                <a:path w="3573" h="6847" extrusionOk="0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6108892" y="1994579"/>
              <a:ext cx="129150" cy="351702"/>
            </a:xfrm>
            <a:custGeom>
              <a:avLst/>
              <a:gdLst/>
              <a:ahLst/>
              <a:cxnLst/>
              <a:rect l="l" t="t" r="r" b="b"/>
              <a:pathLst>
                <a:path w="3716" h="9228" extrusionOk="0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6258686" y="1909283"/>
              <a:ext cx="129567" cy="436998"/>
            </a:xfrm>
            <a:custGeom>
              <a:avLst/>
              <a:gdLst/>
              <a:ahLst/>
              <a:cxnLst/>
              <a:rect l="l" t="t" r="r" b="b"/>
              <a:pathLst>
                <a:path w="3728" h="11466" extrusionOk="0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25"/>
          <p:cNvGrpSpPr/>
          <p:nvPr/>
        </p:nvGrpSpPr>
        <p:grpSpPr>
          <a:xfrm>
            <a:off x="7463698" y="5336966"/>
            <a:ext cx="361701" cy="543059"/>
            <a:chOff x="2593102" y="2288778"/>
            <a:chExt cx="204663" cy="363007"/>
          </a:xfrm>
        </p:grpSpPr>
        <p:sp>
          <p:nvSpPr>
            <p:cNvPr id="849" name="Google Shape;849;p25"/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25"/>
          <p:cNvGrpSpPr/>
          <p:nvPr/>
        </p:nvGrpSpPr>
        <p:grpSpPr>
          <a:xfrm>
            <a:off x="5985396" y="2137406"/>
            <a:ext cx="520889" cy="543056"/>
            <a:chOff x="1749879" y="1970906"/>
            <a:chExt cx="364436" cy="364174"/>
          </a:xfrm>
        </p:grpSpPr>
        <p:sp>
          <p:nvSpPr>
            <p:cNvPr id="859" name="Google Shape;859;p25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25"/>
          <p:cNvGrpSpPr/>
          <p:nvPr/>
        </p:nvGrpSpPr>
        <p:grpSpPr>
          <a:xfrm>
            <a:off x="2599365" y="2227376"/>
            <a:ext cx="520877" cy="543047"/>
            <a:chOff x="4886058" y="1965890"/>
            <a:chExt cx="388569" cy="388307"/>
          </a:xfrm>
        </p:grpSpPr>
        <p:sp>
          <p:nvSpPr>
            <p:cNvPr id="874" name="Google Shape;874;p25"/>
            <p:cNvSpPr/>
            <p:nvPr/>
          </p:nvSpPr>
          <p:spPr>
            <a:xfrm>
              <a:off x="4886058" y="1965890"/>
              <a:ext cx="388569" cy="388307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4896352" y="1992150"/>
              <a:ext cx="368218" cy="335787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056958" y="1992072"/>
              <a:ext cx="207612" cy="336102"/>
            </a:xfrm>
            <a:custGeom>
              <a:avLst/>
              <a:gdLst/>
              <a:ahLst/>
              <a:cxnLst/>
              <a:rect l="l" t="t" r="r" b="b"/>
              <a:pathLst>
                <a:path w="7906" h="12799" extrusionOk="0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5074158" y="1993647"/>
              <a:ext cx="12342" cy="39364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5074158" y="2286866"/>
              <a:ext cx="12342" cy="39416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5205984" y="2153597"/>
              <a:ext cx="42515" cy="11633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4912948" y="2153623"/>
              <a:ext cx="41753" cy="11581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5002101" y="2140808"/>
              <a:ext cx="97608" cy="96400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002101" y="2165177"/>
              <a:ext cx="97608" cy="72031"/>
            </a:xfrm>
            <a:custGeom>
              <a:avLst/>
              <a:gdLst/>
              <a:ahLst/>
              <a:cxnLst/>
              <a:rect l="l" t="t" r="r" b="b"/>
              <a:pathLst>
                <a:path w="3717" h="2743" extrusionOk="0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061238" y="2082984"/>
              <a:ext cx="97503" cy="96532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rgbClr val="D4D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085345" y="2083089"/>
              <a:ext cx="73213" cy="96190"/>
            </a:xfrm>
            <a:custGeom>
              <a:avLst/>
              <a:gdLst/>
              <a:ahLst/>
              <a:cxnLst/>
              <a:rect l="l" t="t" r="r" b="b"/>
              <a:pathLst>
                <a:path w="2788" h="3663" extrusionOk="0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25"/>
          <p:cNvGrpSpPr/>
          <p:nvPr/>
        </p:nvGrpSpPr>
        <p:grpSpPr>
          <a:xfrm>
            <a:off x="9806333" y="655148"/>
            <a:ext cx="1653773" cy="1417623"/>
            <a:chOff x="7599796" y="2922083"/>
            <a:chExt cx="1249828" cy="1050869"/>
          </a:xfrm>
        </p:grpSpPr>
        <p:sp>
          <p:nvSpPr>
            <p:cNvPr id="886" name="Google Shape;886;p25"/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7634394" y="3198645"/>
              <a:ext cx="130362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24" name="Google Shape;924;p25"/>
          <p:cNvCxnSpPr/>
          <p:nvPr/>
        </p:nvCxnSpPr>
        <p:spPr>
          <a:xfrm>
            <a:off x="3373675" y="2085300"/>
            <a:ext cx="0" cy="1332300"/>
          </a:xfrm>
          <a:prstGeom prst="straightConnector1">
            <a:avLst/>
          </a:pr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25"/>
          <p:cNvSpPr txBox="1"/>
          <p:nvPr/>
        </p:nvSpPr>
        <p:spPr>
          <a:xfrm>
            <a:off x="2865925" y="1714075"/>
            <a:ext cx="10155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Here</a:t>
            </a:r>
            <a:endParaRPr sz="16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120E51-7C86-E1A2-BA31-D33694B9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l-GR" dirty="0" err="1"/>
              <a:t>εχνολογίες</a:t>
            </a:r>
            <a:endParaRPr lang="el-G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A3539-EDB7-C330-F565-716FA868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62" y="1993392"/>
            <a:ext cx="1640890" cy="1609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516926-AD07-1995-D345-A876D25E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582" y="1993392"/>
            <a:ext cx="1557730" cy="16093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ACA1D3-B277-97D9-5E80-A3A5AF693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669" y="1993392"/>
            <a:ext cx="1640890" cy="16093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F6BCC8-F557-A24E-C131-412E393D8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1916" y="1993391"/>
            <a:ext cx="2276172" cy="1609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1C493-7D4C-11FC-93FD-7637E7C46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088" y="4124087"/>
            <a:ext cx="1731264" cy="16916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433E72-4D88-F624-C952-AE07C3824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701" y="4124087"/>
            <a:ext cx="2347027" cy="1691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57A373-A8A4-50C7-3884-B2E9BD8350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405" y="4124087"/>
            <a:ext cx="1834275" cy="15699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E37C68-5BB4-CAFB-9E01-002F5CC5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357" y="4124088"/>
            <a:ext cx="2279134" cy="169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2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/>
          <p:nvPr/>
        </p:nvSpPr>
        <p:spPr>
          <a:xfrm>
            <a:off x="3687600" y="1954500"/>
            <a:ext cx="7189200" cy="2352000"/>
          </a:xfrm>
          <a:prstGeom prst="rect">
            <a:avLst/>
          </a:prstGeom>
          <a:noFill/>
          <a:ln w="28575" cap="flat" cmpd="sng">
            <a:solidFill>
              <a:srgbClr val="A1B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1" name="Google Shape;931;p26"/>
          <p:cNvSpPr/>
          <p:nvPr/>
        </p:nvSpPr>
        <p:spPr>
          <a:xfrm flipH="1">
            <a:off x="1450125" y="267430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/>
              <a:t>  </a:t>
            </a:r>
            <a:endParaRPr sz="1900"/>
          </a:p>
        </p:txBody>
      </p:sp>
      <p:sp>
        <p:nvSpPr>
          <p:cNvPr id="932" name="Google Shape;932;p26"/>
          <p:cNvSpPr/>
          <p:nvPr/>
        </p:nvSpPr>
        <p:spPr>
          <a:xfrm>
            <a:off x="1450125" y="3282527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6"/>
          <p:cNvSpPr/>
          <p:nvPr/>
        </p:nvSpPr>
        <p:spPr>
          <a:xfrm flipH="1">
            <a:off x="3728728" y="267430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/>
              <a:t>  </a:t>
            </a:r>
            <a:endParaRPr sz="1900"/>
          </a:p>
        </p:txBody>
      </p:sp>
      <p:sp>
        <p:nvSpPr>
          <p:cNvPr id="934" name="Google Shape;934;p26"/>
          <p:cNvSpPr/>
          <p:nvPr/>
        </p:nvSpPr>
        <p:spPr>
          <a:xfrm>
            <a:off x="3728727" y="3282527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6"/>
          <p:cNvSpPr/>
          <p:nvPr/>
        </p:nvSpPr>
        <p:spPr>
          <a:xfrm flipH="1">
            <a:off x="6011194" y="2671371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/>
              <a:t>  </a:t>
            </a:r>
            <a:endParaRPr sz="1900"/>
          </a:p>
        </p:txBody>
      </p:sp>
      <p:sp>
        <p:nvSpPr>
          <p:cNvPr id="936" name="Google Shape;936;p26"/>
          <p:cNvSpPr/>
          <p:nvPr/>
        </p:nvSpPr>
        <p:spPr>
          <a:xfrm>
            <a:off x="6011191" y="3279589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6"/>
          <p:cNvSpPr/>
          <p:nvPr/>
        </p:nvSpPr>
        <p:spPr>
          <a:xfrm flipH="1">
            <a:off x="8295550" y="2671325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900"/>
              <a:t>  </a:t>
            </a:r>
            <a:endParaRPr sz="1900"/>
          </a:p>
        </p:txBody>
      </p:sp>
      <p:sp>
        <p:nvSpPr>
          <p:cNvPr id="938" name="Google Shape;938;p26"/>
          <p:cNvSpPr/>
          <p:nvPr/>
        </p:nvSpPr>
        <p:spPr>
          <a:xfrm>
            <a:off x="8295546" y="3279543"/>
            <a:ext cx="2446200" cy="592200"/>
          </a:xfrm>
          <a:prstGeom prst="parallelogram">
            <a:avLst>
              <a:gd name="adj" fmla="val 9695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6"/>
          <p:cNvSpPr txBox="1"/>
          <p:nvPr/>
        </p:nvSpPr>
        <p:spPr>
          <a:xfrm>
            <a:off x="1577701" y="212732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Αρχικοποίηση παραμέτρων</a:t>
            </a:r>
            <a:endParaRPr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0" name="Google Shape;940;p26"/>
          <p:cNvSpPr txBox="1"/>
          <p:nvPr/>
        </p:nvSpPr>
        <p:spPr>
          <a:xfrm>
            <a:off x="1642875" y="4434723"/>
            <a:ext cx="2060700" cy="16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Πλήθος αισθητήρων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Τοποθεσίες αισθητήρων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Καιρός από openmeteo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Αισθητήρες με σκιά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Θέσεις για ΑΜΕΑ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1" name="Google Shape;941;p26"/>
          <p:cNvSpPr txBox="1"/>
          <p:nvPr/>
        </p:nvSpPr>
        <p:spPr>
          <a:xfrm>
            <a:off x="3779924" y="199307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5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Ανατίθενται τιμές</a:t>
            </a:r>
            <a:endParaRPr sz="15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2" name="Google Shape;942;p26"/>
          <p:cNvSpPr txBox="1"/>
          <p:nvPr/>
        </p:nvSpPr>
        <p:spPr>
          <a:xfrm>
            <a:off x="4016791" y="4455078"/>
            <a:ext cx="20607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Gaussian Noise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Θερμοκρασία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Μπαταρία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3" name="Google Shape;943;p26"/>
          <p:cNvSpPr txBox="1"/>
          <p:nvPr/>
        </p:nvSpPr>
        <p:spPr>
          <a:xfrm>
            <a:off x="5986185" y="2144529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3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Ελευθέρωση/Γέμισμα θέσεων</a:t>
            </a:r>
            <a:endParaRPr sz="13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4" name="Google Shape;944;p26"/>
          <p:cNvSpPr txBox="1"/>
          <p:nvPr/>
        </p:nvSpPr>
        <p:spPr>
          <a:xfrm>
            <a:off x="6077500" y="441752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Ανάλογα με ώρα - επίπεδο αιχμής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απελευθέρωσης κατειλημμένης θέσης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γεμίσματος άδειας θέσης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5" name="Google Shape;945;p26"/>
          <p:cNvSpPr txBox="1"/>
          <p:nvPr/>
        </p:nvSpPr>
        <p:spPr>
          <a:xfrm>
            <a:off x="8270536" y="2144514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Αποστολή δεδομένων</a:t>
            </a:r>
            <a:endParaRPr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6" name="Google Shape;946;p26"/>
          <p:cNvSpPr txBox="1"/>
          <p:nvPr/>
        </p:nvSpPr>
        <p:spPr>
          <a:xfrm>
            <a:off x="8457400" y="441167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Δημιουργία μηνύματος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Αποστολή στον IoT agent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Εισαγωγή δεδομένων στην Influx και στον Context Broker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7" name="Google Shape;947;p26"/>
          <p:cNvSpPr txBox="1">
            <a:spLocks noGrp="1"/>
          </p:cNvSpPr>
          <p:nvPr>
            <p:ph type="title"/>
          </p:nvPr>
        </p:nvSpPr>
        <p:spPr>
          <a:xfrm>
            <a:off x="960000" y="722225"/>
            <a:ext cx="4826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Προσομοίωση</a:t>
            </a:r>
            <a:endParaRPr/>
          </a:p>
        </p:txBody>
      </p:sp>
      <p:sp>
        <p:nvSpPr>
          <p:cNvPr id="948" name="Google Shape;948;p26"/>
          <p:cNvSpPr txBox="1"/>
          <p:nvPr/>
        </p:nvSpPr>
        <p:spPr>
          <a:xfrm>
            <a:off x="6214950" y="1485725"/>
            <a:ext cx="200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F6E394-CE0D-354D-5FD5-8877CBEC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</a:t>
            </a:r>
            <a:r>
              <a:rPr lang="en-US" dirty="0"/>
              <a:t>OCK-UP</a:t>
            </a:r>
            <a:endParaRPr lang="el-G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0ECC5-6AF5-33F8-478C-10F6D9F8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1695635"/>
            <a:ext cx="4641809" cy="41547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B652F9-C3AD-9653-A28D-2986FFE1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5635"/>
            <a:ext cx="5135999" cy="41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F0D0B4-C237-374F-7F26-E25241FC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Grafana dashboards</a:t>
            </a:r>
            <a:endParaRPr lang="el-G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79AA6E-0035-AAAE-D3EC-2A71EB51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9" y="2068712"/>
            <a:ext cx="4554245" cy="3213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BFC0F1-2204-C0A7-3005-52A3D61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838" y="2068712"/>
            <a:ext cx="4928423" cy="32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912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Widescreen</PresentationFormat>
  <Paragraphs>106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Open Sans</vt:lpstr>
      <vt:lpstr>Fira Sans Extra Condensed</vt:lpstr>
      <vt:lpstr>Nunito Light</vt:lpstr>
      <vt:lpstr>Sora</vt:lpstr>
      <vt:lpstr>Roboto</vt:lpstr>
      <vt:lpstr>Software Engineering Business Plan by Slidesgo</vt:lpstr>
      <vt:lpstr>Smart city Parking</vt:lpstr>
      <vt:lpstr>Λειτουργίες</vt:lpstr>
      <vt:lpstr>Fiware Data - Smart Data Models </vt:lpstr>
      <vt:lpstr>Χρονοδιάγραμμα</vt:lpstr>
      <vt:lpstr>Tεχνολογίες</vt:lpstr>
      <vt:lpstr>Προσομοίωση</vt:lpstr>
      <vt:lpstr>ΜOCK-UP</vt:lpstr>
      <vt:lpstr>Grafana dashboards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Parking</dc:title>
  <cp:lastModifiedBy>ΣΤΑΥΡΟΠΟΥΛΟΣ ΚΩΝΣΤΑΝΤΙΝΟΣ</cp:lastModifiedBy>
  <cp:revision>1</cp:revision>
  <dcterms:modified xsi:type="dcterms:W3CDTF">2024-12-03T18:20:51Z</dcterms:modified>
</cp:coreProperties>
</file>