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7"/>
  </p:notesMasterIdLst>
  <p:sldIdLst>
    <p:sldId id="1224" r:id="rId7"/>
    <p:sldId id="1228" r:id="rId8"/>
    <p:sldId id="1239" r:id="rId9"/>
    <p:sldId id="1225" r:id="rId10"/>
    <p:sldId id="1241" r:id="rId11"/>
    <p:sldId id="1244" r:id="rId12"/>
    <p:sldId id="1250" r:id="rId13"/>
    <p:sldId id="1254" r:id="rId14"/>
    <p:sldId id="1251" r:id="rId15"/>
    <p:sldId id="1206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8"/>
            <p14:sldId id="1239"/>
            <p14:sldId id="1225"/>
            <p14:sldId id="1241"/>
            <p14:sldId id="1244"/>
            <p14:sldId id="1250"/>
            <p14:sldId id="1254"/>
            <p14:sldId id="125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3777" autoAdjust="0"/>
  </p:normalViewPr>
  <p:slideViewPr>
    <p:cSldViewPr snapToGrid="0">
      <p:cViewPr varScale="1">
        <p:scale>
          <a:sx n="53" d="100"/>
          <a:sy n="53" d="100"/>
        </p:scale>
        <p:origin x="1084" y="8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089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Поговоримо про реалізацію інтерфейсів </a:t>
            </a:r>
            <a:r>
              <a:rPr lang="uk-UA" dirty="0" err="1"/>
              <a:t>айеньюмеребл</a:t>
            </a:r>
            <a:r>
              <a:rPr lang="uk-UA" dirty="0"/>
              <a:t> та </a:t>
            </a:r>
            <a:r>
              <a:rPr lang="uk-UA"/>
              <a:t>айеньюмератор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76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/>
              <a:t>IEnumerable</a:t>
            </a:r>
            <a:r>
              <a:rPr lang="en-US" sz="1200" b="1" dirty="0"/>
              <a:t> </a:t>
            </a:r>
            <a:r>
              <a:rPr lang="uk-UA" sz="1200" dirty="0"/>
              <a:t>та</a:t>
            </a:r>
            <a:r>
              <a:rPr lang="en-US" sz="1200" dirty="0"/>
              <a:t> </a:t>
            </a:r>
            <a:r>
              <a:rPr lang="en-US" sz="1200" b="1" dirty="0" err="1"/>
              <a:t>IEnumerator</a:t>
            </a:r>
            <a:r>
              <a:rPr lang="en-US" sz="1200" b="1" dirty="0"/>
              <a:t> </a:t>
            </a:r>
            <a:r>
              <a:rPr lang="ru-RU" sz="1200" b="0" dirty="0" err="1"/>
              <a:t>інтерфейси</a:t>
            </a:r>
            <a:r>
              <a:rPr lang="ru-RU" sz="1200" b="0" dirty="0"/>
              <a:t>, </a:t>
            </a:r>
            <a:r>
              <a:rPr lang="ru-RU" sz="1200" b="0" dirty="0" err="1"/>
              <a:t>завдяки</a:t>
            </a:r>
            <a:r>
              <a:rPr lang="ru-RU" sz="1200" b="0" dirty="0"/>
              <a:t> </a:t>
            </a:r>
            <a:r>
              <a:rPr lang="ru-RU" sz="1200" b="0" dirty="0" err="1"/>
              <a:t>їм</a:t>
            </a:r>
            <a:r>
              <a:rPr lang="ru-RU" sz="1200" b="0" dirty="0"/>
              <a:t> ми </a:t>
            </a:r>
            <a:r>
              <a:rPr lang="ru-RU" sz="1200" b="0" dirty="0" err="1"/>
              <a:t>можемо</a:t>
            </a:r>
            <a:r>
              <a:rPr lang="ru-RU" sz="1200" b="0" dirty="0"/>
              <a:t> </a:t>
            </a:r>
            <a:r>
              <a:rPr lang="ru-RU" sz="1200" b="0" dirty="0" err="1"/>
              <a:t>перебирати</a:t>
            </a:r>
            <a:r>
              <a:rPr lang="ru-RU" sz="1200" b="0" dirty="0"/>
              <a:t> </a:t>
            </a:r>
            <a:r>
              <a:rPr lang="ru-RU" sz="1200" b="0" dirty="0" err="1"/>
              <a:t>елементи</a:t>
            </a:r>
            <a:r>
              <a:rPr lang="ru-RU" sz="1200" b="0" dirty="0"/>
              <a:t> у </a:t>
            </a:r>
            <a:r>
              <a:rPr lang="ru-RU" sz="1200" b="0" dirty="0" err="1"/>
              <a:t>циклі</a:t>
            </a:r>
            <a:r>
              <a:rPr lang="ru-RU" sz="1200" b="0" dirty="0"/>
              <a:t>, давайте </a:t>
            </a:r>
            <a:r>
              <a:rPr lang="ru-RU" sz="1200" b="0" dirty="0" err="1"/>
              <a:t>подивимось</a:t>
            </a:r>
            <a:r>
              <a:rPr lang="ru-RU" sz="1200" b="0" dirty="0"/>
              <a:t>, </a:t>
            </a:r>
            <a:r>
              <a:rPr lang="ru-RU" sz="1200" b="0" dirty="0" err="1"/>
              <a:t>яким</a:t>
            </a:r>
            <a:r>
              <a:rPr lang="ru-RU" sz="1200" b="0" dirty="0"/>
              <a:t> чином.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9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прикладах 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використовувати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елементу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5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метод </a:t>
            </a:r>
            <a:r>
              <a:rPr lang="en-US" dirty="0" err="1"/>
              <a:t>GetEnumerator</a:t>
            </a:r>
            <a:r>
              <a:rPr lang="en-US" dirty="0"/>
              <a:t> (),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нумератори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ітерацію</a:t>
            </a:r>
            <a:r>
              <a:rPr lang="ru-RU" dirty="0"/>
              <a:t> за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ru-RU" dirty="0" err="1"/>
              <a:t>колекції</a:t>
            </a:r>
            <a:r>
              <a:rPr lang="ru-RU" dirty="0"/>
              <a:t> через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en-US" dirty="0" err="1"/>
              <a:t>IEnumerator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Для цього нам потрібно лише створити клас, який буде зберігати список елементів та реалізовувати </a:t>
            </a:r>
            <a:r>
              <a:rPr lang="en-US" dirty="0" err="1"/>
              <a:t>IEnumerable</a:t>
            </a:r>
            <a:r>
              <a:rPr lang="en-US" dirty="0"/>
              <a:t>, </a:t>
            </a:r>
            <a:r>
              <a:rPr lang="uk-UA" dirty="0"/>
              <a:t>створювати екземпляр та перебирати його в циклі </a:t>
            </a:r>
            <a:r>
              <a:rPr lang="en-US" dirty="0"/>
              <a:t>foreach.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Як бачите, ми створили клас Ресторани, який реалізує </a:t>
            </a:r>
            <a:r>
              <a:rPr lang="en-US" dirty="0" err="1"/>
              <a:t>IEnumerable</a:t>
            </a:r>
            <a:r>
              <a:rPr lang="en-US" dirty="0"/>
              <a:t>. </a:t>
            </a:r>
            <a:r>
              <a:rPr lang="uk-UA" dirty="0"/>
              <a:t>Для простоти ми створили список ресторанів всередині класу, і ми використовуємо не узагальнені типи. Але ви можете передати список конструктору і використовувати узагальнену версію інтерфейсу </a:t>
            </a:r>
            <a:r>
              <a:rPr lang="en-US" dirty="0" err="1"/>
              <a:t>IEnumerable</a:t>
            </a:r>
            <a:r>
              <a:rPr lang="en-US" dirty="0"/>
              <a:t> &lt;T&gt;. </a:t>
            </a:r>
            <a:r>
              <a:rPr lang="uk-UA" dirty="0"/>
              <a:t>Метод </a:t>
            </a:r>
            <a:r>
              <a:rPr lang="en-US" dirty="0" err="1"/>
              <a:t>GetEnumerator</a:t>
            </a:r>
            <a:r>
              <a:rPr lang="en-US" dirty="0"/>
              <a:t> () </a:t>
            </a:r>
            <a:r>
              <a:rPr lang="uk-UA" dirty="0"/>
              <a:t>повертає вбудований </a:t>
            </a:r>
            <a:r>
              <a:rPr lang="uk-UA" dirty="0" err="1"/>
              <a:t>перечислювач</a:t>
            </a:r>
            <a:r>
              <a:rPr lang="uk-UA" dirty="0"/>
              <a:t> зі списку ресторанів. Ми можемо це зробити, оскільки </a:t>
            </a:r>
            <a:r>
              <a:rPr lang="en-US" dirty="0"/>
              <a:t>List </a:t>
            </a:r>
            <a:r>
              <a:rPr lang="uk-UA" dirty="0"/>
              <a:t>також реалізує </a:t>
            </a:r>
            <a:r>
              <a:rPr lang="en-US" dirty="0" err="1"/>
              <a:t>IEnumerable</a:t>
            </a:r>
            <a:r>
              <a:rPr lang="en-US" dirty="0"/>
              <a:t>. </a:t>
            </a:r>
            <a:r>
              <a:rPr lang="uk-UA" dirty="0"/>
              <a:t>Для тестування нашого коду ми створили екземпляр об'єкта Ресторани та запустили цикл </a:t>
            </a:r>
            <a:r>
              <a:rPr lang="en-US" dirty="0"/>
              <a:t>foreach.</a:t>
            </a:r>
          </a:p>
          <a:p>
            <a:r>
              <a:rPr lang="uk-UA" dirty="0"/>
              <a:t>Все це круто, але що, якщо ми не хочемо використовувати стандартну реалізацію інтерфейсу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uk-UA" dirty="0"/>
              <a:t>і нам потрібно додати трохи власної логіки? Для цього нам потрібно розглянути інтерфейс </a:t>
            </a:r>
            <a:r>
              <a:rPr lang="en-US" dirty="0" err="1"/>
              <a:t>IEnumerator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IEnumerator</a:t>
            </a:r>
            <a:r>
              <a:rPr lang="en-US" dirty="0"/>
              <a:t> - </a:t>
            </a:r>
            <a:r>
              <a:rPr lang="uk-UA" dirty="0"/>
              <a:t>це інтерфейс, який дозволяє отримати поточний елемент із колекції. Він має два методи:</a:t>
            </a:r>
          </a:p>
          <a:p>
            <a:r>
              <a:rPr lang="uk-UA" dirty="0"/>
              <a:t>1. </a:t>
            </a:r>
            <a:r>
              <a:rPr lang="en-US" dirty="0" err="1"/>
              <a:t>MoveNext</a:t>
            </a:r>
            <a:r>
              <a:rPr lang="en-US" dirty="0"/>
              <a:t> - </a:t>
            </a:r>
            <a:r>
              <a:rPr lang="uk-UA" dirty="0"/>
              <a:t>Переводить </a:t>
            </a:r>
            <a:r>
              <a:rPr lang="uk-UA" dirty="0" err="1"/>
              <a:t>перечислювач</a:t>
            </a:r>
            <a:r>
              <a:rPr lang="uk-UA" dirty="0"/>
              <a:t> до наступного елемента колекції. Він повертає </a:t>
            </a:r>
            <a:r>
              <a:rPr lang="en-US" dirty="0"/>
              <a:t>true, </a:t>
            </a:r>
            <a:r>
              <a:rPr lang="uk-UA" dirty="0"/>
              <a:t>якщо </a:t>
            </a:r>
            <a:r>
              <a:rPr lang="uk-UA" dirty="0" err="1"/>
              <a:t>перечислювач</a:t>
            </a:r>
            <a:r>
              <a:rPr lang="uk-UA" dirty="0"/>
              <a:t> був успішно встановлений для наступного елемента, і </a:t>
            </a:r>
            <a:r>
              <a:rPr lang="en-US" dirty="0"/>
              <a:t>false, </a:t>
            </a:r>
            <a:r>
              <a:rPr lang="uk-UA" dirty="0"/>
              <a:t>якщо </a:t>
            </a:r>
            <a:r>
              <a:rPr lang="uk-UA" dirty="0" err="1"/>
              <a:t>перечислювач</a:t>
            </a:r>
            <a:r>
              <a:rPr lang="uk-UA" dirty="0"/>
              <a:t> дійшов до кінця колекції.</a:t>
            </a:r>
          </a:p>
          <a:p>
            <a:r>
              <a:rPr lang="uk-UA" dirty="0"/>
              <a:t>2. </a:t>
            </a:r>
            <a:r>
              <a:rPr lang="en-US" dirty="0"/>
              <a:t>Reset</a:t>
            </a:r>
            <a:r>
              <a:rPr lang="uk-UA" dirty="0"/>
              <a:t> - встановлює </a:t>
            </a:r>
            <a:r>
              <a:rPr lang="uk-UA" dirty="0" err="1"/>
              <a:t>перечислювач</a:t>
            </a:r>
            <a:r>
              <a:rPr lang="uk-UA" dirty="0"/>
              <a:t> у початкове положення, яке знаходиться перед першим елементом у колекції.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2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Знаючи це, тепер ми можемо створити власний </a:t>
            </a:r>
            <a:r>
              <a:rPr lang="uk-UA" dirty="0" err="1"/>
              <a:t>перечислювач</a:t>
            </a:r>
            <a:r>
              <a:rPr lang="uk-UA" dirty="0"/>
              <a:t>. Наприклад, ми хочемо переглядати лише відкриті ресторани, і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uk-UA" dirty="0"/>
              <a:t>може нам у цьому допомогти. По-перше, нам потрібно створити клас, який отримає список елементів і реалізує інтерфейс </a:t>
            </a:r>
            <a:r>
              <a:rPr lang="en-US" dirty="0" err="1"/>
              <a:t>IEnumerator</a:t>
            </a:r>
            <a:r>
              <a:rPr lang="en-US" dirty="0"/>
              <a:t>.</a:t>
            </a:r>
          </a:p>
          <a:p>
            <a:r>
              <a:rPr lang="uk-UA" dirty="0"/>
              <a:t>Клас містить властивості _</a:t>
            </a:r>
            <a:r>
              <a:rPr lang="en-US" dirty="0"/>
              <a:t>restaurants </a:t>
            </a:r>
            <a:r>
              <a:rPr lang="uk-UA" dirty="0"/>
              <a:t>та _</a:t>
            </a:r>
            <a:r>
              <a:rPr lang="en-US" dirty="0"/>
              <a:t>position.</a:t>
            </a:r>
          </a:p>
          <a:p>
            <a:r>
              <a:rPr lang="en-US" dirty="0"/>
              <a:t>_</a:t>
            </a:r>
            <a:r>
              <a:rPr lang="uk-UA" dirty="0"/>
              <a:t>позиція - необхідна для зберігання поточної позиції </a:t>
            </a:r>
            <a:endParaRPr lang="en-US" dirty="0"/>
          </a:p>
          <a:p>
            <a:r>
              <a:rPr lang="uk-UA" dirty="0"/>
              <a:t>_ресторани - необхідна для зберігання списку ресторанів</a:t>
            </a:r>
          </a:p>
          <a:p>
            <a:r>
              <a:rPr lang="uk-UA" dirty="0"/>
              <a:t>Позиція починається з -1, оскільки першим методом, який буде викликаний, є </a:t>
            </a:r>
            <a:r>
              <a:rPr lang="en-US" dirty="0" err="1"/>
              <a:t>MoveNext</a:t>
            </a:r>
            <a:r>
              <a:rPr lang="en-US" dirty="0"/>
              <a:t> (), </a:t>
            </a:r>
            <a:r>
              <a:rPr lang="uk-UA" dirty="0"/>
              <a:t>який переміщує позицію вперед на одиницю.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0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Тільки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тоді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отримати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властивості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отримати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елемент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поточній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позиції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Метод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MoveNext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збільшить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покажчик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позиції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відкритий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наступний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ресторан,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дійде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кінця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списку.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0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 потрібно створити і повернути екземпляр нашого </a:t>
            </a:r>
            <a:r>
              <a:rPr lang="uk-U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перечислювача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реалізованого класу методу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інтерфейсу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Звичайно, схоже що забагато коду для простого перебору ресторанів. Але ваша логіка може бути більш складною, і ви </a:t>
            </a:r>
            <a:r>
              <a:rPr lang="uk-U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захочете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приховати це за класом. У такому випадку реалізація власних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 бути чудовим рішенням.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47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H.Melnyk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429"/>
            <a:ext cx="11867322" cy="475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8800" b="1" dirty="0"/>
              <a:t>Sprint 6. </a:t>
            </a:r>
            <a:r>
              <a:rPr lang="en-US" sz="8800" b="1" dirty="0" err="1"/>
              <a:t>IEnumerable</a:t>
            </a:r>
            <a:r>
              <a:rPr lang="uk-UA" sz="8800" b="1" dirty="0"/>
              <a:t> </a:t>
            </a:r>
            <a:r>
              <a:rPr lang="en-US" sz="8800" b="1" dirty="0"/>
              <a:t>and </a:t>
            </a:r>
            <a:r>
              <a:rPr lang="en-US" sz="8800" b="1" dirty="0" err="1"/>
              <a:t>IEnumerator</a:t>
            </a:r>
            <a:r>
              <a:rPr lang="en-US" sz="8800" b="1" dirty="0"/>
              <a:t> Interfaces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F539-3D1A-4071-98C3-14048D43B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938463"/>
            <a:ext cx="10820400" cy="4547937"/>
          </a:xfrm>
        </p:spPr>
        <p:txBody>
          <a:bodyPr/>
          <a:lstStyle/>
          <a:p>
            <a:r>
              <a:rPr lang="en-US" sz="3200" b="1" dirty="0" err="1"/>
              <a:t>IEnumerable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3200" b="1" dirty="0" err="1"/>
              <a:t>IEnumerator</a:t>
            </a:r>
            <a:r>
              <a:rPr lang="en-US" sz="3200" b="1" dirty="0"/>
              <a:t> </a:t>
            </a:r>
            <a:r>
              <a:rPr lang="en-US" sz="3200" dirty="0"/>
              <a:t>interfaces, thanks to them we can iterate over the elements in a loop, let’s go look how.</a:t>
            </a:r>
            <a:endParaRPr lang="uk-UA" sz="3200" dirty="0"/>
          </a:p>
        </p:txBody>
      </p:sp>
      <p:pic>
        <p:nvPicPr>
          <p:cNvPr id="1026" name="Picture 2" descr="https://miro.medium.com/max/750/1*CjaEAQfbvstjfnKLJa2o6g.jpeg">
            <a:extLst>
              <a:ext uri="{FF2B5EF4-FFF2-40B4-BE49-F238E27FC236}">
                <a16:creationId xmlns:a16="http://schemas.microsoft.com/office/drawing/2014/main" id="{D488BA2C-8348-4468-B361-1F3B6AF1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61" y="3033462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AD2C9DF4-085A-42E5-95BA-1CC659826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7800D-8642-4B24-99CC-D443760E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45367"/>
            <a:ext cx="6171641" cy="3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IEnumerable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3200" dirty="0"/>
              <a:t>The </a:t>
            </a:r>
            <a:r>
              <a:rPr lang="en-US" sz="3200" b="1" dirty="0" err="1"/>
              <a:t>IEnumerable</a:t>
            </a:r>
            <a:r>
              <a:rPr lang="en-US" sz="3200" dirty="0"/>
              <a:t> interface defines only one method </a:t>
            </a:r>
            <a:r>
              <a:rPr lang="en-US" sz="3200" b="1" dirty="0" err="1">
                <a:solidFill>
                  <a:srgbClr val="0070C0"/>
                </a:solidFill>
              </a:rPr>
              <a:t>GetEnumerator</a:t>
            </a:r>
            <a:r>
              <a:rPr lang="en-US" sz="3200" b="1" dirty="0">
                <a:solidFill>
                  <a:srgbClr val="0070C0"/>
                </a:solidFill>
              </a:rPr>
              <a:t>() </a:t>
            </a:r>
            <a:r>
              <a:rPr lang="en-US" sz="3200" dirty="0"/>
              <a:t>which returns an enumerator that iterates through a collection through implementing the interface </a:t>
            </a:r>
            <a:r>
              <a:rPr lang="en-US" sz="3200" dirty="0" err="1"/>
              <a:t>IEnumerator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BDD36-9038-433A-BE3E-4D6DA08C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526" y="488280"/>
            <a:ext cx="4012914" cy="2254919"/>
          </a:xfrm>
        </p:spPr>
        <p:txBody>
          <a:bodyPr/>
          <a:lstStyle/>
          <a:p>
            <a:r>
              <a:rPr lang="en-US" b="1" dirty="0" err="1"/>
              <a:t>IEnumerable</a:t>
            </a:r>
            <a:r>
              <a:rPr lang="en-US" dirty="0"/>
              <a:t> interface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D360E3-3EB6-443B-97AF-2DB53C376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20" y="1714500"/>
            <a:ext cx="10820400" cy="3429000"/>
          </a:xfrm>
        </p:spPr>
        <p:txBody>
          <a:bodyPr/>
          <a:lstStyle/>
          <a:p>
            <a:endParaRPr lang="ru-R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7D128-8DE7-49EC-9FB0-170C48EF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0" y="488281"/>
            <a:ext cx="7632954" cy="302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57E00-6557-4127-A1E9-11492534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26" y="3722771"/>
            <a:ext cx="5801627" cy="30243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7EEFCA-1934-4EF6-9932-0D69CC72641C}"/>
              </a:ext>
            </a:extLst>
          </p:cNvPr>
          <p:cNvCxnSpPr/>
          <p:nvPr/>
        </p:nvCxnSpPr>
        <p:spPr>
          <a:xfrm>
            <a:off x="370573" y="831181"/>
            <a:ext cx="32445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579D0-2DD3-4924-8D73-44FCC7C057BA}"/>
              </a:ext>
            </a:extLst>
          </p:cNvPr>
          <p:cNvSpPr/>
          <p:nvPr/>
        </p:nvSpPr>
        <p:spPr>
          <a:xfrm>
            <a:off x="370572" y="960806"/>
            <a:ext cx="7437941" cy="163629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D3CA62-44EB-4AAE-BB39-EBB291956845}"/>
              </a:ext>
            </a:extLst>
          </p:cNvPr>
          <p:cNvCxnSpPr>
            <a:cxnSpLocks/>
          </p:cNvCxnSpPr>
          <p:nvPr/>
        </p:nvCxnSpPr>
        <p:spPr>
          <a:xfrm>
            <a:off x="5811253" y="3197391"/>
            <a:ext cx="190700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38DDA-E20F-49EE-869A-84F17615C427}"/>
              </a:ext>
            </a:extLst>
          </p:cNvPr>
          <p:cNvCxnSpPr>
            <a:cxnSpLocks/>
          </p:cNvCxnSpPr>
          <p:nvPr/>
        </p:nvCxnSpPr>
        <p:spPr>
          <a:xfrm>
            <a:off x="4188995" y="4589044"/>
            <a:ext cx="437748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96E81-F8DB-476B-98DB-8203CC214963}"/>
              </a:ext>
            </a:extLst>
          </p:cNvPr>
          <p:cNvSpPr/>
          <p:nvPr/>
        </p:nvSpPr>
        <p:spPr>
          <a:xfrm>
            <a:off x="4102768" y="4650360"/>
            <a:ext cx="5651233" cy="194694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80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B76A-C454-4586-92E6-2645E970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b="1" dirty="0" err="1"/>
              <a:t>IEnumerator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9A9-1393-4EAA-B8AE-B495D18C5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946358"/>
          </a:xfrm>
        </p:spPr>
        <p:txBody>
          <a:bodyPr/>
          <a:lstStyle/>
          <a:p>
            <a:r>
              <a:rPr lang="en-US" sz="2400" b="1" dirty="0" err="1"/>
              <a:t>IEnumerator</a:t>
            </a:r>
            <a:r>
              <a:rPr lang="en-US" sz="2400" dirty="0"/>
              <a:t> is an interface which lets you get the </a:t>
            </a:r>
            <a:r>
              <a:rPr lang="en-US" sz="2400" i="1" dirty="0"/>
              <a:t>Current</a:t>
            </a:r>
            <a:r>
              <a:rPr lang="en-US" sz="2400" dirty="0"/>
              <a:t> element from a collection. It has two methods:</a:t>
            </a:r>
          </a:p>
          <a:p>
            <a:pPr marL="3405188"/>
            <a:r>
              <a:rPr lang="en-US" sz="2400" dirty="0"/>
              <a:t>1. </a:t>
            </a:r>
            <a:r>
              <a:rPr lang="en-US" sz="2400" b="1" dirty="0" err="1"/>
              <a:t>MoveNext</a:t>
            </a:r>
            <a:r>
              <a:rPr lang="en-US" sz="2400" dirty="0"/>
              <a:t> - Advances the enumerator to the next element of the collection. It returns </a:t>
            </a:r>
            <a:r>
              <a:rPr lang="en-US" sz="2400" i="1" dirty="0"/>
              <a:t>true</a:t>
            </a:r>
            <a:r>
              <a:rPr lang="en-US" sz="2400" dirty="0"/>
              <a:t> if the enumerator was successfully set to the next element and </a:t>
            </a:r>
            <a:r>
              <a:rPr lang="en-US" sz="2400" i="1" dirty="0"/>
              <a:t>false</a:t>
            </a:r>
            <a:r>
              <a:rPr lang="en-US" sz="2400" dirty="0"/>
              <a:t> if the enumerator has reached the end of the collection.</a:t>
            </a:r>
          </a:p>
          <a:p>
            <a:pPr marL="3405188"/>
            <a:r>
              <a:rPr lang="en-US" sz="2400" dirty="0"/>
              <a:t>2. </a:t>
            </a:r>
            <a:r>
              <a:rPr lang="en-US" sz="2400" b="1" dirty="0"/>
              <a:t>Reset</a:t>
            </a:r>
            <a:r>
              <a:rPr lang="en-US" sz="2400" dirty="0"/>
              <a:t> - Sets the enumerator to its initial position, which is before the first element in the collection.</a:t>
            </a:r>
            <a:endParaRPr lang="uk-U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8E21-1B6E-4225-9404-A52890BF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2" y="3197391"/>
            <a:ext cx="3311471" cy="2180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13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2635E-29E2-4F1D-83EA-064AE89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IEnumerator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B4653-1400-40A7-857B-5D4FD3C5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734302"/>
            <a:ext cx="6251821" cy="476275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8BEA01-B56A-449D-B741-D324E1F7C749}"/>
              </a:ext>
            </a:extLst>
          </p:cNvPr>
          <p:cNvCxnSpPr/>
          <p:nvPr/>
        </p:nvCxnSpPr>
        <p:spPr>
          <a:xfrm>
            <a:off x="4090737" y="2466474"/>
            <a:ext cx="14076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280050-2404-4ACD-B5CE-5AF5E5FB8280}"/>
              </a:ext>
            </a:extLst>
          </p:cNvPr>
          <p:cNvCxnSpPr/>
          <p:nvPr/>
        </p:nvCxnSpPr>
        <p:spPr>
          <a:xfrm>
            <a:off x="2065421" y="2703095"/>
            <a:ext cx="14076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2635E-29E2-4F1D-83EA-064AE89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IEnumerator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337A2-8638-40D7-A206-CE427FBB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328"/>
            <a:ext cx="7935241" cy="47635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649CD-5EBC-4E99-A7BD-BD3057FCA7E7}"/>
              </a:ext>
            </a:extLst>
          </p:cNvPr>
          <p:cNvCxnSpPr/>
          <p:nvPr/>
        </p:nvCxnSpPr>
        <p:spPr>
          <a:xfrm>
            <a:off x="2053390" y="2053390"/>
            <a:ext cx="14076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2635E-29E2-4F1D-83EA-064AE89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IEnumerator</a:t>
            </a:r>
            <a:endParaRPr lang="ru-RU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A1B72-C39C-4A2D-BD17-8F918FE1D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6B028-9825-4E87-95E8-53C19E0D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7" y="1371600"/>
            <a:ext cx="8862434" cy="32364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02603-9427-47F2-B8E5-0907FE372DC0}"/>
              </a:ext>
            </a:extLst>
          </p:cNvPr>
          <p:cNvCxnSpPr>
            <a:cxnSpLocks/>
          </p:cNvCxnSpPr>
          <p:nvPr/>
        </p:nvCxnSpPr>
        <p:spPr>
          <a:xfrm>
            <a:off x="926436" y="1792704"/>
            <a:ext cx="40065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8B2F5F-D3F0-4B1A-B563-A9DFF3D1C869}"/>
              </a:ext>
            </a:extLst>
          </p:cNvPr>
          <p:cNvCxnSpPr>
            <a:cxnSpLocks/>
          </p:cNvCxnSpPr>
          <p:nvPr/>
        </p:nvCxnSpPr>
        <p:spPr>
          <a:xfrm>
            <a:off x="1548068" y="4086725"/>
            <a:ext cx="40065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389C8-3F42-4874-B6DE-3CC0049A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8" y="4391533"/>
            <a:ext cx="5639594" cy="22413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23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835f28f2-30f1-4728-84d2-86d96e143488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41e6018-ac0a-4dfb-8409-db9e0d25502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622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Sprint 6. IEnumerable and IEnumerator Interfaces</vt:lpstr>
      <vt:lpstr>PowerPoint Presentation</vt:lpstr>
      <vt:lpstr>Element</vt:lpstr>
      <vt:lpstr>IEnumerable</vt:lpstr>
      <vt:lpstr>IEnumerable interface</vt:lpstr>
      <vt:lpstr>IEnumerator</vt:lpstr>
      <vt:lpstr>IEnumerator</vt:lpstr>
      <vt:lpstr>IEnumerator</vt:lpstr>
      <vt:lpstr>IEnumerator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Halyna Melnyk</cp:lastModifiedBy>
  <cp:revision>53</cp:revision>
  <dcterms:created xsi:type="dcterms:W3CDTF">2018-11-02T13:55:27Z</dcterms:created>
  <dcterms:modified xsi:type="dcterms:W3CDTF">2021-04-18T18:26:46Z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