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777" r:id="rId4"/>
    <p:sldMasterId id="2147484789" r:id="rId5"/>
    <p:sldMasterId id="2147484842" r:id="rId6"/>
  </p:sldMasterIdLst>
  <p:notesMasterIdLst>
    <p:notesMasterId r:id="rId32"/>
  </p:notesMasterIdLst>
  <p:sldIdLst>
    <p:sldId id="1224" r:id="rId7"/>
    <p:sldId id="1239" r:id="rId8"/>
    <p:sldId id="1225" r:id="rId9"/>
    <p:sldId id="1228" r:id="rId10"/>
    <p:sldId id="1245" r:id="rId11"/>
    <p:sldId id="1246" r:id="rId12"/>
    <p:sldId id="1247" r:id="rId13"/>
    <p:sldId id="1248" r:id="rId14"/>
    <p:sldId id="1249" r:id="rId15"/>
    <p:sldId id="1241" r:id="rId16"/>
    <p:sldId id="1244" r:id="rId17"/>
    <p:sldId id="1250" r:id="rId18"/>
    <p:sldId id="1251" r:id="rId19"/>
    <p:sldId id="1252" r:id="rId20"/>
    <p:sldId id="1253" r:id="rId21"/>
    <p:sldId id="1242" r:id="rId22"/>
    <p:sldId id="1243" r:id="rId23"/>
    <p:sldId id="1232" r:id="rId24"/>
    <p:sldId id="1230" r:id="rId25"/>
    <p:sldId id="1240" r:id="rId26"/>
    <p:sldId id="1233" r:id="rId27"/>
    <p:sldId id="1236" r:id="rId28"/>
    <p:sldId id="1237" r:id="rId29"/>
    <p:sldId id="1238" r:id="rId30"/>
    <p:sldId id="1206" r:id="rId31"/>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1pPr>
    <a:lvl2pPr marL="457200"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2pPr>
    <a:lvl3pPr marL="914400"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3pPr>
    <a:lvl4pPr marL="1371600"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4pPr>
    <a:lvl5pPr marL="1828800"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5pPr>
    <a:lvl6pPr marL="2286000" algn="l" defTabSz="914400" rtl="0" eaLnBrk="1" latinLnBrk="0" hangingPunct="1">
      <a:defRPr kern="1200">
        <a:solidFill>
          <a:schemeClr val="tx1"/>
        </a:solidFill>
        <a:latin typeface="Open Sans" panose="020B0606030504020204" pitchFamily="34" charset="0"/>
        <a:ea typeface="+mn-ea"/>
        <a:cs typeface="+mn-cs"/>
      </a:defRPr>
    </a:lvl6pPr>
    <a:lvl7pPr marL="2743200" algn="l" defTabSz="914400" rtl="0" eaLnBrk="1" latinLnBrk="0" hangingPunct="1">
      <a:defRPr kern="1200">
        <a:solidFill>
          <a:schemeClr val="tx1"/>
        </a:solidFill>
        <a:latin typeface="Open Sans" panose="020B0606030504020204" pitchFamily="34" charset="0"/>
        <a:ea typeface="+mn-ea"/>
        <a:cs typeface="+mn-cs"/>
      </a:defRPr>
    </a:lvl7pPr>
    <a:lvl8pPr marL="3200400" algn="l" defTabSz="914400" rtl="0" eaLnBrk="1" latinLnBrk="0" hangingPunct="1">
      <a:defRPr kern="1200">
        <a:solidFill>
          <a:schemeClr val="tx1"/>
        </a:solidFill>
        <a:latin typeface="Open Sans" panose="020B0606030504020204" pitchFamily="34" charset="0"/>
        <a:ea typeface="+mn-ea"/>
        <a:cs typeface="+mn-cs"/>
      </a:defRPr>
    </a:lvl8pPr>
    <a:lvl9pPr marL="3657600" algn="l" defTabSz="914400" rtl="0" eaLnBrk="1" latinLnBrk="0" hangingPunct="1">
      <a:defRPr kern="1200">
        <a:solidFill>
          <a:schemeClr val="tx1"/>
        </a:solidFill>
        <a:latin typeface="Open Sans" panose="020B0606030504020204" pitchFamily="34" charset="0"/>
        <a:ea typeface="+mn-ea"/>
        <a:cs typeface="+mn-cs"/>
      </a:defRPr>
    </a:lvl9pPr>
  </p:defaultTextStyle>
  <p:extLst>
    <p:ext uri="{521415D9-36F7-43E2-AB2F-B90AF26B5E84}">
      <p14:sectionLst xmlns:p14="http://schemas.microsoft.com/office/powerpoint/2010/main">
        <p14:section name="Default Section" id="{5993470C-4786-4D38-90BE-AF14FB3A0120}">
          <p14:sldIdLst>
            <p14:sldId id="1224"/>
            <p14:sldId id="1239"/>
            <p14:sldId id="1225"/>
            <p14:sldId id="1228"/>
            <p14:sldId id="1245"/>
            <p14:sldId id="1246"/>
            <p14:sldId id="1247"/>
            <p14:sldId id="1248"/>
            <p14:sldId id="1249"/>
            <p14:sldId id="1241"/>
            <p14:sldId id="1244"/>
            <p14:sldId id="1250"/>
            <p14:sldId id="1251"/>
            <p14:sldId id="1252"/>
            <p14:sldId id="1253"/>
            <p14:sldId id="1242"/>
            <p14:sldId id="1243"/>
            <p14:sldId id="1232"/>
            <p14:sldId id="1230"/>
            <p14:sldId id="1240"/>
            <p14:sldId id="1233"/>
            <p14:sldId id="1236"/>
            <p14:sldId id="1237"/>
            <p14:sldId id="1238"/>
            <p14:sldId id="1206"/>
          </p14:sldIdLst>
        </p14:section>
      </p14:sectionLst>
    </p:ext>
    <p:ext uri="{EFAFB233-063F-42B5-8137-9DF3F51BA10A}">
      <p15:sldGuideLst xmlns:p15="http://schemas.microsoft.com/office/powerpoint/2012/main">
        <p15:guide id="1" orient="horz" pos="1979" userDrawn="1">
          <p15:clr>
            <a:srgbClr val="A4A3A4"/>
          </p15:clr>
        </p15:guide>
        <p15:guide id="2" pos="688" userDrawn="1">
          <p15:clr>
            <a:srgbClr val="A4A3A4"/>
          </p15:clr>
        </p15:guide>
        <p15:guide id="3" orient="horz" pos="1729" userDrawn="1">
          <p15:clr>
            <a:srgbClr val="A4A3A4"/>
          </p15:clr>
        </p15:guide>
        <p15:guide id="4" pos="7242" userDrawn="1">
          <p15:clr>
            <a:srgbClr val="A4A3A4"/>
          </p15:clr>
        </p15:guide>
        <p15:guide id="5" orient="horz" pos="1298"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iktoriya Shyryayeva" initials="" lastIdx="3" clrIdx="0"/>
  <p:cmAuthor id="2" name="Alona Golopuz" initials="AG" lastIdx="3" clrIdx="1"/>
  <p:cmAuthor id="3" name="Tania Kuz" initials="TK" lastIdx="7" clrIdx="2"/>
  <p:cmAuthor id="4" name="Viktoriya Shyryayeva" initials="VS" lastIdx="29" clrIdx="3"/>
  <p:cmAuthor id="5" name="Shaun Greene" initials="SG" lastIdx="1" clrIdx="4">
    <p:extLst>
      <p:ext uri="{19B8F6BF-5375-455C-9EA6-DF929625EA0E}">
        <p15:presenceInfo xmlns:p15="http://schemas.microsoft.com/office/powerpoint/2012/main" userId="S::sgree@softserveinc.com::aada7fc0-4079-4dff-b590-112c10cd224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F2585"/>
    <a:srgbClr val="F26D26"/>
    <a:srgbClr val="BA124A"/>
    <a:srgbClr val="E93BDD"/>
    <a:srgbClr val="F49EEE"/>
    <a:srgbClr val="42D109"/>
    <a:srgbClr val="159B3B"/>
    <a:srgbClr val="0F45B1"/>
    <a:srgbClr val="E3602B"/>
    <a:srgbClr val="F4AB0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8" autoAdjust="0"/>
    <p:restoredTop sz="94291" autoAdjust="0"/>
  </p:normalViewPr>
  <p:slideViewPr>
    <p:cSldViewPr snapToGrid="0">
      <p:cViewPr varScale="1">
        <p:scale>
          <a:sx n="69" d="100"/>
          <a:sy n="69" d="100"/>
        </p:scale>
        <p:origin x="672" y="66"/>
      </p:cViewPr>
      <p:guideLst>
        <p:guide orient="horz" pos="1979"/>
        <p:guide pos="688"/>
        <p:guide orient="horz" pos="1729"/>
        <p:guide pos="7242"/>
        <p:guide orient="horz" pos="1298"/>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78" d="100"/>
          <a:sy n="78" d="100"/>
        </p:scale>
        <p:origin x="3089" y="6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 Type="http://schemas.openxmlformats.org/officeDocument/2006/relationships/customXml" Target="../customXml/item3.xml"/><Relationship Id="rId21" Type="http://schemas.openxmlformats.org/officeDocument/2006/relationships/slide" Target="slides/slide15.xml"/><Relationship Id="rId34" Type="http://schemas.openxmlformats.org/officeDocument/2006/relationships/presProps" Target="presProp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theme" Target="theme/theme1.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E746818D-8EB4-40E0-B412-1AB8722040CC}" type="datetimeFigureOut">
              <a:rPr lang="en-GB"/>
              <a:pPr>
                <a:defRPr/>
              </a:pPr>
              <a:t>16/07/2020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GB"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fontAlgn="auto" hangingPunct="1">
              <a:spcBef>
                <a:spcPts val="0"/>
              </a:spcBef>
              <a:spcAft>
                <a:spcPts val="0"/>
              </a:spcAft>
              <a:defRPr sz="1200">
                <a:latin typeface="+mn-lt"/>
              </a:defRPr>
            </a:lvl1pPr>
          </a:lstStyle>
          <a:p>
            <a:pPr>
              <a:defRPr/>
            </a:pPr>
            <a:fld id="{A7524555-7A4A-402C-AA8C-9E148724DB57}" type="slidenum">
              <a:rPr lang="en-GB"/>
              <a:pPr>
                <a:defRPr/>
              </a:pPr>
              <a:t>‹#›</a:t>
            </a:fld>
            <a:endParaRPr lang="en-GB"/>
          </a:p>
        </p:txBody>
      </p:sp>
    </p:spTree>
    <p:extLst>
      <p:ext uri="{BB962C8B-B14F-4D97-AF65-F5344CB8AC3E}">
        <p14:creationId xmlns:p14="http://schemas.microsoft.com/office/powerpoint/2010/main" val="66559136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uk-UA" dirty="0"/>
          </a:p>
        </p:txBody>
      </p:sp>
      <p:sp>
        <p:nvSpPr>
          <p:cNvPr id="4" name="Slide Number Placeholder 3"/>
          <p:cNvSpPr>
            <a:spLocks noGrp="1"/>
          </p:cNvSpPr>
          <p:nvPr>
            <p:ph type="sldNum" sz="quarter" idx="5"/>
          </p:nvPr>
        </p:nvSpPr>
        <p:spPr/>
        <p:txBody>
          <a:bodyPr/>
          <a:lstStyle/>
          <a:p>
            <a:pPr>
              <a:defRPr/>
            </a:pPr>
            <a:fld id="{A7524555-7A4A-402C-AA8C-9E148724DB57}" type="slidenum">
              <a:rPr lang="en-GB" smtClean="0"/>
              <a:pPr>
                <a:defRPr/>
              </a:pPr>
              <a:t>1</a:t>
            </a:fld>
            <a:endParaRPr lang="en-GB"/>
          </a:p>
        </p:txBody>
      </p:sp>
    </p:spTree>
    <p:extLst>
      <p:ext uri="{BB962C8B-B14F-4D97-AF65-F5344CB8AC3E}">
        <p14:creationId xmlns:p14="http://schemas.microsoft.com/office/powerpoint/2010/main" val="31093045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uk-UA" dirty="0"/>
              <a:t>І</a:t>
            </a:r>
            <a:r>
              <a:rPr lang="uk-UA" baseline="0" dirty="0"/>
              <a:t>менований </a:t>
            </a:r>
            <a:r>
              <a:rPr lang="uk-UA" baseline="0" dirty="0" err="1"/>
              <a:t>ітератор</a:t>
            </a:r>
            <a:r>
              <a:rPr lang="uk-UA" baseline="0" dirty="0"/>
              <a:t> має реалізовуватися методом, який у сигнатурі має тип </a:t>
            </a:r>
            <a:r>
              <a:rPr lang="uk-UA" baseline="0" dirty="0" err="1"/>
              <a:t>повертаємого</a:t>
            </a:r>
            <a:r>
              <a:rPr lang="uk-UA" baseline="0" dirty="0"/>
              <a:t> значення </a:t>
            </a:r>
            <a:r>
              <a:rPr lang="en-US" b="1" i="1" baseline="0" dirty="0" err="1"/>
              <a:t>IEnumerable</a:t>
            </a:r>
            <a:r>
              <a:rPr lang="en-US" b="1" i="1" baseline="0" dirty="0"/>
              <a:t>&lt;T&gt;</a:t>
            </a:r>
            <a:r>
              <a:rPr lang="en-US" baseline="0" dirty="0"/>
              <a:t>.</a:t>
            </a:r>
          </a:p>
          <a:p>
            <a:endParaRPr lang="en-US" baseline="0" dirty="0"/>
          </a:p>
          <a:p>
            <a:r>
              <a:rPr lang="uk-UA" baseline="0" dirty="0"/>
              <a:t>У цьому випадку в тілі такого метода ми маємо можливість використовувати оператор </a:t>
            </a:r>
            <a:r>
              <a:rPr lang="en-US" b="1" i="1" baseline="0" dirty="0"/>
              <a:t>yield</a:t>
            </a:r>
            <a:r>
              <a:rPr lang="en-US" baseline="0" dirty="0"/>
              <a:t>.</a:t>
            </a:r>
          </a:p>
          <a:p>
            <a:endParaRPr lang="en-US" baseline="0" dirty="0"/>
          </a:p>
          <a:p>
            <a:r>
              <a:rPr lang="uk-UA" baseline="0" dirty="0"/>
              <a:t>В прикладі визначеному на цьому слайді іменованими методами є метод</a:t>
            </a:r>
            <a:r>
              <a:rPr lang="ru-RU" baseline="0" dirty="0"/>
              <a:t>и з </a:t>
            </a:r>
            <a:r>
              <a:rPr lang="ru-RU" baseline="0" dirty="0" err="1"/>
              <a:t>назвами</a:t>
            </a:r>
            <a:r>
              <a:rPr lang="ru-RU" baseline="0" dirty="0"/>
              <a:t> </a:t>
            </a:r>
            <a:r>
              <a:rPr lang="en-US" baseline="0" dirty="0" err="1"/>
              <a:t>GetAll</a:t>
            </a:r>
            <a:r>
              <a:rPr lang="en-US" baseline="0" dirty="0"/>
              <a:t>() </a:t>
            </a:r>
            <a:r>
              <a:rPr lang="uk-UA" baseline="0" dirty="0"/>
              <a:t>та </a:t>
            </a:r>
            <a:r>
              <a:rPr lang="en-US" sz="1200" kern="1200" dirty="0" err="1">
                <a:solidFill>
                  <a:schemeClr val="tx1"/>
                </a:solidFill>
                <a:latin typeface="+mn-lt"/>
                <a:ea typeface="+mn-ea"/>
                <a:cs typeface="+mn-cs"/>
              </a:rPr>
              <a:t>GetItemsUntilNotEqual</a:t>
            </a:r>
            <a:r>
              <a:rPr lang="en-US" sz="1200" kern="1200" dirty="0">
                <a:solidFill>
                  <a:schemeClr val="tx1"/>
                </a:solidFill>
                <a:latin typeface="+mn-lt"/>
                <a:ea typeface="+mn-ea"/>
                <a:cs typeface="+mn-cs"/>
              </a:rPr>
              <a:t>().</a:t>
            </a:r>
          </a:p>
          <a:p>
            <a:endParaRPr lang="en-US" sz="1200" kern="1200" dirty="0">
              <a:solidFill>
                <a:schemeClr val="tx1"/>
              </a:solidFill>
              <a:latin typeface="+mn-lt"/>
              <a:ea typeface="+mn-ea"/>
              <a:cs typeface="+mn-cs"/>
            </a:endParaRPr>
          </a:p>
          <a:p>
            <a:r>
              <a:rPr lang="ru-RU" sz="1200" kern="1200" dirty="0">
                <a:solidFill>
                  <a:schemeClr val="tx1"/>
                </a:solidFill>
                <a:latin typeface="+mn-lt"/>
                <a:ea typeface="+mn-ea"/>
                <a:cs typeface="+mn-cs"/>
              </a:rPr>
              <a:t>У</a:t>
            </a:r>
            <a:r>
              <a:rPr lang="ru-RU" sz="1200" kern="1200" baseline="0" dirty="0">
                <a:solidFill>
                  <a:schemeClr val="tx1"/>
                </a:solidFill>
                <a:latin typeface="+mn-lt"/>
                <a:ea typeface="+mn-ea"/>
                <a:cs typeface="+mn-cs"/>
              </a:rPr>
              <a:t> </a:t>
            </a:r>
            <a:r>
              <a:rPr lang="ru-RU" sz="1200" kern="1200" baseline="0" dirty="0" err="1">
                <a:solidFill>
                  <a:schemeClr val="tx1"/>
                </a:solidFill>
                <a:latin typeface="+mn-lt"/>
                <a:ea typeface="+mn-ea"/>
                <a:cs typeface="+mn-cs"/>
              </a:rPr>
              <a:t>методі</a:t>
            </a:r>
            <a:r>
              <a:rPr lang="ru-RU" sz="1200" kern="1200" baseline="0" dirty="0">
                <a:solidFill>
                  <a:schemeClr val="tx1"/>
                </a:solidFill>
                <a:latin typeface="+mn-lt"/>
                <a:ea typeface="+mn-ea"/>
                <a:cs typeface="+mn-cs"/>
              </a:rPr>
              <a:t> </a:t>
            </a:r>
            <a:r>
              <a:rPr lang="en-US" sz="1200" kern="1200" dirty="0" err="1">
                <a:solidFill>
                  <a:schemeClr val="tx1"/>
                </a:solidFill>
                <a:latin typeface="+mn-lt"/>
                <a:ea typeface="+mn-ea"/>
                <a:cs typeface="+mn-cs"/>
              </a:rPr>
              <a:t>GetItemsUntilNotEqual</a:t>
            </a:r>
            <a:r>
              <a:rPr lang="en-US" sz="1200" kern="1200" dirty="0">
                <a:solidFill>
                  <a:schemeClr val="tx1"/>
                </a:solidFill>
                <a:latin typeface="+mn-lt"/>
                <a:ea typeface="+mn-ea"/>
                <a:cs typeface="+mn-cs"/>
              </a:rPr>
              <a:t>()</a:t>
            </a:r>
            <a:r>
              <a:rPr lang="uk-UA" sz="1200" kern="1200" baseline="0" dirty="0">
                <a:solidFill>
                  <a:schemeClr val="tx1"/>
                </a:solidFill>
                <a:latin typeface="+mn-lt"/>
                <a:ea typeface="+mn-ea"/>
                <a:cs typeface="+mn-cs"/>
              </a:rPr>
              <a:t> повертаються елементи контейнеру, доки не знайдеться перший </a:t>
            </a:r>
            <a:r>
              <a:rPr lang="uk-UA" sz="1200" kern="1200" baseline="0" dirty="0" err="1">
                <a:solidFill>
                  <a:schemeClr val="tx1"/>
                </a:solidFill>
                <a:latin typeface="+mn-lt"/>
                <a:ea typeface="+mn-ea"/>
                <a:cs typeface="+mn-cs"/>
              </a:rPr>
              <a:t>елеме</a:t>
            </a:r>
            <a:r>
              <a:rPr lang="ru-RU" sz="1200" kern="1200" baseline="0" dirty="0" err="1">
                <a:solidFill>
                  <a:schemeClr val="tx1"/>
                </a:solidFill>
                <a:latin typeface="+mn-lt"/>
                <a:ea typeface="+mn-ea"/>
                <a:cs typeface="+mn-cs"/>
              </a:rPr>
              <a:t>нт</a:t>
            </a:r>
            <a:r>
              <a:rPr lang="uk-UA" sz="1200" kern="1200" baseline="0" dirty="0">
                <a:solidFill>
                  <a:schemeClr val="tx1"/>
                </a:solidFill>
                <a:latin typeface="+mn-lt"/>
                <a:ea typeface="+mn-ea"/>
                <a:cs typeface="+mn-cs"/>
              </a:rPr>
              <a:t>, який є рівним по значенню аргументу </a:t>
            </a:r>
            <a:r>
              <a:rPr lang="en-US" sz="1200" kern="1200" baseline="0" dirty="0">
                <a:solidFill>
                  <a:schemeClr val="tx1"/>
                </a:solidFill>
                <a:latin typeface="+mn-lt"/>
                <a:ea typeface="+mn-ea"/>
                <a:cs typeface="+mn-cs"/>
              </a:rPr>
              <a:t>guard.</a:t>
            </a:r>
          </a:p>
          <a:p>
            <a:endParaRPr lang="ru-RU" dirty="0"/>
          </a:p>
        </p:txBody>
      </p:sp>
      <p:sp>
        <p:nvSpPr>
          <p:cNvPr id="4" name="Номер слайда 3"/>
          <p:cNvSpPr>
            <a:spLocks noGrp="1"/>
          </p:cNvSpPr>
          <p:nvPr>
            <p:ph type="sldNum" sz="quarter" idx="10"/>
          </p:nvPr>
        </p:nvSpPr>
        <p:spPr/>
        <p:txBody>
          <a:bodyPr/>
          <a:lstStyle/>
          <a:p>
            <a:pPr>
              <a:defRPr/>
            </a:pPr>
            <a:fld id="{A7524555-7A4A-402C-AA8C-9E148724DB57}" type="slidenum">
              <a:rPr lang="en-GB" smtClean="0"/>
              <a:pPr>
                <a:defRPr/>
              </a:pPr>
              <a:t>23</a:t>
            </a:fld>
            <a:endParaRPr lang="en-GB"/>
          </a:p>
        </p:txBody>
      </p:sp>
    </p:spTree>
    <p:extLst>
      <p:ext uri="{BB962C8B-B14F-4D97-AF65-F5344CB8AC3E}">
        <p14:creationId xmlns:p14="http://schemas.microsoft.com/office/powerpoint/2010/main" val="1117028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pPr>
              <a:defRPr/>
            </a:pPr>
            <a:fld id="{A7524555-7A4A-402C-AA8C-9E148724DB57}" type="slidenum">
              <a:rPr lang="en-GB" smtClean="0"/>
              <a:pPr>
                <a:defRPr/>
              </a:pPr>
              <a:t>24</a:t>
            </a:fld>
            <a:endParaRPr lang="en-GB"/>
          </a:p>
        </p:txBody>
      </p:sp>
    </p:spTree>
    <p:extLst>
      <p:ext uri="{BB962C8B-B14F-4D97-AF65-F5344CB8AC3E}">
        <p14:creationId xmlns:p14="http://schemas.microsoft.com/office/powerpoint/2010/main" val="16684371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indent="0">
              <a:buNone/>
            </a:pPr>
            <a:r>
              <a:rPr lang="ru-RU" b="1" dirty="0" err="1"/>
              <a:t>Колекції</a:t>
            </a:r>
            <a:r>
              <a:rPr lang="ru-RU" dirty="0"/>
              <a:t> - </a:t>
            </a:r>
            <a:r>
              <a:rPr lang="ru-RU" dirty="0" err="1"/>
              <a:t>найбільш</a:t>
            </a:r>
            <a:r>
              <a:rPr lang="ru-RU" dirty="0"/>
              <a:t> </a:t>
            </a:r>
            <a:r>
              <a:rPr lang="ru-RU" dirty="0" err="1"/>
              <a:t>розповсюджена</a:t>
            </a:r>
            <a:r>
              <a:rPr lang="ru-RU" dirty="0"/>
              <a:t> структура </a:t>
            </a:r>
            <a:r>
              <a:rPr lang="ru-RU" dirty="0" err="1"/>
              <a:t>даних</a:t>
            </a:r>
            <a:r>
              <a:rPr lang="ru-RU" dirty="0"/>
              <a:t>, яку Ви </a:t>
            </a:r>
            <a:r>
              <a:rPr lang="ru-RU" dirty="0" err="1"/>
              <a:t>можна</a:t>
            </a:r>
            <a:r>
              <a:rPr lang="ru-RU" dirty="0"/>
              <a:t> </a:t>
            </a:r>
            <a:r>
              <a:rPr lang="ru-RU" dirty="0" err="1"/>
              <a:t>зустріти</a:t>
            </a:r>
            <a:r>
              <a:rPr lang="ru-RU" dirty="0"/>
              <a:t> у </a:t>
            </a:r>
            <a:r>
              <a:rPr lang="ru-RU" dirty="0" err="1"/>
              <a:t>програмуванні</a:t>
            </a:r>
            <a:r>
              <a:rPr lang="ru-RU" dirty="0"/>
              <a:t>. </a:t>
            </a:r>
            <a:r>
              <a:rPr lang="ru-RU" dirty="0" err="1"/>
              <a:t>Це</a:t>
            </a:r>
            <a:r>
              <a:rPr lang="ru-RU" dirty="0"/>
              <a:t> </a:t>
            </a:r>
            <a:r>
              <a:rPr lang="ru-RU" dirty="0" err="1"/>
              <a:t>набір</a:t>
            </a:r>
            <a:r>
              <a:rPr lang="ru-RU" dirty="0"/>
              <a:t> </a:t>
            </a:r>
            <a:r>
              <a:rPr lang="ru-RU" dirty="0" err="1"/>
              <a:t>якихось</a:t>
            </a:r>
            <a:r>
              <a:rPr lang="ru-RU" dirty="0"/>
              <a:t> </a:t>
            </a:r>
            <a:r>
              <a:rPr lang="ru-RU" dirty="0" err="1"/>
              <a:t>об’єктів</a:t>
            </a:r>
            <a:r>
              <a:rPr lang="ru-RU" dirty="0"/>
              <a:t>, </a:t>
            </a:r>
            <a:r>
              <a:rPr lang="ru-RU" dirty="0" err="1"/>
              <a:t>зібраних</a:t>
            </a:r>
            <a:r>
              <a:rPr lang="ru-RU" dirty="0"/>
              <a:t> за </a:t>
            </a:r>
            <a:r>
              <a:rPr lang="ru-RU" dirty="0" err="1"/>
              <a:t>деякими</a:t>
            </a:r>
            <a:r>
              <a:rPr lang="ru-RU" dirty="0"/>
              <a:t> </a:t>
            </a:r>
            <a:r>
              <a:rPr lang="ru-RU" dirty="0" err="1"/>
              <a:t>критеріями</a:t>
            </a:r>
            <a:r>
              <a:rPr lang="ru-RU" dirty="0"/>
              <a:t>. До </a:t>
            </a:r>
            <a:r>
              <a:rPr lang="ru-RU" dirty="0" err="1"/>
              <a:t>колекцій</a:t>
            </a:r>
            <a:r>
              <a:rPr lang="ru-RU" dirty="0"/>
              <a:t> </a:t>
            </a:r>
            <a:r>
              <a:rPr lang="ru-RU" dirty="0" err="1"/>
              <a:t>відносяться</a:t>
            </a:r>
            <a:r>
              <a:rPr lang="ru-RU" dirty="0"/>
              <a:t> </a:t>
            </a:r>
            <a:r>
              <a:rPr lang="ru-RU" dirty="0" err="1"/>
              <a:t>такі</a:t>
            </a:r>
            <a:r>
              <a:rPr lang="ru-RU" dirty="0"/>
              <a:t> </a:t>
            </a:r>
            <a:r>
              <a:rPr lang="ru-RU" dirty="0" err="1"/>
              <a:t>структури</a:t>
            </a:r>
            <a:r>
              <a:rPr lang="ru-RU" dirty="0"/>
              <a:t> </a:t>
            </a:r>
            <a:r>
              <a:rPr lang="ru-RU" dirty="0" err="1"/>
              <a:t>даних</a:t>
            </a:r>
            <a:r>
              <a:rPr lang="ru-RU" dirty="0"/>
              <a:t> як список, </a:t>
            </a:r>
            <a:r>
              <a:rPr lang="ru-RU" dirty="0" err="1"/>
              <a:t>черга</a:t>
            </a:r>
            <a:r>
              <a:rPr lang="ru-RU" dirty="0"/>
              <a:t>, стек, дерева та </a:t>
            </a:r>
            <a:r>
              <a:rPr lang="ru-RU" dirty="0" err="1"/>
              <a:t>інші</a:t>
            </a:r>
            <a:r>
              <a:rPr lang="ru-RU" dirty="0"/>
              <a:t>.</a:t>
            </a:r>
            <a:endParaRPr lang="ru-RU" b="0" dirty="0">
              <a:effectLst/>
            </a:endParaRPr>
          </a:p>
          <a:p>
            <a:pPr marL="0" indent="0">
              <a:buNone/>
            </a:pPr>
            <a:br>
              <a:rPr lang="ru-RU" b="0" dirty="0">
                <a:effectLst/>
              </a:rPr>
            </a:br>
            <a:r>
              <a:rPr lang="ru-RU" dirty="0" err="1"/>
              <a:t>Користувач</a:t>
            </a:r>
            <a:r>
              <a:rPr lang="ru-RU" dirty="0"/>
              <a:t> повинен </a:t>
            </a:r>
            <a:r>
              <a:rPr lang="ru-RU" dirty="0" err="1"/>
              <a:t>мати</a:t>
            </a:r>
            <a:r>
              <a:rPr lang="ru-RU" dirty="0"/>
              <a:t> </a:t>
            </a:r>
            <a:r>
              <a:rPr lang="ru-RU" dirty="0" err="1"/>
              <a:t>можливість</a:t>
            </a:r>
            <a:r>
              <a:rPr lang="ru-RU" dirty="0"/>
              <a:t> </a:t>
            </a:r>
            <a:r>
              <a:rPr lang="ru-RU" dirty="0" err="1"/>
              <a:t>послідовно</a:t>
            </a:r>
            <a:r>
              <a:rPr lang="ru-RU" dirty="0"/>
              <a:t> </a:t>
            </a:r>
            <a:r>
              <a:rPr lang="ru-RU" dirty="0" err="1"/>
              <a:t>перебрати</a:t>
            </a:r>
            <a:r>
              <a:rPr lang="ru-RU" dirty="0"/>
              <a:t> </a:t>
            </a:r>
            <a:r>
              <a:rPr lang="ru-RU" dirty="0" err="1"/>
              <a:t>всі</a:t>
            </a:r>
            <a:r>
              <a:rPr lang="ru-RU" dirty="0"/>
              <a:t> </a:t>
            </a:r>
            <a:r>
              <a:rPr lang="ru-RU" dirty="0" err="1"/>
              <a:t>елементи</a:t>
            </a:r>
            <a:r>
              <a:rPr lang="ru-RU" dirty="0"/>
              <a:t> </a:t>
            </a:r>
            <a:r>
              <a:rPr lang="ru-RU" dirty="0" err="1"/>
              <a:t>колекції</a:t>
            </a:r>
            <a:r>
              <a:rPr lang="ru-RU" dirty="0"/>
              <a:t> </a:t>
            </a:r>
            <a:r>
              <a:rPr lang="ru-RU" dirty="0" err="1"/>
              <a:t>щоб</a:t>
            </a:r>
            <a:r>
              <a:rPr lang="ru-RU" dirty="0"/>
              <a:t> у </a:t>
            </a:r>
            <a:r>
              <a:rPr lang="ru-RU" dirty="0" err="1"/>
              <a:t>подальшому</a:t>
            </a:r>
            <a:r>
              <a:rPr lang="ru-RU" dirty="0"/>
              <a:t> </a:t>
            </a:r>
            <a:r>
              <a:rPr lang="ru-RU" dirty="0" err="1"/>
              <a:t>виконувати</a:t>
            </a:r>
            <a:r>
              <a:rPr lang="ru-RU" dirty="0"/>
              <a:t> з ними </a:t>
            </a:r>
            <a:r>
              <a:rPr lang="ru-RU" dirty="0" err="1"/>
              <a:t>якісь</a:t>
            </a:r>
            <a:r>
              <a:rPr lang="ru-RU" dirty="0"/>
              <a:t> </a:t>
            </a:r>
            <a:r>
              <a:rPr lang="ru-RU" dirty="0" err="1"/>
              <a:t>дії</a:t>
            </a:r>
            <a:r>
              <a:rPr lang="ru-RU" dirty="0"/>
              <a:t> </a:t>
            </a:r>
            <a:endParaRPr lang="en-US" dirty="0"/>
          </a:p>
          <a:p>
            <a:pPr marL="0" indent="0">
              <a:buNone/>
            </a:pPr>
            <a:r>
              <a:rPr lang="ru-RU" dirty="0"/>
              <a:t>(то </a:t>
            </a:r>
            <a:r>
              <a:rPr lang="ru-RU" dirty="0" err="1"/>
              <a:t>має</a:t>
            </a:r>
            <a:r>
              <a:rPr lang="ru-RU" dirty="0"/>
              <a:t> бути </a:t>
            </a:r>
            <a:r>
              <a:rPr lang="ru-RU" dirty="0" err="1"/>
              <a:t>знаходженні</a:t>
            </a:r>
            <a:r>
              <a:rPr lang="ru-RU" dirty="0"/>
              <a:t> </a:t>
            </a:r>
            <a:r>
              <a:rPr lang="ru-RU" dirty="0" err="1"/>
              <a:t>суми</a:t>
            </a:r>
            <a:r>
              <a:rPr lang="ru-RU" dirty="0"/>
              <a:t> </a:t>
            </a:r>
            <a:r>
              <a:rPr lang="ru-RU" dirty="0" err="1"/>
              <a:t>елементів</a:t>
            </a:r>
            <a:r>
              <a:rPr lang="ru-RU" dirty="0"/>
              <a:t> </a:t>
            </a:r>
            <a:endParaRPr lang="en-US" dirty="0"/>
          </a:p>
          <a:p>
            <a:pPr marL="0" indent="0">
              <a:buNone/>
            </a:pPr>
            <a:r>
              <a:rPr lang="ru-RU" dirty="0" err="1"/>
              <a:t>або</a:t>
            </a:r>
            <a:r>
              <a:rPr lang="ru-RU" dirty="0"/>
              <a:t> </a:t>
            </a:r>
            <a:r>
              <a:rPr lang="ru-RU" dirty="0" err="1"/>
              <a:t>мінімального</a:t>
            </a:r>
            <a:r>
              <a:rPr lang="ru-RU" dirty="0"/>
              <a:t> </a:t>
            </a:r>
            <a:r>
              <a:rPr lang="ru-RU" dirty="0" err="1"/>
              <a:t>елементу</a:t>
            </a:r>
            <a:r>
              <a:rPr lang="ru-RU" dirty="0"/>
              <a:t>, </a:t>
            </a:r>
            <a:endParaRPr lang="en-US" dirty="0"/>
          </a:p>
          <a:p>
            <a:pPr marL="0" indent="0">
              <a:buNone/>
            </a:pPr>
            <a:r>
              <a:rPr lang="ru-RU" dirty="0" err="1"/>
              <a:t>виклик</a:t>
            </a:r>
            <a:r>
              <a:rPr lang="ru-RU" dirty="0"/>
              <a:t> </a:t>
            </a:r>
            <a:r>
              <a:rPr lang="ru-RU" dirty="0" err="1"/>
              <a:t>методів</a:t>
            </a:r>
            <a:r>
              <a:rPr lang="ru-RU" dirty="0"/>
              <a:t> </a:t>
            </a:r>
            <a:r>
              <a:rPr lang="ru-RU" dirty="0" err="1"/>
              <a:t>об’єктів</a:t>
            </a:r>
            <a:r>
              <a:rPr lang="ru-RU" dirty="0"/>
              <a:t> </a:t>
            </a:r>
            <a:r>
              <a:rPr lang="ru-RU" dirty="0" err="1"/>
              <a:t>які</a:t>
            </a:r>
            <a:r>
              <a:rPr lang="ru-RU" dirty="0"/>
              <a:t> </a:t>
            </a:r>
            <a:r>
              <a:rPr lang="ru-RU" dirty="0" err="1"/>
              <a:t>зберігаються</a:t>
            </a:r>
            <a:r>
              <a:rPr lang="ru-RU" dirty="0"/>
              <a:t> у </a:t>
            </a:r>
            <a:r>
              <a:rPr lang="ru-RU" dirty="0" err="1"/>
              <a:t>колекції</a:t>
            </a:r>
            <a:r>
              <a:rPr lang="ru-RU" dirty="0"/>
              <a:t>, </a:t>
            </a:r>
            <a:r>
              <a:rPr lang="ru-RU" dirty="0" err="1"/>
              <a:t>тощо</a:t>
            </a:r>
            <a:r>
              <a:rPr lang="ru-RU" dirty="0"/>
              <a:t>).</a:t>
            </a:r>
            <a:endParaRPr lang="ru-RU" b="0" dirty="0">
              <a:effectLst/>
            </a:endParaRPr>
          </a:p>
          <a:p>
            <a:endParaRPr lang="uk-UA" dirty="0"/>
          </a:p>
          <a:p>
            <a:r>
              <a:rPr lang="uk-UA" dirty="0"/>
              <a:t>П</a:t>
            </a:r>
            <a:r>
              <a:rPr lang="ru-RU" dirty="0" err="1"/>
              <a:t>ри</a:t>
            </a:r>
            <a:r>
              <a:rPr lang="ru-RU" dirty="0"/>
              <a:t> </a:t>
            </a:r>
            <a:r>
              <a:rPr lang="ru-RU" dirty="0" err="1"/>
              <a:t>переборі</a:t>
            </a:r>
            <a:r>
              <a:rPr lang="ru-RU" dirty="0"/>
              <a:t> </a:t>
            </a:r>
            <a:r>
              <a:rPr lang="ru-RU" dirty="0" err="1"/>
              <a:t>має</a:t>
            </a:r>
            <a:r>
              <a:rPr lang="ru-RU" dirty="0"/>
              <a:t> </a:t>
            </a:r>
            <a:r>
              <a:rPr lang="ru-RU" dirty="0" err="1"/>
              <a:t>створюватися</a:t>
            </a:r>
            <a:r>
              <a:rPr lang="ru-RU" dirty="0"/>
              <a:t> </a:t>
            </a:r>
            <a:r>
              <a:rPr lang="ru-RU" dirty="0" err="1"/>
              <a:t>допоміжна</a:t>
            </a:r>
            <a:r>
              <a:rPr lang="ru-RU" dirty="0"/>
              <a:t> структура, яка </a:t>
            </a:r>
          </a:p>
          <a:p>
            <a:pPr marL="171450" indent="-171450">
              <a:buFontTx/>
              <a:buChar char="-"/>
            </a:pPr>
            <a:r>
              <a:rPr lang="ru-RU" dirty="0" err="1"/>
              <a:t>містить</a:t>
            </a:r>
            <a:r>
              <a:rPr lang="ru-RU" dirty="0"/>
              <a:t> </a:t>
            </a:r>
            <a:r>
              <a:rPr lang="ru-RU" dirty="0" err="1"/>
              <a:t>поточний</a:t>
            </a:r>
            <a:r>
              <a:rPr lang="ru-RU" dirty="0"/>
              <a:t> </a:t>
            </a:r>
            <a:r>
              <a:rPr lang="ru-RU" dirty="0" err="1"/>
              <a:t>елемент</a:t>
            </a:r>
            <a:r>
              <a:rPr lang="en-US" dirty="0"/>
              <a:t>;</a:t>
            </a:r>
            <a:endParaRPr lang="ru-RU" dirty="0"/>
          </a:p>
          <a:p>
            <a:pPr marL="171450" indent="-171450">
              <a:buFontTx/>
              <a:buChar char="-"/>
            </a:pPr>
            <a:r>
              <a:rPr lang="ru-RU" dirty="0" err="1"/>
              <a:t>відстежує</a:t>
            </a:r>
            <a:r>
              <a:rPr lang="ru-RU" dirty="0"/>
              <a:t> порядок перебору (</a:t>
            </a:r>
            <a:r>
              <a:rPr lang="ru-RU" dirty="0" err="1"/>
              <a:t>елементи</a:t>
            </a:r>
            <a:r>
              <a:rPr lang="ru-RU" dirty="0"/>
              <a:t> не </a:t>
            </a:r>
            <a:r>
              <a:rPr lang="ru-RU" dirty="0" err="1"/>
              <a:t>повинні</a:t>
            </a:r>
            <a:r>
              <a:rPr lang="ru-RU" dirty="0"/>
              <a:t>  </a:t>
            </a:r>
            <a:r>
              <a:rPr lang="ru-RU" dirty="0" err="1"/>
              <a:t>повторюватись</a:t>
            </a:r>
            <a:r>
              <a:rPr lang="ru-RU" dirty="0"/>
              <a:t>);</a:t>
            </a:r>
            <a:endParaRPr lang="en-US" dirty="0"/>
          </a:p>
          <a:p>
            <a:pPr marL="171450" indent="-171450">
              <a:buFontTx/>
              <a:buChar char="-"/>
            </a:pPr>
            <a:r>
              <a:rPr lang="ru-RU" dirty="0" err="1"/>
              <a:t>гарантує</a:t>
            </a:r>
            <a:r>
              <a:rPr lang="ru-RU" dirty="0"/>
              <a:t> </a:t>
            </a:r>
            <a:r>
              <a:rPr lang="ru-RU" dirty="0" err="1"/>
              <a:t>найбільш</a:t>
            </a:r>
            <a:r>
              <a:rPr lang="ru-RU" dirty="0"/>
              <a:t> </a:t>
            </a:r>
            <a:r>
              <a:rPr lang="ru-RU" dirty="0" err="1"/>
              <a:t>оптимальний</a:t>
            </a:r>
            <a:r>
              <a:rPr lang="ru-RU" dirty="0"/>
              <a:t> </a:t>
            </a:r>
            <a:r>
              <a:rPr lang="ru-RU" dirty="0" err="1"/>
              <a:t>варіант</a:t>
            </a:r>
            <a:r>
              <a:rPr lang="ru-RU" dirty="0"/>
              <a:t> перебору, </a:t>
            </a:r>
            <a:r>
              <a:rPr lang="ru-RU" dirty="0" err="1"/>
              <a:t>який</a:t>
            </a:r>
            <a:r>
              <a:rPr lang="ru-RU" dirty="0"/>
              <a:t> </a:t>
            </a:r>
            <a:r>
              <a:rPr lang="ru-RU" dirty="0" err="1"/>
              <a:t>підходить</a:t>
            </a:r>
            <a:r>
              <a:rPr lang="ru-RU" dirty="0"/>
              <a:t> до </a:t>
            </a:r>
            <a:r>
              <a:rPr lang="ru-RU" dirty="0" err="1"/>
              <a:t>конкретної</a:t>
            </a:r>
            <a:r>
              <a:rPr lang="ru-RU" dirty="0"/>
              <a:t> </a:t>
            </a:r>
            <a:r>
              <a:rPr lang="ru-RU" dirty="0" err="1"/>
              <a:t>структури</a:t>
            </a:r>
            <a:r>
              <a:rPr lang="ru-RU" dirty="0"/>
              <a:t> </a:t>
            </a:r>
            <a:r>
              <a:rPr lang="ru-RU" dirty="0" err="1"/>
              <a:t>даних</a:t>
            </a:r>
            <a:r>
              <a:rPr lang="ru-RU" dirty="0"/>
              <a:t> (з </a:t>
            </a:r>
            <a:r>
              <a:rPr lang="ru-RU" dirty="0" err="1"/>
              <a:t>позиції</a:t>
            </a:r>
            <a:r>
              <a:rPr lang="ru-RU" dirty="0"/>
              <a:t> часу).</a:t>
            </a:r>
          </a:p>
          <a:p>
            <a:pPr marL="171450" indent="-171450">
              <a:buFontTx/>
              <a:buChar char="-"/>
            </a:pPr>
            <a:endParaRPr lang="ru-RU" dirty="0"/>
          </a:p>
        </p:txBody>
      </p:sp>
      <p:sp>
        <p:nvSpPr>
          <p:cNvPr id="4" name="Номер слайда 3"/>
          <p:cNvSpPr>
            <a:spLocks noGrp="1"/>
          </p:cNvSpPr>
          <p:nvPr>
            <p:ph type="sldNum" sz="quarter" idx="10"/>
          </p:nvPr>
        </p:nvSpPr>
        <p:spPr/>
        <p:txBody>
          <a:bodyPr/>
          <a:lstStyle/>
          <a:p>
            <a:pPr>
              <a:defRPr/>
            </a:pPr>
            <a:fld id="{A7524555-7A4A-402C-AA8C-9E148724DB57}" type="slidenum">
              <a:rPr lang="en-GB" smtClean="0"/>
              <a:pPr>
                <a:defRPr/>
              </a:pPr>
              <a:t>2</a:t>
            </a:fld>
            <a:endParaRPr lang="en-GB"/>
          </a:p>
        </p:txBody>
      </p:sp>
    </p:spTree>
    <p:extLst>
      <p:ext uri="{BB962C8B-B14F-4D97-AF65-F5344CB8AC3E}">
        <p14:creationId xmlns:p14="http://schemas.microsoft.com/office/powerpoint/2010/main" val="9603595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uk-UA" dirty="0"/>
              <a:t>Ні</a:t>
            </a:r>
            <a:r>
              <a:rPr lang="uk-UA" baseline="0" dirty="0"/>
              <a:t> цьому занятті ми з Вами поговоримо про те як виконується обробка елементів колекцій. </a:t>
            </a:r>
          </a:p>
          <a:p>
            <a:endParaRPr lang="uk-UA" baseline="0" dirty="0"/>
          </a:p>
          <a:p>
            <a:r>
              <a:rPr lang="uk-UA" baseline="0" dirty="0"/>
              <a:t>Дізнаємося як </a:t>
            </a:r>
            <a:r>
              <a:rPr lang="uk-UA" baseline="0" dirty="0" err="1"/>
              <a:t>пов</a:t>
            </a:r>
            <a:r>
              <a:rPr lang="en-US" baseline="0" dirty="0"/>
              <a:t>’</a:t>
            </a:r>
            <a:r>
              <a:rPr lang="ru-RU" baseline="0" dirty="0"/>
              <a:t>я</a:t>
            </a:r>
            <a:r>
              <a:rPr lang="uk-UA" baseline="0" dirty="0" err="1"/>
              <a:t>зан</a:t>
            </a:r>
            <a:r>
              <a:rPr lang="uk-UA" baseline="0" dirty="0"/>
              <a:t> цикл </a:t>
            </a:r>
            <a:r>
              <a:rPr lang="en-US" baseline="0" dirty="0"/>
              <a:t>foreach </a:t>
            </a:r>
            <a:r>
              <a:rPr lang="uk-UA" baseline="0" dirty="0"/>
              <a:t>із стандартними інтерфейсами </a:t>
            </a:r>
            <a:r>
              <a:rPr lang="en-US" baseline="0" dirty="0" err="1"/>
              <a:t>IEnumerable</a:t>
            </a:r>
            <a:r>
              <a:rPr lang="en-US" baseline="0" dirty="0"/>
              <a:t> </a:t>
            </a:r>
            <a:r>
              <a:rPr lang="ru-RU" baseline="0" dirty="0"/>
              <a:t>та </a:t>
            </a:r>
            <a:r>
              <a:rPr lang="en-US" baseline="0" dirty="0" err="1"/>
              <a:t>IEnumerator</a:t>
            </a:r>
            <a:r>
              <a:rPr lang="en-US" baseline="0" dirty="0"/>
              <a:t>.</a:t>
            </a:r>
          </a:p>
          <a:p>
            <a:endParaRPr lang="en-US" baseline="0" dirty="0"/>
          </a:p>
          <a:p>
            <a:r>
              <a:rPr lang="uk-UA" baseline="0" dirty="0"/>
              <a:t>Обговоримо реалізацію іменованих </a:t>
            </a:r>
            <a:r>
              <a:rPr lang="uk-UA" baseline="0" dirty="0" err="1"/>
              <a:t>ітераторів</a:t>
            </a:r>
            <a:r>
              <a:rPr lang="uk-UA" baseline="0" dirty="0"/>
              <a:t> за допомогою оператору </a:t>
            </a:r>
            <a:r>
              <a:rPr lang="en-US" baseline="0" dirty="0"/>
              <a:t>YIELD.</a:t>
            </a:r>
          </a:p>
          <a:p>
            <a:endParaRPr lang="en-US" baseline="0" dirty="0"/>
          </a:p>
          <a:p>
            <a:r>
              <a:rPr lang="uk-UA" baseline="0" dirty="0"/>
              <a:t>На завершення ми розглянемо</a:t>
            </a:r>
            <a:r>
              <a:rPr lang="en-US" baseline="0" dirty="0"/>
              <a:t> </a:t>
            </a:r>
            <a:r>
              <a:rPr lang="ru-RU" baseline="0" dirty="0" err="1"/>
              <a:t>практичний</a:t>
            </a:r>
            <a:r>
              <a:rPr lang="ru-RU" baseline="0" dirty="0"/>
              <a:t> </a:t>
            </a:r>
            <a:r>
              <a:rPr lang="uk-UA" baseline="0" dirty="0"/>
              <a:t>приклад реалізації </a:t>
            </a:r>
            <a:r>
              <a:rPr lang="uk-UA" baseline="0" dirty="0" err="1"/>
              <a:t>патерну</a:t>
            </a:r>
            <a:r>
              <a:rPr lang="uk-UA" baseline="0" dirty="0"/>
              <a:t> </a:t>
            </a:r>
            <a:r>
              <a:rPr lang="uk-UA" baseline="0" dirty="0" err="1"/>
              <a:t>ітератор</a:t>
            </a:r>
            <a:r>
              <a:rPr lang="uk-UA" baseline="0" dirty="0"/>
              <a:t> в своїх класах на мові </a:t>
            </a:r>
            <a:r>
              <a:rPr lang="en-US" baseline="0" dirty="0"/>
              <a:t>C#</a:t>
            </a:r>
            <a:r>
              <a:rPr lang="uk-UA" baseline="0" dirty="0"/>
              <a:t>.</a:t>
            </a:r>
          </a:p>
          <a:p>
            <a:endParaRPr lang="ru-RU" dirty="0"/>
          </a:p>
        </p:txBody>
      </p:sp>
      <p:sp>
        <p:nvSpPr>
          <p:cNvPr id="4" name="Номер слайда 3"/>
          <p:cNvSpPr>
            <a:spLocks noGrp="1"/>
          </p:cNvSpPr>
          <p:nvPr>
            <p:ph type="sldNum" sz="quarter" idx="10"/>
          </p:nvPr>
        </p:nvSpPr>
        <p:spPr/>
        <p:txBody>
          <a:bodyPr/>
          <a:lstStyle/>
          <a:p>
            <a:pPr>
              <a:defRPr/>
            </a:pPr>
            <a:fld id="{A7524555-7A4A-402C-AA8C-9E148724DB57}" type="slidenum">
              <a:rPr lang="en-GB" smtClean="0"/>
              <a:pPr>
                <a:defRPr/>
              </a:pPr>
              <a:t>3</a:t>
            </a:fld>
            <a:endParaRPr lang="en-GB"/>
          </a:p>
        </p:txBody>
      </p:sp>
    </p:spTree>
    <p:extLst>
      <p:ext uri="{BB962C8B-B14F-4D97-AF65-F5344CB8AC3E}">
        <p14:creationId xmlns:p14="http://schemas.microsoft.com/office/powerpoint/2010/main" val="29177731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u="none" strike="noStrike" kern="1200" dirty="0">
                <a:solidFill>
                  <a:schemeClr val="tx1"/>
                </a:solidFill>
                <a:effectLst/>
                <a:latin typeface="+mn-lt"/>
                <a:ea typeface="+mn-ea"/>
                <a:cs typeface="+mn-cs"/>
              </a:rPr>
              <a:t>На </a:t>
            </a:r>
            <a:r>
              <a:rPr lang="ru-RU" sz="1200" b="0" i="0" u="none" strike="noStrike" kern="1200" dirty="0" err="1">
                <a:solidFill>
                  <a:schemeClr val="tx1"/>
                </a:solidFill>
                <a:effectLst/>
                <a:latin typeface="+mn-lt"/>
                <a:ea typeface="+mn-ea"/>
                <a:cs typeface="+mn-cs"/>
              </a:rPr>
              <a:t>платформі</a:t>
            </a:r>
            <a:r>
              <a:rPr lang="ru-RU" sz="1200" b="0" i="0" u="none" strike="noStrike" kern="1200" dirty="0">
                <a:solidFill>
                  <a:schemeClr val="tx1"/>
                </a:solidFill>
                <a:effectLst/>
                <a:latin typeface="+mn-lt"/>
                <a:ea typeface="+mn-ea"/>
                <a:cs typeface="+mn-cs"/>
              </a:rPr>
              <a:t> .</a:t>
            </a:r>
            <a:r>
              <a:rPr lang="en-US" sz="1200" b="0" i="0" u="none" strike="noStrike" kern="1200" dirty="0">
                <a:solidFill>
                  <a:schemeClr val="tx1"/>
                </a:solidFill>
                <a:effectLst/>
                <a:latin typeface="+mn-lt"/>
                <a:ea typeface="+mn-ea"/>
                <a:cs typeface="+mn-cs"/>
              </a:rPr>
              <a:t>Net </a:t>
            </a:r>
            <a:r>
              <a:rPr lang="uk-UA" sz="1200" b="0" i="0" u="none" strike="noStrike" kern="1200" dirty="0">
                <a:solidFill>
                  <a:schemeClr val="tx1"/>
                </a:solidFill>
                <a:effectLst/>
                <a:latin typeface="+mn-lt"/>
                <a:ea typeface="+mn-ea"/>
                <a:cs typeface="+mn-cs"/>
              </a:rPr>
              <a:t>вводиться</a:t>
            </a:r>
            <a:r>
              <a:rPr lang="uk-UA" sz="1200" b="0" i="0" u="none" strike="noStrike" kern="1200" baseline="0" dirty="0">
                <a:solidFill>
                  <a:schemeClr val="tx1"/>
                </a:solidFill>
                <a:effectLst/>
                <a:latin typeface="+mn-lt"/>
                <a:ea typeface="+mn-ea"/>
                <a:cs typeface="+mn-cs"/>
              </a:rPr>
              <a:t> </a:t>
            </a:r>
            <a:r>
              <a:rPr lang="ru-RU" sz="1200" b="1" i="0" u="sng" kern="1200" dirty="0" err="1">
                <a:solidFill>
                  <a:schemeClr val="tx1"/>
                </a:solidFill>
                <a:effectLst/>
                <a:latin typeface="+mn-lt"/>
                <a:ea typeface="+mn-ea"/>
                <a:cs typeface="+mn-cs"/>
              </a:rPr>
              <a:t>уніфікована</a:t>
            </a:r>
            <a:r>
              <a:rPr lang="ru-RU" sz="1200" b="1" i="0" u="none" strike="noStrike" kern="1200" dirty="0">
                <a:solidFill>
                  <a:schemeClr val="tx1"/>
                </a:solidFill>
                <a:effectLst/>
                <a:latin typeface="+mn-lt"/>
                <a:ea typeface="+mn-ea"/>
                <a:cs typeface="+mn-cs"/>
              </a:rPr>
              <a:t> </a:t>
            </a:r>
            <a:r>
              <a:rPr lang="ru-RU" sz="1200" b="1" i="0" u="sng" kern="1200" dirty="0" err="1">
                <a:solidFill>
                  <a:schemeClr val="tx1"/>
                </a:solidFill>
                <a:effectLst/>
                <a:latin typeface="+mn-lt"/>
                <a:ea typeface="+mn-ea"/>
                <a:cs typeface="+mn-cs"/>
              </a:rPr>
              <a:t>абстракція</a:t>
            </a:r>
            <a:r>
              <a:rPr lang="en-US" sz="1200" b="0" i="0" u="none" strike="noStrike" kern="1200" dirty="0">
                <a:solidFill>
                  <a:schemeClr val="tx1"/>
                </a:solidFill>
                <a:effectLst/>
                <a:latin typeface="+mn-lt"/>
                <a:ea typeface="+mn-ea"/>
                <a:cs typeface="+mn-cs"/>
              </a:rPr>
              <a:t> </a:t>
            </a:r>
            <a:r>
              <a:rPr lang="uk-UA" sz="1200" b="0" i="0" u="none" strike="noStrike" kern="1200" dirty="0">
                <a:solidFill>
                  <a:schemeClr val="tx1"/>
                </a:solidFill>
                <a:effectLst/>
                <a:latin typeface="+mn-lt"/>
                <a:ea typeface="+mn-ea"/>
                <a:cs typeface="+mn-cs"/>
              </a:rPr>
              <a:t>у вигляді </a:t>
            </a:r>
            <a:r>
              <a:rPr lang="ru-RU" sz="1200" b="0" i="0" u="none" strike="noStrike" kern="1200" dirty="0" err="1">
                <a:solidFill>
                  <a:schemeClr val="tx1"/>
                </a:solidFill>
                <a:effectLst/>
                <a:latin typeface="+mn-lt"/>
                <a:ea typeface="+mn-ea"/>
                <a:cs typeface="+mn-cs"/>
              </a:rPr>
              <a:t>двох</a:t>
            </a:r>
            <a:r>
              <a:rPr lang="ru-RU" sz="1200" b="0" i="0" u="none" strike="noStrike" kern="1200" dirty="0">
                <a:solidFill>
                  <a:schemeClr val="tx1"/>
                </a:solidFill>
                <a:effectLst/>
                <a:latin typeface="+mn-lt"/>
                <a:ea typeface="+mn-ea"/>
                <a:cs typeface="+mn-cs"/>
              </a:rPr>
              <a:t> </a:t>
            </a:r>
            <a:r>
              <a:rPr lang="ru-RU" sz="1200" b="0" i="0" u="none" strike="noStrike" kern="1200" dirty="0" err="1">
                <a:solidFill>
                  <a:schemeClr val="tx1"/>
                </a:solidFill>
                <a:effectLst/>
                <a:latin typeface="+mn-lt"/>
                <a:ea typeface="+mn-ea"/>
                <a:cs typeface="+mn-cs"/>
              </a:rPr>
              <a:t>стандартних</a:t>
            </a:r>
            <a:r>
              <a:rPr lang="ru-RU" sz="1200" b="0" i="0" u="none" strike="noStrike" kern="1200" dirty="0">
                <a:solidFill>
                  <a:schemeClr val="tx1"/>
                </a:solidFill>
                <a:effectLst/>
                <a:latin typeface="+mn-lt"/>
                <a:ea typeface="+mn-ea"/>
                <a:cs typeface="+mn-cs"/>
              </a:rPr>
              <a:t> </a:t>
            </a:r>
            <a:r>
              <a:rPr lang="ru-RU" sz="1200" b="0" i="0" u="none" strike="noStrike" kern="1200" dirty="0" err="1">
                <a:solidFill>
                  <a:schemeClr val="tx1"/>
                </a:solidFill>
                <a:effectLst/>
                <a:latin typeface="+mn-lt"/>
                <a:ea typeface="+mn-ea"/>
                <a:cs typeface="+mn-cs"/>
              </a:rPr>
              <a:t>інтерфейсів</a:t>
            </a:r>
            <a:r>
              <a:rPr lang="ru-RU" sz="1200" b="0" i="0" u="none" strike="noStrike" kern="1200" dirty="0">
                <a:solidFill>
                  <a:schemeClr val="tx1"/>
                </a:solidFill>
                <a:effectLst/>
                <a:latin typeface="+mn-lt"/>
                <a:ea typeface="+mn-ea"/>
                <a:cs typeface="+mn-cs"/>
              </a:rPr>
              <a:t>: </a:t>
            </a:r>
          </a:p>
          <a:p>
            <a:r>
              <a:rPr lang="en-US" sz="1200" b="0" i="1" u="none" strike="noStrike" kern="1200" dirty="0" err="1">
                <a:solidFill>
                  <a:schemeClr val="tx1"/>
                </a:solidFill>
                <a:effectLst/>
                <a:latin typeface="+mn-lt"/>
                <a:ea typeface="+mn-ea"/>
                <a:cs typeface="+mn-cs"/>
              </a:rPr>
              <a:t>IEnumerable</a:t>
            </a:r>
            <a:r>
              <a:rPr lang="en-US" sz="1200" b="0" i="1" u="none" strike="noStrike" kern="1200" dirty="0">
                <a:solidFill>
                  <a:schemeClr val="tx1"/>
                </a:solidFill>
                <a:effectLst/>
                <a:latin typeface="+mn-lt"/>
                <a:ea typeface="+mn-ea"/>
                <a:cs typeface="+mn-cs"/>
              </a:rPr>
              <a:t> / </a:t>
            </a:r>
            <a:r>
              <a:rPr lang="en-US" sz="1200" b="0" i="1" u="none" strike="noStrike" kern="1200" dirty="0" err="1">
                <a:solidFill>
                  <a:schemeClr val="tx1"/>
                </a:solidFill>
                <a:effectLst/>
                <a:latin typeface="+mn-lt"/>
                <a:ea typeface="+mn-ea"/>
                <a:cs typeface="+mn-cs"/>
              </a:rPr>
              <a:t>IEnumerator</a:t>
            </a:r>
            <a:r>
              <a:rPr lang="en-US" sz="1200" b="0" i="0" u="none" strike="noStrike" kern="1200" dirty="0">
                <a:solidFill>
                  <a:schemeClr val="tx1"/>
                </a:solidFill>
                <a:effectLst/>
                <a:latin typeface="+mn-lt"/>
                <a:ea typeface="+mn-ea"/>
                <a:cs typeface="+mn-cs"/>
              </a:rPr>
              <a:t>, </a:t>
            </a:r>
            <a:r>
              <a:rPr lang="ru-RU" sz="1200" b="0" i="0" u="none" strike="noStrike" kern="1200" dirty="0">
                <a:solidFill>
                  <a:schemeClr val="tx1"/>
                </a:solidFill>
                <a:effectLst/>
                <a:latin typeface="+mn-lt"/>
                <a:ea typeface="+mn-ea"/>
                <a:cs typeface="+mn-cs"/>
              </a:rPr>
              <a:t>а </a:t>
            </a:r>
            <a:r>
              <a:rPr lang="ru-RU" sz="1200" b="0" i="0" u="none" strike="noStrike" kern="1200" dirty="0" err="1">
                <a:solidFill>
                  <a:schemeClr val="tx1"/>
                </a:solidFill>
                <a:effectLst/>
                <a:latin typeface="+mn-lt"/>
                <a:ea typeface="+mn-ea"/>
                <a:cs typeface="+mn-cs"/>
              </a:rPr>
              <a:t>також</a:t>
            </a:r>
            <a:r>
              <a:rPr lang="ru-RU" sz="1200" b="0" i="0" u="none" strike="noStrike" kern="1200" dirty="0">
                <a:solidFill>
                  <a:schemeClr val="tx1"/>
                </a:solidFill>
                <a:effectLst/>
                <a:latin typeface="+mn-lt"/>
                <a:ea typeface="+mn-ea"/>
                <a:cs typeface="+mn-cs"/>
              </a:rPr>
              <a:t> </a:t>
            </a:r>
            <a:r>
              <a:rPr lang="ru-RU" sz="1200" b="0" i="0" u="none" strike="noStrike" kern="1200" dirty="0" err="1">
                <a:solidFill>
                  <a:schemeClr val="tx1"/>
                </a:solidFill>
                <a:effectLst/>
                <a:latin typeface="+mn-lt"/>
                <a:ea typeface="+mn-ea"/>
                <a:cs typeface="+mn-cs"/>
              </a:rPr>
              <a:t>їх</a:t>
            </a:r>
            <a:r>
              <a:rPr lang="ru-RU" sz="1200" b="0" i="0" u="none" strike="noStrike" kern="1200" dirty="0">
                <a:solidFill>
                  <a:schemeClr val="tx1"/>
                </a:solidFill>
                <a:effectLst/>
                <a:latin typeface="+mn-lt"/>
                <a:ea typeface="+mn-ea"/>
                <a:cs typeface="+mn-cs"/>
              </a:rPr>
              <a:t> </a:t>
            </a:r>
            <a:r>
              <a:rPr lang="ru-RU" sz="1200" b="0" i="0" u="none" strike="noStrike" kern="1200" dirty="0" err="1">
                <a:solidFill>
                  <a:schemeClr val="tx1"/>
                </a:solidFill>
                <a:effectLst/>
                <a:latin typeface="+mn-lt"/>
                <a:ea typeface="+mn-ea"/>
                <a:cs typeface="+mn-cs"/>
              </a:rPr>
              <a:t>узагальнених</a:t>
            </a:r>
            <a:r>
              <a:rPr lang="ru-RU" sz="1200" b="0" i="0" u="none" strike="noStrike" kern="1200" dirty="0">
                <a:solidFill>
                  <a:schemeClr val="tx1"/>
                </a:solidFill>
                <a:effectLst/>
                <a:latin typeface="+mn-lt"/>
                <a:ea typeface="+mn-ea"/>
                <a:cs typeface="+mn-cs"/>
              </a:rPr>
              <a:t> </a:t>
            </a:r>
            <a:r>
              <a:rPr lang="ru-RU" sz="1200" b="0" i="0" u="none" strike="noStrike" kern="1200" dirty="0" err="1">
                <a:solidFill>
                  <a:schemeClr val="tx1"/>
                </a:solidFill>
                <a:effectLst/>
                <a:latin typeface="+mn-lt"/>
                <a:ea typeface="+mn-ea"/>
                <a:cs typeface="+mn-cs"/>
              </a:rPr>
              <a:t>версій</a:t>
            </a:r>
            <a:r>
              <a:rPr lang="ru-RU" sz="1200" b="0" i="0" u="none" strike="noStrike" kern="1200" dirty="0">
                <a:solidFill>
                  <a:schemeClr val="tx1"/>
                </a:solidFill>
                <a:effectLst/>
                <a:latin typeface="+mn-lt"/>
                <a:ea typeface="+mn-ea"/>
                <a:cs typeface="+mn-cs"/>
              </a:rPr>
              <a:t> </a:t>
            </a:r>
            <a:r>
              <a:rPr lang="en-US" sz="1200" b="0" i="1" u="none" strike="noStrike" kern="1200" dirty="0" err="1">
                <a:solidFill>
                  <a:schemeClr val="tx1"/>
                </a:solidFill>
                <a:effectLst/>
                <a:latin typeface="+mn-lt"/>
                <a:ea typeface="+mn-ea"/>
                <a:cs typeface="+mn-cs"/>
              </a:rPr>
              <a:t>IEnumerable</a:t>
            </a:r>
            <a:r>
              <a:rPr lang="en-US" sz="1200" b="0" i="1" u="none" strike="noStrike" kern="1200" dirty="0">
                <a:solidFill>
                  <a:schemeClr val="tx1"/>
                </a:solidFill>
                <a:effectLst/>
                <a:latin typeface="+mn-lt"/>
                <a:ea typeface="+mn-ea"/>
                <a:cs typeface="+mn-cs"/>
              </a:rPr>
              <a:t>&lt;T&gt; / </a:t>
            </a:r>
            <a:r>
              <a:rPr lang="en-US" sz="1200" b="0" i="1" u="none" strike="noStrike" kern="1200" dirty="0" err="1">
                <a:solidFill>
                  <a:schemeClr val="tx1"/>
                </a:solidFill>
                <a:effectLst/>
                <a:latin typeface="+mn-lt"/>
                <a:ea typeface="+mn-ea"/>
                <a:cs typeface="+mn-cs"/>
              </a:rPr>
              <a:t>IEnumerator</a:t>
            </a:r>
            <a:r>
              <a:rPr lang="en-US" sz="1200" b="0" i="1" u="none" strike="noStrike" kern="1200" dirty="0">
                <a:solidFill>
                  <a:schemeClr val="tx1"/>
                </a:solidFill>
                <a:effectLst/>
                <a:latin typeface="+mn-lt"/>
                <a:ea typeface="+mn-ea"/>
                <a:cs typeface="+mn-cs"/>
              </a:rPr>
              <a:t>&lt;T&gt;</a:t>
            </a:r>
            <a:r>
              <a:rPr lang="en-US" sz="1200" b="0" i="0" u="none" strike="noStrike" kern="1200" dirty="0">
                <a:solidFill>
                  <a:schemeClr val="tx1"/>
                </a:solidFill>
                <a:effectLst/>
                <a:latin typeface="+mn-lt"/>
                <a:ea typeface="+mn-ea"/>
                <a:cs typeface="+mn-cs"/>
              </a:rPr>
              <a:t>.</a:t>
            </a:r>
            <a:endParaRPr lang="uk-UA" sz="1200" b="0" i="0" u="none" strike="noStrike" kern="1200" dirty="0">
              <a:solidFill>
                <a:schemeClr val="tx1"/>
              </a:solidFill>
              <a:effectLst/>
              <a:latin typeface="+mn-lt"/>
              <a:ea typeface="+mn-ea"/>
              <a:cs typeface="+mn-cs"/>
            </a:endParaRPr>
          </a:p>
          <a:p>
            <a:endParaRPr lang="uk-UA" sz="1200" b="0" i="0" u="none" strike="noStrike" kern="1200" dirty="0">
              <a:solidFill>
                <a:schemeClr val="tx1"/>
              </a:solidFill>
              <a:effectLst/>
              <a:latin typeface="+mn-lt"/>
              <a:ea typeface="+mn-ea"/>
              <a:cs typeface="+mn-cs"/>
            </a:endParaRPr>
          </a:p>
          <a:p>
            <a:r>
              <a:rPr lang="uk-UA" sz="1200" b="0" i="0" u="none" strike="noStrike" kern="1200" dirty="0">
                <a:solidFill>
                  <a:schemeClr val="tx1"/>
                </a:solidFill>
                <a:effectLst/>
                <a:latin typeface="+mn-lt"/>
                <a:ea typeface="+mn-ea"/>
                <a:cs typeface="+mn-cs"/>
              </a:rPr>
              <a:t>Цей підхід має наступні переваги:</a:t>
            </a:r>
            <a:endParaRPr lang="en-US" sz="1200" b="0" i="0" u="none" strike="noStrike" kern="1200" dirty="0">
              <a:solidFill>
                <a:schemeClr val="tx1"/>
              </a:solidFill>
              <a:effectLst/>
              <a:latin typeface="+mn-lt"/>
              <a:ea typeface="+mn-ea"/>
              <a:cs typeface="+mn-cs"/>
            </a:endParaRPr>
          </a:p>
          <a:p>
            <a:endParaRPr lang="uk-UA" sz="1200" b="0" i="0" u="none" strike="noStrike" kern="1200" dirty="0">
              <a:solidFill>
                <a:schemeClr val="tx1"/>
              </a:solidFill>
              <a:effectLst/>
              <a:latin typeface="+mn-lt"/>
              <a:ea typeface="+mn-ea"/>
              <a:cs typeface="+mn-cs"/>
            </a:endParaRPr>
          </a:p>
          <a:p>
            <a:pPr marL="228600" indent="-228600">
              <a:buAutoNum type="arabicPeriod"/>
            </a:pPr>
            <a:r>
              <a:rPr lang="ru-RU" sz="1200" b="0" i="0" u="none" strike="noStrike" kern="1200" baseline="0" dirty="0" err="1">
                <a:solidFill>
                  <a:schemeClr val="tx1"/>
                </a:solidFill>
                <a:effectLst/>
                <a:latin typeface="+mn-lt"/>
                <a:ea typeface="+mn-ea"/>
                <a:cs typeface="+mn-cs"/>
              </a:rPr>
              <a:t>обробка</a:t>
            </a:r>
            <a:r>
              <a:rPr lang="ru-RU" sz="1200" b="0" i="0" u="none" strike="noStrike" kern="1200" baseline="0" dirty="0">
                <a:solidFill>
                  <a:schemeClr val="tx1"/>
                </a:solidFill>
                <a:effectLst/>
                <a:latin typeface="+mn-lt"/>
                <a:ea typeface="+mn-ea"/>
                <a:cs typeface="+mn-cs"/>
              </a:rPr>
              <a:t> </a:t>
            </a:r>
            <a:r>
              <a:rPr lang="ru-RU" sz="1200" b="0" i="0" u="none" strike="noStrike" kern="1200" baseline="0" dirty="0" err="1">
                <a:solidFill>
                  <a:schemeClr val="tx1"/>
                </a:solidFill>
                <a:effectLst/>
                <a:latin typeface="+mn-lt"/>
                <a:ea typeface="+mn-ea"/>
                <a:cs typeface="+mn-cs"/>
              </a:rPr>
              <a:t>елементів</a:t>
            </a:r>
            <a:r>
              <a:rPr lang="ru-RU" sz="1200" b="0" i="0" u="none" strike="noStrike" kern="1200" baseline="0" dirty="0">
                <a:solidFill>
                  <a:schemeClr val="tx1"/>
                </a:solidFill>
                <a:effectLst/>
                <a:latin typeface="+mn-lt"/>
                <a:ea typeface="+mn-ea"/>
                <a:cs typeface="+mn-cs"/>
              </a:rPr>
              <a:t> будь-</a:t>
            </a:r>
            <a:r>
              <a:rPr lang="ru-RU" sz="1200" b="0" i="0" u="none" strike="noStrike" kern="1200" baseline="0" dirty="0" err="1">
                <a:solidFill>
                  <a:schemeClr val="tx1"/>
                </a:solidFill>
                <a:effectLst/>
                <a:latin typeface="+mn-lt"/>
                <a:ea typeface="+mn-ea"/>
                <a:cs typeface="+mn-cs"/>
              </a:rPr>
              <a:t>якої</a:t>
            </a:r>
            <a:r>
              <a:rPr lang="ru-RU" sz="1200" b="0" i="0" u="none" strike="noStrike" kern="1200" baseline="0" dirty="0">
                <a:solidFill>
                  <a:schemeClr val="tx1"/>
                </a:solidFill>
                <a:effectLst/>
                <a:latin typeface="+mn-lt"/>
                <a:ea typeface="+mn-ea"/>
                <a:cs typeface="+mn-cs"/>
              </a:rPr>
              <a:t> </a:t>
            </a:r>
            <a:r>
              <a:rPr lang="ru-RU" sz="1200" b="0" i="0" u="none" strike="noStrike" kern="1200" baseline="0" dirty="0" err="1">
                <a:solidFill>
                  <a:schemeClr val="tx1"/>
                </a:solidFill>
                <a:effectLst/>
                <a:latin typeface="+mn-lt"/>
                <a:ea typeface="+mn-ea"/>
                <a:cs typeface="+mn-cs"/>
              </a:rPr>
              <a:t>коллекції</a:t>
            </a:r>
            <a:r>
              <a:rPr lang="ru-RU" sz="1200" b="0" i="0" u="none" strike="noStrike" kern="1200" baseline="0" dirty="0">
                <a:solidFill>
                  <a:schemeClr val="tx1"/>
                </a:solidFill>
                <a:effectLst/>
                <a:latin typeface="+mn-lt"/>
                <a:ea typeface="+mn-ea"/>
                <a:cs typeface="+mn-cs"/>
              </a:rPr>
              <a:t> </a:t>
            </a:r>
            <a:r>
              <a:rPr lang="ru-RU" sz="1200" b="0" i="0" u="none" strike="noStrike" kern="1200" baseline="0" dirty="0" err="1">
                <a:solidFill>
                  <a:schemeClr val="tx1"/>
                </a:solidFill>
                <a:effectLst/>
                <a:latin typeface="+mn-lt"/>
                <a:ea typeface="+mn-ea"/>
                <a:cs typeface="+mn-cs"/>
              </a:rPr>
              <a:t>виконується</a:t>
            </a:r>
            <a:r>
              <a:rPr lang="ru-RU" sz="1200" b="0" i="0" u="none" strike="noStrike" kern="1200" baseline="0" dirty="0">
                <a:solidFill>
                  <a:schemeClr val="tx1"/>
                </a:solidFill>
                <a:effectLst/>
                <a:latin typeface="+mn-lt"/>
                <a:ea typeface="+mn-ea"/>
                <a:cs typeface="+mn-cs"/>
              </a:rPr>
              <a:t> за </a:t>
            </a:r>
            <a:r>
              <a:rPr lang="ru-RU" sz="1200" b="0" i="0" u="none" strike="noStrike" kern="1200" baseline="0" dirty="0" err="1">
                <a:solidFill>
                  <a:schemeClr val="tx1"/>
                </a:solidFill>
                <a:effectLst/>
                <a:latin typeface="+mn-lt"/>
                <a:ea typeface="+mn-ea"/>
                <a:cs typeface="+mn-cs"/>
              </a:rPr>
              <a:t>допомогою</a:t>
            </a:r>
            <a:r>
              <a:rPr lang="ru-RU" sz="1200" b="0" i="0" u="none" strike="noStrike" kern="1200" baseline="0" dirty="0">
                <a:solidFill>
                  <a:schemeClr val="tx1"/>
                </a:solidFill>
                <a:effectLst/>
                <a:latin typeface="+mn-lt"/>
                <a:ea typeface="+mn-ea"/>
                <a:cs typeface="+mn-cs"/>
              </a:rPr>
              <a:t> </a:t>
            </a:r>
            <a:r>
              <a:rPr lang="ru-RU" sz="1200" b="0" i="0" u="none" strike="noStrike" kern="1200" baseline="0" dirty="0" err="1">
                <a:solidFill>
                  <a:schemeClr val="tx1"/>
                </a:solidFill>
                <a:effectLst/>
                <a:latin typeface="+mn-lt"/>
                <a:ea typeface="+mn-ea"/>
                <a:cs typeface="+mn-cs"/>
              </a:rPr>
              <a:t>єдиного</a:t>
            </a:r>
            <a:r>
              <a:rPr lang="ru-RU" sz="1200" b="0" i="0" u="none" strike="noStrike" kern="1200" baseline="0" dirty="0">
                <a:solidFill>
                  <a:schemeClr val="tx1"/>
                </a:solidFill>
                <a:effectLst/>
                <a:latin typeface="+mn-lt"/>
                <a:ea typeface="+mn-ea"/>
                <a:cs typeface="+mn-cs"/>
              </a:rPr>
              <a:t> циклу </a:t>
            </a:r>
            <a:r>
              <a:rPr lang="en-US" sz="1200" b="0" i="0" u="none" strike="noStrike" kern="1200" baseline="0" dirty="0">
                <a:solidFill>
                  <a:schemeClr val="tx1"/>
                </a:solidFill>
                <a:effectLst/>
                <a:latin typeface="+mn-lt"/>
                <a:ea typeface="+mn-ea"/>
                <a:cs typeface="+mn-cs"/>
              </a:rPr>
              <a:t>foreach</a:t>
            </a:r>
            <a:r>
              <a:rPr lang="ru-RU" sz="1200" b="0" i="0" u="none" strike="noStrike" kern="1200" baseline="0" dirty="0">
                <a:solidFill>
                  <a:schemeClr val="tx1"/>
                </a:solidFill>
                <a:effectLst/>
                <a:latin typeface="+mn-lt"/>
                <a:ea typeface="+mn-ea"/>
                <a:cs typeface="+mn-cs"/>
              </a:rPr>
              <a:t>.</a:t>
            </a:r>
            <a:endParaRPr lang="en-US" sz="1200" b="0" i="0" u="none" strike="noStrike" kern="1200" baseline="0" dirty="0">
              <a:solidFill>
                <a:schemeClr val="tx1"/>
              </a:solidFill>
              <a:effectLst/>
              <a:latin typeface="+mn-lt"/>
              <a:ea typeface="+mn-ea"/>
              <a:cs typeface="+mn-cs"/>
            </a:endParaRPr>
          </a:p>
          <a:p>
            <a:pPr marL="228600" indent="-228600">
              <a:buAutoNum type="arabicPeriod"/>
            </a:pPr>
            <a:endParaRPr lang="en-US" sz="1200" b="0" i="0" u="none" strike="noStrike" kern="1200" baseline="0" dirty="0">
              <a:solidFill>
                <a:schemeClr val="tx1"/>
              </a:solidFill>
              <a:effectLst/>
              <a:latin typeface="+mn-lt"/>
              <a:ea typeface="+mn-ea"/>
              <a:cs typeface="+mn-cs"/>
            </a:endParaRPr>
          </a:p>
          <a:p>
            <a:pPr marL="228600" indent="-228600">
              <a:buAutoNum type="arabicPeriod"/>
            </a:pPr>
            <a:r>
              <a:rPr lang="uk-UA" sz="1200" b="0" i="0" u="none" strike="noStrike" kern="1200" baseline="0" dirty="0">
                <a:solidFill>
                  <a:schemeClr val="tx1"/>
                </a:solidFill>
                <a:effectLst/>
                <a:latin typeface="+mn-lt"/>
                <a:ea typeface="+mn-ea"/>
                <a:cs typeface="+mn-cs"/>
              </a:rPr>
              <a:t>Обробка елементів не залежить </a:t>
            </a:r>
            <a:r>
              <a:rPr lang="ru-RU" sz="1200" b="0" i="0" u="none" strike="noStrike" kern="1200" dirty="0" err="1">
                <a:solidFill>
                  <a:schemeClr val="tx1"/>
                </a:solidFill>
                <a:effectLst/>
                <a:latin typeface="+mn-lt"/>
                <a:ea typeface="+mn-ea"/>
                <a:cs typeface="+mn-cs"/>
              </a:rPr>
              <a:t>від</a:t>
            </a:r>
            <a:r>
              <a:rPr lang="ru-RU" sz="1200" b="0" i="0" u="none" strike="noStrike" kern="1200" dirty="0">
                <a:solidFill>
                  <a:schemeClr val="tx1"/>
                </a:solidFill>
                <a:effectLst/>
                <a:latin typeface="+mn-lt"/>
                <a:ea typeface="+mn-ea"/>
                <a:cs typeface="+mn-cs"/>
              </a:rPr>
              <a:t> </a:t>
            </a:r>
            <a:r>
              <a:rPr lang="ru-RU" sz="1200" b="0" i="0" u="none" strike="noStrike" kern="1200" dirty="0" err="1">
                <a:solidFill>
                  <a:schemeClr val="tx1"/>
                </a:solidFill>
                <a:effectLst/>
                <a:latin typeface="+mn-lt"/>
                <a:ea typeface="+mn-ea"/>
                <a:cs typeface="+mn-cs"/>
              </a:rPr>
              <a:t>внутрішньої</a:t>
            </a:r>
            <a:r>
              <a:rPr lang="ru-RU" sz="1200" b="0" i="0" u="none" strike="noStrike" kern="1200" dirty="0">
                <a:solidFill>
                  <a:schemeClr val="tx1"/>
                </a:solidFill>
                <a:effectLst/>
                <a:latin typeface="+mn-lt"/>
                <a:ea typeface="+mn-ea"/>
                <a:cs typeface="+mn-cs"/>
              </a:rPr>
              <a:t> </a:t>
            </a:r>
            <a:r>
              <a:rPr lang="ru-RU" sz="1200" b="0" i="0" u="none" strike="noStrike" kern="1200" dirty="0" err="1">
                <a:solidFill>
                  <a:schemeClr val="tx1"/>
                </a:solidFill>
                <a:effectLst/>
                <a:latin typeface="+mn-lt"/>
                <a:ea typeface="+mn-ea"/>
                <a:cs typeface="+mn-cs"/>
              </a:rPr>
              <a:t>організації</a:t>
            </a:r>
            <a:r>
              <a:rPr lang="ru-RU" sz="1200" b="0" i="0" u="none" strike="noStrike" kern="1200" dirty="0">
                <a:solidFill>
                  <a:schemeClr val="tx1"/>
                </a:solidFill>
                <a:effectLst/>
                <a:latin typeface="+mn-lt"/>
                <a:ea typeface="+mn-ea"/>
                <a:cs typeface="+mn-cs"/>
              </a:rPr>
              <a:t> </a:t>
            </a:r>
            <a:r>
              <a:rPr lang="ru-RU" sz="1200" b="0" i="0" u="none" strike="noStrike" kern="1200" dirty="0" err="1">
                <a:solidFill>
                  <a:schemeClr val="tx1"/>
                </a:solidFill>
                <a:effectLst/>
                <a:latin typeface="+mn-lt"/>
                <a:ea typeface="+mn-ea"/>
                <a:cs typeface="+mn-cs"/>
              </a:rPr>
              <a:t>колекції</a:t>
            </a:r>
            <a:r>
              <a:rPr lang="ru-RU" sz="1200" b="0" i="0" u="none" strike="noStrike" kern="1200" baseline="0" dirty="0">
                <a:solidFill>
                  <a:schemeClr val="tx1"/>
                </a:solidFill>
                <a:effectLst/>
                <a:latin typeface="+mn-lt"/>
                <a:ea typeface="+mn-ea"/>
                <a:cs typeface="+mn-cs"/>
              </a:rPr>
              <a:t>.</a:t>
            </a:r>
            <a:endParaRPr lang="en-US" sz="1200" b="0" i="0" u="none" strike="noStrike" kern="1200" baseline="0" dirty="0">
              <a:solidFill>
                <a:schemeClr val="tx1"/>
              </a:solidFill>
              <a:effectLst/>
              <a:latin typeface="+mn-lt"/>
              <a:ea typeface="+mn-ea"/>
              <a:cs typeface="+mn-cs"/>
            </a:endParaRPr>
          </a:p>
          <a:p>
            <a:pPr marL="228600" indent="-228600">
              <a:buAutoNum type="arabicPeriod"/>
            </a:pPr>
            <a:endParaRPr lang="uk-UA" sz="1200" b="0" i="0" u="none" strike="noStrike" kern="1200" baseline="0" dirty="0">
              <a:solidFill>
                <a:schemeClr val="tx1"/>
              </a:solidFill>
              <a:effectLst/>
              <a:latin typeface="+mn-lt"/>
              <a:ea typeface="+mn-ea"/>
              <a:cs typeface="+mn-cs"/>
            </a:endParaRPr>
          </a:p>
          <a:p>
            <a:pPr marL="228600" indent="-228600">
              <a:buAutoNum type="arabicPeriod"/>
            </a:pPr>
            <a:r>
              <a:rPr lang="uk-UA" sz="1200" b="0" i="0" u="none" strike="noStrike" kern="1200" baseline="0" dirty="0">
                <a:solidFill>
                  <a:schemeClr val="tx1"/>
                </a:solidFill>
                <a:effectLst/>
                <a:latin typeface="+mn-lt"/>
                <a:ea typeface="+mn-ea"/>
                <a:cs typeface="+mn-cs"/>
              </a:rPr>
              <a:t>При роботі з цими інтерфейсами не створюється допоміжних структур даних, </a:t>
            </a:r>
            <a:br>
              <a:rPr lang="uk-UA" sz="1200" b="0" i="0" u="none" strike="noStrike" kern="1200" baseline="0" dirty="0">
                <a:solidFill>
                  <a:schemeClr val="tx1"/>
                </a:solidFill>
                <a:effectLst/>
                <a:latin typeface="+mn-lt"/>
                <a:ea typeface="+mn-ea"/>
                <a:cs typeface="+mn-cs"/>
              </a:rPr>
            </a:br>
            <a:r>
              <a:rPr lang="uk-UA" sz="1200" b="0" i="0" u="none" strike="noStrike" kern="1200" baseline="0" dirty="0">
                <a:solidFill>
                  <a:schemeClr val="tx1"/>
                </a:solidFill>
                <a:effectLst/>
                <a:latin typeface="+mn-lt"/>
                <a:ea typeface="+mn-ea"/>
                <a:cs typeface="+mn-cs"/>
              </a:rPr>
              <a:t>які б містили копію інформації, тобто обробка виконується «на лету». </a:t>
            </a:r>
            <a:br>
              <a:rPr lang="uk-UA" sz="1200" b="0" i="0" u="none" strike="noStrike" kern="1200" baseline="0" dirty="0">
                <a:solidFill>
                  <a:schemeClr val="tx1"/>
                </a:solidFill>
                <a:effectLst/>
                <a:latin typeface="+mn-lt"/>
                <a:ea typeface="+mn-ea"/>
                <a:cs typeface="+mn-cs"/>
              </a:rPr>
            </a:br>
            <a:r>
              <a:rPr lang="uk-UA" sz="1200" b="0" i="0" u="none" strike="noStrike" kern="1200" baseline="0" dirty="0">
                <a:solidFill>
                  <a:schemeClr val="tx1"/>
                </a:solidFill>
                <a:effectLst/>
                <a:latin typeface="+mn-lt"/>
                <a:ea typeface="+mn-ea"/>
                <a:cs typeface="+mn-cs"/>
              </a:rPr>
              <a:t>Це дуже і дуже важливо при роботі з великими об’ємами інформації!</a:t>
            </a:r>
          </a:p>
          <a:p>
            <a:endParaRPr lang="ru-RU" dirty="0"/>
          </a:p>
        </p:txBody>
      </p:sp>
      <p:sp>
        <p:nvSpPr>
          <p:cNvPr id="4" name="Номер слайда 3"/>
          <p:cNvSpPr>
            <a:spLocks noGrp="1"/>
          </p:cNvSpPr>
          <p:nvPr>
            <p:ph type="sldNum" sz="quarter" idx="10"/>
          </p:nvPr>
        </p:nvSpPr>
        <p:spPr/>
        <p:txBody>
          <a:bodyPr/>
          <a:lstStyle/>
          <a:p>
            <a:pPr>
              <a:defRPr/>
            </a:pPr>
            <a:fld id="{A7524555-7A4A-402C-AA8C-9E148724DB57}" type="slidenum">
              <a:rPr lang="en-GB" smtClean="0"/>
              <a:pPr>
                <a:defRPr/>
              </a:pPr>
              <a:t>4</a:t>
            </a:fld>
            <a:endParaRPr lang="en-GB"/>
          </a:p>
        </p:txBody>
      </p:sp>
    </p:spTree>
    <p:extLst>
      <p:ext uri="{BB962C8B-B14F-4D97-AF65-F5344CB8AC3E}">
        <p14:creationId xmlns:p14="http://schemas.microsoft.com/office/powerpoint/2010/main" val="21227980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uk-UA" dirty="0"/>
              <a:t>Зараз ми </a:t>
            </a:r>
            <a:r>
              <a:rPr lang="uk-UA" dirty="0" err="1"/>
              <a:t>разберемося</a:t>
            </a:r>
            <a:r>
              <a:rPr lang="uk-UA" dirty="0"/>
              <a:t> як</a:t>
            </a:r>
            <a:r>
              <a:rPr lang="uk-UA" baseline="0" dirty="0"/>
              <a:t> працює цикл </a:t>
            </a:r>
            <a:r>
              <a:rPr lang="en-US" baseline="0" dirty="0"/>
              <a:t>foreach, </a:t>
            </a:r>
            <a:r>
              <a:rPr lang="ru-RU" baseline="0" dirty="0" err="1"/>
              <a:t>який</a:t>
            </a:r>
            <a:r>
              <a:rPr lang="ru-RU" baseline="0" dirty="0"/>
              <a:t> буду</a:t>
            </a:r>
            <a:r>
              <a:rPr lang="uk-UA" baseline="0" dirty="0"/>
              <a:t>є свою роботу на базі використання інтерфейсів, які ми розібрали на попередніх слайдах в цієї презентації.</a:t>
            </a:r>
          </a:p>
          <a:p>
            <a:endParaRPr lang="uk-UA" baseline="0" dirty="0"/>
          </a:p>
          <a:p>
            <a:r>
              <a:rPr lang="ru-RU" baseline="0" dirty="0"/>
              <a:t>У </a:t>
            </a:r>
            <a:r>
              <a:rPr lang="ru-RU" baseline="0" dirty="0" err="1"/>
              <a:t>пр</a:t>
            </a:r>
            <a:r>
              <a:rPr lang="uk-UA" baseline="0" dirty="0" err="1"/>
              <a:t>авій</a:t>
            </a:r>
            <a:r>
              <a:rPr lang="uk-UA" baseline="0" dirty="0"/>
              <a:t> частині ми бачимо звичайний цикл </a:t>
            </a:r>
            <a:r>
              <a:rPr lang="en-US" baseline="0" dirty="0"/>
              <a:t>foreach </a:t>
            </a:r>
            <a:r>
              <a:rPr lang="uk-UA" baseline="0" dirty="0"/>
              <a:t>який міститься у багатьох прикладах.</a:t>
            </a:r>
          </a:p>
          <a:p>
            <a:endParaRPr lang="uk-UA" baseline="0" dirty="0"/>
          </a:p>
          <a:p>
            <a:r>
              <a:rPr lang="uk-UA" baseline="0" dirty="0"/>
              <a:t>В лівій частині цього слайду ми бачимо те, як ця конструкція працює як то кажуть «під капотом».</a:t>
            </a:r>
          </a:p>
          <a:p>
            <a:endParaRPr lang="uk-UA" baseline="0" dirty="0"/>
          </a:p>
          <a:p>
            <a:endParaRPr lang="ru-RU" dirty="0"/>
          </a:p>
        </p:txBody>
      </p:sp>
      <p:sp>
        <p:nvSpPr>
          <p:cNvPr id="4" name="Номер слайда 3"/>
          <p:cNvSpPr>
            <a:spLocks noGrp="1"/>
          </p:cNvSpPr>
          <p:nvPr>
            <p:ph type="sldNum" sz="quarter" idx="10"/>
          </p:nvPr>
        </p:nvSpPr>
        <p:spPr/>
        <p:txBody>
          <a:bodyPr/>
          <a:lstStyle/>
          <a:p>
            <a:pPr>
              <a:defRPr/>
            </a:pPr>
            <a:fld id="{A7524555-7A4A-402C-AA8C-9E148724DB57}" type="slidenum">
              <a:rPr lang="en-GB" smtClean="0"/>
              <a:pPr>
                <a:defRPr/>
              </a:pPr>
              <a:t>18</a:t>
            </a:fld>
            <a:endParaRPr lang="en-GB"/>
          </a:p>
        </p:txBody>
      </p:sp>
    </p:spTree>
    <p:extLst>
      <p:ext uri="{BB962C8B-B14F-4D97-AF65-F5344CB8AC3E}">
        <p14:creationId xmlns:p14="http://schemas.microsoft.com/office/powerpoint/2010/main" val="2412231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uk-UA" dirty="0"/>
              <a:t>Як</a:t>
            </a:r>
            <a:r>
              <a:rPr lang="uk-UA" baseline="0" dirty="0"/>
              <a:t> ми бачимо, перший інтерфейс використовується тільки для того щоб отримати </a:t>
            </a:r>
            <a:r>
              <a:rPr lang="uk-UA" baseline="0" dirty="0" err="1"/>
              <a:t>інтерфейсне</a:t>
            </a:r>
            <a:r>
              <a:rPr lang="uk-UA" baseline="0" dirty="0"/>
              <a:t> посилання на другий інтерфейс</a:t>
            </a:r>
            <a:r>
              <a:rPr lang="en-US" baseline="0" dirty="0"/>
              <a:t>.</a:t>
            </a:r>
          </a:p>
          <a:p>
            <a:endParaRPr lang="en-US" baseline="0" dirty="0"/>
          </a:p>
          <a:p>
            <a:r>
              <a:rPr lang="ru-RU" baseline="0" dirty="0"/>
              <a:t>Д</a:t>
            </a:r>
            <a:r>
              <a:rPr lang="uk-UA" baseline="0" dirty="0"/>
              <a:t>ля цього в інтерфейсі </a:t>
            </a:r>
            <a:r>
              <a:rPr lang="en-US" baseline="0" dirty="0" err="1"/>
              <a:t>IEnumerable</a:t>
            </a:r>
            <a:r>
              <a:rPr lang="en-US" baseline="0" dirty="0"/>
              <a:t> </a:t>
            </a:r>
            <a:r>
              <a:rPr lang="ru-RU" baseline="0" dirty="0" err="1"/>
              <a:t>використову</a:t>
            </a:r>
            <a:r>
              <a:rPr lang="uk-UA" baseline="0" dirty="0" err="1"/>
              <a:t>ється</a:t>
            </a:r>
            <a:r>
              <a:rPr lang="uk-UA" baseline="0" dirty="0"/>
              <a:t> метод </a:t>
            </a:r>
            <a:r>
              <a:rPr lang="en-US" baseline="0" dirty="0" err="1"/>
              <a:t>GetEnumerator</a:t>
            </a:r>
            <a:r>
              <a:rPr lang="en-US" baseline="0" dirty="0"/>
              <a:t>().</a:t>
            </a:r>
            <a:endParaRPr lang="ru-RU" baseline="0" dirty="0"/>
          </a:p>
          <a:p>
            <a:endParaRPr lang="ru-RU" baseline="0" dirty="0"/>
          </a:p>
          <a:p>
            <a:r>
              <a:rPr lang="uk-UA" baseline="0" dirty="0"/>
              <a:t>Інтерфейс </a:t>
            </a:r>
            <a:r>
              <a:rPr lang="en-US" baseline="0" dirty="0" err="1"/>
              <a:t>IEnumerator</a:t>
            </a:r>
            <a:r>
              <a:rPr lang="en-US" baseline="0" dirty="0"/>
              <a:t> </a:t>
            </a:r>
            <a:r>
              <a:rPr lang="ru-RU" baseline="0" dirty="0"/>
              <a:t>м</a:t>
            </a:r>
            <a:r>
              <a:rPr lang="uk-UA" baseline="0" dirty="0"/>
              <a:t>і</a:t>
            </a:r>
            <a:r>
              <a:rPr lang="ru-RU" baseline="0" dirty="0" err="1"/>
              <a:t>стить</a:t>
            </a:r>
            <a:r>
              <a:rPr lang="en-US" baseline="0" dirty="0"/>
              <a:t> </a:t>
            </a:r>
            <a:r>
              <a:rPr lang="ru-RU" baseline="0" dirty="0" err="1"/>
              <a:t>наступн</a:t>
            </a:r>
            <a:r>
              <a:rPr lang="uk-UA" baseline="0" dirty="0"/>
              <a:t>е:</a:t>
            </a:r>
            <a:r>
              <a:rPr lang="ru-RU" baseline="0" dirty="0"/>
              <a:t> </a:t>
            </a:r>
          </a:p>
          <a:p>
            <a:pPr marL="228600" indent="-228600">
              <a:buAutoNum type="arabicPeriod"/>
            </a:pPr>
            <a:r>
              <a:rPr lang="ru-RU" baseline="0" dirty="0"/>
              <a:t>Метод </a:t>
            </a:r>
            <a:r>
              <a:rPr lang="en-US" baseline="0" dirty="0" err="1"/>
              <a:t>MoveNext</a:t>
            </a:r>
            <a:r>
              <a:rPr lang="en-US" baseline="0" dirty="0"/>
              <a:t>()</a:t>
            </a:r>
            <a:r>
              <a:rPr lang="uk-UA" baseline="0" dirty="0"/>
              <a:t>, який </a:t>
            </a:r>
            <a:r>
              <a:rPr lang="uk-UA" baseline="0" dirty="0" err="1"/>
              <a:t>вікористовується</a:t>
            </a:r>
            <a:r>
              <a:rPr lang="uk-UA" baseline="0" dirty="0"/>
              <a:t> для переходу до наступного </a:t>
            </a:r>
            <a:r>
              <a:rPr lang="uk-UA" baseline="0" dirty="0" err="1"/>
              <a:t>айтема</a:t>
            </a:r>
            <a:r>
              <a:rPr lang="uk-UA" baseline="0" dirty="0"/>
              <a:t> в </a:t>
            </a:r>
            <a:r>
              <a:rPr lang="uk-UA" baseline="0" dirty="0" err="1"/>
              <a:t>коллекції</a:t>
            </a:r>
            <a:endParaRPr lang="uk-UA" baseline="0" dirty="0"/>
          </a:p>
          <a:p>
            <a:pPr marL="228600" indent="-228600">
              <a:buAutoNum type="arabicPeriod"/>
            </a:pPr>
            <a:r>
              <a:rPr lang="uk-UA" baseline="0" dirty="0" err="1"/>
              <a:t>Пропертіс</a:t>
            </a:r>
            <a:r>
              <a:rPr lang="uk-UA" baseline="0" dirty="0"/>
              <a:t> </a:t>
            </a:r>
            <a:r>
              <a:rPr lang="en-US" baseline="0" dirty="0"/>
              <a:t>Current, </a:t>
            </a:r>
            <a:r>
              <a:rPr lang="ru-RU" baseline="0" dirty="0" err="1"/>
              <a:t>який</a:t>
            </a:r>
            <a:r>
              <a:rPr lang="ru-RU" baseline="0" dirty="0"/>
              <a:t> </a:t>
            </a:r>
            <a:r>
              <a:rPr lang="ru-RU" baseline="0" dirty="0" err="1"/>
              <a:t>поверта</a:t>
            </a:r>
            <a:r>
              <a:rPr lang="uk-UA" baseline="0" dirty="0"/>
              <a:t>є посилання на базовий тип </a:t>
            </a:r>
            <a:r>
              <a:rPr lang="en-US" baseline="0" dirty="0"/>
              <a:t>Object</a:t>
            </a:r>
          </a:p>
          <a:p>
            <a:pPr marL="228600" indent="-228600">
              <a:buAutoNum type="arabicPeriod"/>
            </a:pPr>
            <a:r>
              <a:rPr lang="ru-RU" baseline="0" dirty="0"/>
              <a:t>Метод </a:t>
            </a:r>
            <a:r>
              <a:rPr lang="en-US" baseline="0" dirty="0"/>
              <a:t>Reset() </a:t>
            </a:r>
            <a:r>
              <a:rPr lang="ru-RU" baseline="0" dirty="0" err="1"/>
              <a:t>який</a:t>
            </a:r>
            <a:r>
              <a:rPr lang="ru-RU" baseline="0" dirty="0"/>
              <a:t> </a:t>
            </a:r>
            <a:r>
              <a:rPr lang="ru-RU" baseline="0" dirty="0" err="1"/>
              <a:t>поверта</a:t>
            </a:r>
            <a:r>
              <a:rPr lang="uk-UA" baseline="0" dirty="0"/>
              <a:t>є </a:t>
            </a:r>
            <a:r>
              <a:rPr lang="uk-UA" baseline="0" dirty="0" err="1"/>
              <a:t>ітератор</a:t>
            </a:r>
            <a:r>
              <a:rPr lang="uk-UA" baseline="0" dirty="0"/>
              <a:t> у початковий стан.</a:t>
            </a:r>
          </a:p>
          <a:p>
            <a:pPr marL="0" indent="0">
              <a:buNone/>
            </a:pPr>
            <a:endParaRPr lang="uk-UA" baseline="0" dirty="0"/>
          </a:p>
          <a:p>
            <a:pPr marL="0" indent="0">
              <a:buNone/>
            </a:pPr>
            <a:r>
              <a:rPr lang="uk-UA" baseline="0" dirty="0"/>
              <a:t>Треба мати на увазі, що у разі звертання до</a:t>
            </a:r>
            <a:r>
              <a:rPr lang="en-US" baseline="0" dirty="0"/>
              <a:t> </a:t>
            </a:r>
            <a:r>
              <a:rPr lang="ru-RU" baseline="0" dirty="0"/>
              <a:t>проперт</a:t>
            </a:r>
            <a:r>
              <a:rPr lang="uk-UA" baseline="0" dirty="0" err="1"/>
              <a:t>іса</a:t>
            </a:r>
            <a:r>
              <a:rPr lang="uk-UA" baseline="0" dirty="0"/>
              <a:t> </a:t>
            </a:r>
            <a:r>
              <a:rPr lang="en-US" baseline="0" dirty="0"/>
              <a:t>Current </a:t>
            </a:r>
            <a:r>
              <a:rPr lang="uk-UA" baseline="0" dirty="0"/>
              <a:t>буде </a:t>
            </a:r>
            <a:r>
              <a:rPr lang="uk-UA" baseline="0" dirty="0" err="1"/>
              <a:t>виконуватия</a:t>
            </a:r>
            <a:r>
              <a:rPr lang="uk-UA" baseline="0" dirty="0"/>
              <a:t> </a:t>
            </a:r>
            <a:r>
              <a:rPr lang="en-US" baseline="0" dirty="0"/>
              <a:t>unboxing </a:t>
            </a:r>
            <a:r>
              <a:rPr lang="ru-RU" baseline="0" dirty="0" err="1"/>
              <a:t>або</a:t>
            </a:r>
            <a:r>
              <a:rPr lang="ru-RU" baseline="0" dirty="0"/>
              <a:t> </a:t>
            </a:r>
            <a:r>
              <a:rPr lang="en-US" baseline="0" dirty="0"/>
              <a:t>downcast</a:t>
            </a:r>
            <a:r>
              <a:rPr lang="uk-UA" baseline="0" dirty="0"/>
              <a:t> у залежності від того чи містить </a:t>
            </a:r>
            <a:r>
              <a:rPr lang="uk-UA" baseline="0" dirty="0" err="1"/>
              <a:t>коллекція</a:t>
            </a:r>
            <a:r>
              <a:rPr lang="uk-UA" baseline="0" dirty="0"/>
              <a:t> </a:t>
            </a:r>
            <a:r>
              <a:rPr lang="en-US" baseline="0" dirty="0"/>
              <a:t>value </a:t>
            </a:r>
            <a:r>
              <a:rPr lang="ru-RU" baseline="0" dirty="0" err="1"/>
              <a:t>або</a:t>
            </a:r>
            <a:r>
              <a:rPr lang="ru-RU" baseline="0" dirty="0"/>
              <a:t> </a:t>
            </a:r>
            <a:r>
              <a:rPr lang="en-US" baseline="0" dirty="0"/>
              <a:t>reference type.</a:t>
            </a:r>
          </a:p>
          <a:p>
            <a:endParaRPr lang="ru-RU" dirty="0"/>
          </a:p>
        </p:txBody>
      </p:sp>
      <p:sp>
        <p:nvSpPr>
          <p:cNvPr id="4" name="Номер слайда 3"/>
          <p:cNvSpPr>
            <a:spLocks noGrp="1"/>
          </p:cNvSpPr>
          <p:nvPr>
            <p:ph type="sldNum" sz="quarter" idx="10"/>
          </p:nvPr>
        </p:nvSpPr>
        <p:spPr/>
        <p:txBody>
          <a:bodyPr/>
          <a:lstStyle/>
          <a:p>
            <a:pPr>
              <a:defRPr/>
            </a:pPr>
            <a:fld id="{A7524555-7A4A-402C-AA8C-9E148724DB57}" type="slidenum">
              <a:rPr lang="en-GB" smtClean="0"/>
              <a:pPr>
                <a:defRPr/>
              </a:pPr>
              <a:t>19</a:t>
            </a:fld>
            <a:endParaRPr lang="en-GB"/>
          </a:p>
        </p:txBody>
      </p:sp>
    </p:spTree>
    <p:extLst>
      <p:ext uri="{BB962C8B-B14F-4D97-AF65-F5344CB8AC3E}">
        <p14:creationId xmlns:p14="http://schemas.microsoft.com/office/powerpoint/2010/main" val="35455355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u="none" strike="noStrike" kern="1200" dirty="0" err="1">
                <a:solidFill>
                  <a:schemeClr val="tx1"/>
                </a:solidFill>
                <a:effectLst/>
                <a:latin typeface="+mn-lt"/>
                <a:ea typeface="+mn-ea"/>
                <a:cs typeface="+mn-cs"/>
              </a:rPr>
              <a:t>Узагальнені</a:t>
            </a:r>
            <a:r>
              <a:rPr lang="ru-RU" sz="1200" b="0" i="0" u="none" strike="noStrike" kern="1200" dirty="0">
                <a:solidFill>
                  <a:schemeClr val="tx1"/>
                </a:solidFill>
                <a:effectLst/>
                <a:latin typeface="+mn-lt"/>
                <a:ea typeface="+mn-ea"/>
                <a:cs typeface="+mn-cs"/>
              </a:rPr>
              <a:t> (</a:t>
            </a:r>
            <a:r>
              <a:rPr lang="en-US" sz="1200" b="0" i="0" u="none" strike="noStrike" kern="1200" dirty="0">
                <a:solidFill>
                  <a:schemeClr val="tx1"/>
                </a:solidFill>
                <a:effectLst/>
                <a:latin typeface="+mn-lt"/>
                <a:ea typeface="+mn-ea"/>
                <a:cs typeface="+mn-cs"/>
              </a:rPr>
              <a:t>generic) </a:t>
            </a:r>
            <a:r>
              <a:rPr lang="ru-RU" sz="1200" b="0" i="0" u="none" strike="noStrike" kern="1200" dirty="0" err="1">
                <a:solidFill>
                  <a:schemeClr val="tx1"/>
                </a:solidFill>
                <a:effectLst/>
                <a:latin typeface="+mn-lt"/>
                <a:ea typeface="+mn-ea"/>
                <a:cs typeface="+mn-cs"/>
              </a:rPr>
              <a:t>інтерфейси</a:t>
            </a:r>
            <a:r>
              <a:rPr lang="ru-RU" sz="1200" b="0" i="0" u="none" strike="noStrike" kern="1200" dirty="0">
                <a:solidFill>
                  <a:schemeClr val="tx1"/>
                </a:solidFill>
                <a:effectLst/>
                <a:latin typeface="+mn-lt"/>
                <a:ea typeface="+mn-ea"/>
                <a:cs typeface="+mn-cs"/>
              </a:rPr>
              <a:t> </a:t>
            </a:r>
            <a:r>
              <a:rPr lang="ru-RU" sz="1200" b="0" i="0" u="none" strike="noStrike" kern="1200" dirty="0" err="1">
                <a:solidFill>
                  <a:schemeClr val="tx1"/>
                </a:solidFill>
                <a:effectLst/>
                <a:latin typeface="+mn-lt"/>
                <a:ea typeface="+mn-ea"/>
                <a:cs typeface="+mn-cs"/>
              </a:rPr>
              <a:t>поширюють</a:t>
            </a:r>
            <a:r>
              <a:rPr lang="ru-RU" sz="1200" b="0" i="0" u="none" strike="noStrike" kern="1200" dirty="0">
                <a:solidFill>
                  <a:schemeClr val="tx1"/>
                </a:solidFill>
                <a:effectLst/>
                <a:latin typeface="+mn-lt"/>
                <a:ea typeface="+mn-ea"/>
                <a:cs typeface="+mn-cs"/>
              </a:rPr>
              <a:t> </a:t>
            </a:r>
            <a:r>
              <a:rPr lang="ru-RU" sz="1200" b="0" i="0" u="none" strike="noStrike" kern="1200" dirty="0" err="1">
                <a:solidFill>
                  <a:schemeClr val="tx1"/>
                </a:solidFill>
                <a:effectLst/>
                <a:latin typeface="+mn-lt"/>
                <a:ea typeface="+mn-ea"/>
                <a:cs typeface="+mn-cs"/>
              </a:rPr>
              <a:t>неузагальнені</a:t>
            </a:r>
            <a:r>
              <a:rPr lang="en-US" sz="1200" b="0" i="0" u="none" strike="noStrike" kern="1200" dirty="0">
                <a:solidFill>
                  <a:schemeClr val="tx1"/>
                </a:solidFill>
                <a:effectLst/>
                <a:latin typeface="+mn-lt"/>
                <a:ea typeface="+mn-ea"/>
                <a:cs typeface="+mn-cs"/>
              </a:rPr>
              <a:t>.</a:t>
            </a:r>
          </a:p>
          <a:p>
            <a:endParaRPr lang="uk-UA" sz="1200" b="0" i="0" u="none" strike="noStrike" kern="1200" dirty="0">
              <a:solidFill>
                <a:schemeClr val="tx1"/>
              </a:solidFill>
              <a:effectLst/>
              <a:latin typeface="+mn-lt"/>
              <a:ea typeface="+mn-ea"/>
              <a:cs typeface="+mn-cs"/>
            </a:endParaRPr>
          </a:p>
          <a:p>
            <a:r>
              <a:rPr lang="uk-UA" sz="1200" b="0" i="0" u="none" strike="noStrike" kern="1200" dirty="0">
                <a:solidFill>
                  <a:schemeClr val="tx1"/>
                </a:solidFill>
                <a:effectLst/>
                <a:latin typeface="+mn-lt"/>
                <a:ea typeface="+mn-ea"/>
                <a:cs typeface="+mn-cs"/>
              </a:rPr>
              <a:t>Зверніть увагу на те, що узагальнений інтерфейс </a:t>
            </a:r>
            <a:r>
              <a:rPr lang="en-US" sz="1200" b="0" i="0" u="none" strike="noStrike" kern="1200" dirty="0" err="1">
                <a:solidFill>
                  <a:schemeClr val="tx1"/>
                </a:solidFill>
                <a:effectLst/>
                <a:latin typeface="+mn-lt"/>
                <a:ea typeface="+mn-ea"/>
                <a:cs typeface="+mn-cs"/>
              </a:rPr>
              <a:t>IEnumerator</a:t>
            </a:r>
            <a:r>
              <a:rPr lang="en-US" sz="1200" b="0" i="0" u="none" strike="noStrike" kern="1200" dirty="0">
                <a:solidFill>
                  <a:schemeClr val="tx1"/>
                </a:solidFill>
                <a:effectLst/>
                <a:latin typeface="+mn-lt"/>
                <a:ea typeface="+mn-ea"/>
                <a:cs typeface="+mn-cs"/>
              </a:rPr>
              <a:t>&lt;T&gt; </a:t>
            </a:r>
            <a:r>
              <a:rPr lang="uk-UA" sz="1200" b="0" i="0" u="none" strike="noStrike" kern="1200" dirty="0">
                <a:solidFill>
                  <a:schemeClr val="tx1"/>
                </a:solidFill>
                <a:effectLst/>
                <a:latin typeface="+mn-lt"/>
                <a:ea typeface="+mn-ea"/>
                <a:cs typeface="+mn-cs"/>
              </a:rPr>
              <a:t>має</a:t>
            </a:r>
            <a:r>
              <a:rPr lang="uk-UA" sz="1200" b="0" i="0" u="none" strike="noStrike" kern="1200" baseline="0" dirty="0">
                <a:solidFill>
                  <a:schemeClr val="tx1"/>
                </a:solidFill>
                <a:effectLst/>
                <a:latin typeface="+mn-lt"/>
                <a:ea typeface="+mn-ea"/>
                <a:cs typeface="+mn-cs"/>
              </a:rPr>
              <a:t> узагальнений </a:t>
            </a:r>
            <a:r>
              <a:rPr lang="uk-UA" sz="1200" b="0" i="0" u="none" strike="noStrike" kern="1200" baseline="0" dirty="0" err="1">
                <a:solidFill>
                  <a:schemeClr val="tx1"/>
                </a:solidFill>
                <a:effectLst/>
                <a:latin typeface="+mn-lt"/>
                <a:ea typeface="+mn-ea"/>
                <a:cs typeface="+mn-cs"/>
              </a:rPr>
              <a:t>пропертіс</a:t>
            </a:r>
            <a:r>
              <a:rPr lang="uk-UA" sz="1200" b="0" i="0" u="none" strike="noStrike" kern="1200" baseline="0" dirty="0">
                <a:solidFill>
                  <a:schemeClr val="tx1"/>
                </a:solidFill>
                <a:effectLst/>
                <a:latin typeface="+mn-lt"/>
                <a:ea typeface="+mn-ea"/>
                <a:cs typeface="+mn-cs"/>
              </a:rPr>
              <a:t> </a:t>
            </a:r>
            <a:r>
              <a:rPr lang="en-US" sz="1200" b="0" i="0" u="none" strike="noStrike" kern="1200" baseline="0" dirty="0">
                <a:solidFill>
                  <a:schemeClr val="tx1"/>
                </a:solidFill>
                <a:effectLst/>
                <a:latin typeface="+mn-lt"/>
                <a:ea typeface="+mn-ea"/>
                <a:cs typeface="+mn-cs"/>
              </a:rPr>
              <a:t>Current.</a:t>
            </a:r>
          </a:p>
          <a:p>
            <a:endParaRPr lang="en-US" sz="1200" b="0" i="0" u="none" strike="noStrike" kern="1200" baseline="0" dirty="0">
              <a:solidFill>
                <a:schemeClr val="tx1"/>
              </a:solidFill>
              <a:effectLst/>
              <a:latin typeface="+mn-lt"/>
              <a:ea typeface="+mn-ea"/>
              <a:cs typeface="+mn-cs"/>
            </a:endParaRPr>
          </a:p>
          <a:p>
            <a:r>
              <a:rPr lang="ru-RU" sz="1200" b="0" i="0" u="none" strike="noStrike" kern="1200" baseline="0" dirty="0" err="1">
                <a:solidFill>
                  <a:schemeClr val="tx1"/>
                </a:solidFill>
                <a:effectLst/>
                <a:latin typeface="+mn-lt"/>
                <a:ea typeface="+mn-ea"/>
                <a:cs typeface="+mn-cs"/>
              </a:rPr>
              <a:t>Тобто</a:t>
            </a:r>
            <a:r>
              <a:rPr lang="ru-RU" sz="1200" b="0" i="0" u="none" strike="noStrike" kern="1200" baseline="0" dirty="0">
                <a:solidFill>
                  <a:schemeClr val="tx1"/>
                </a:solidFill>
                <a:effectLst/>
                <a:latin typeface="+mn-lt"/>
                <a:ea typeface="+mn-ea"/>
                <a:cs typeface="+mn-cs"/>
              </a:rPr>
              <a:t> при реал</a:t>
            </a:r>
            <a:r>
              <a:rPr lang="uk-UA" sz="1200" b="0" i="0" u="none" strike="noStrike" kern="1200" baseline="0" dirty="0" err="1">
                <a:solidFill>
                  <a:schemeClr val="tx1"/>
                </a:solidFill>
                <a:effectLst/>
                <a:latin typeface="+mn-lt"/>
                <a:ea typeface="+mn-ea"/>
                <a:cs typeface="+mn-cs"/>
              </a:rPr>
              <a:t>ізації</a:t>
            </a:r>
            <a:r>
              <a:rPr lang="uk-UA" sz="1200" b="0" i="0" u="none" strike="noStrike" kern="1200" baseline="0" dirty="0">
                <a:solidFill>
                  <a:schemeClr val="tx1"/>
                </a:solidFill>
                <a:effectLst/>
                <a:latin typeface="+mn-lt"/>
                <a:ea typeface="+mn-ea"/>
                <a:cs typeface="+mn-cs"/>
              </a:rPr>
              <a:t> цього інтерфейсу у класі чи структурі, треба буде зробити імплементацію обох варіантів </a:t>
            </a:r>
            <a:r>
              <a:rPr lang="en-US" sz="1200" b="0" i="0" u="none" strike="noStrike" kern="1200" baseline="0" dirty="0">
                <a:solidFill>
                  <a:schemeClr val="tx1"/>
                </a:solidFill>
                <a:effectLst/>
                <a:latin typeface="+mn-lt"/>
                <a:ea typeface="+mn-ea"/>
                <a:cs typeface="+mn-cs"/>
              </a:rPr>
              <a:t>Current </a:t>
            </a:r>
          </a:p>
          <a:p>
            <a:r>
              <a:rPr lang="en-US" sz="1200" b="0" i="0" u="none" strike="noStrike" kern="1200" baseline="0" dirty="0">
                <a:solidFill>
                  <a:schemeClr val="tx1"/>
                </a:solidFill>
                <a:effectLst/>
                <a:latin typeface="+mn-lt"/>
                <a:ea typeface="+mn-ea"/>
                <a:cs typeface="+mn-cs"/>
              </a:rPr>
              <a:t>(</a:t>
            </a:r>
            <a:r>
              <a:rPr lang="uk-UA" sz="1200" b="0" i="0" u="none" strike="noStrike" kern="1200" baseline="0" dirty="0">
                <a:solidFill>
                  <a:schemeClr val="tx1"/>
                </a:solidFill>
                <a:effectLst/>
                <a:latin typeface="+mn-lt"/>
                <a:ea typeface="+mn-ea"/>
                <a:cs typeface="+mn-cs"/>
              </a:rPr>
              <a:t>узагальненого та неузагальненого</a:t>
            </a:r>
            <a:r>
              <a:rPr lang="en-US" sz="1200" b="0" i="0" u="none" strike="noStrike" kern="1200" baseline="0" dirty="0">
                <a:solidFill>
                  <a:schemeClr val="tx1"/>
                </a:solidFill>
                <a:effectLst/>
                <a:latin typeface="+mn-lt"/>
                <a:ea typeface="+mn-ea"/>
                <a:cs typeface="+mn-cs"/>
              </a:rPr>
              <a:t>)</a:t>
            </a:r>
          </a:p>
          <a:p>
            <a:endParaRPr lang="ru-RU" dirty="0"/>
          </a:p>
        </p:txBody>
      </p:sp>
      <p:sp>
        <p:nvSpPr>
          <p:cNvPr id="4" name="Номер слайда 3"/>
          <p:cNvSpPr>
            <a:spLocks noGrp="1"/>
          </p:cNvSpPr>
          <p:nvPr>
            <p:ph type="sldNum" sz="quarter" idx="10"/>
          </p:nvPr>
        </p:nvSpPr>
        <p:spPr/>
        <p:txBody>
          <a:bodyPr/>
          <a:lstStyle/>
          <a:p>
            <a:pPr>
              <a:defRPr/>
            </a:pPr>
            <a:fld id="{A7524555-7A4A-402C-AA8C-9E148724DB57}" type="slidenum">
              <a:rPr lang="en-GB" smtClean="0"/>
              <a:pPr>
                <a:defRPr/>
              </a:pPr>
              <a:t>20</a:t>
            </a:fld>
            <a:endParaRPr lang="en-GB"/>
          </a:p>
        </p:txBody>
      </p:sp>
    </p:spTree>
    <p:extLst>
      <p:ext uri="{BB962C8B-B14F-4D97-AF65-F5344CB8AC3E}">
        <p14:creationId xmlns:p14="http://schemas.microsoft.com/office/powerpoint/2010/main" val="29442076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uk-UA" dirty="0"/>
              <a:t>Іменовані </a:t>
            </a:r>
            <a:r>
              <a:rPr lang="uk-UA" dirty="0" err="1"/>
              <a:t>ітератори</a:t>
            </a:r>
            <a:r>
              <a:rPr lang="uk-UA" dirty="0"/>
              <a:t> з’явились у мові </a:t>
            </a:r>
            <a:r>
              <a:rPr lang="en-US" dirty="0"/>
              <a:t>C# </a:t>
            </a:r>
            <a:r>
              <a:rPr lang="uk-UA" dirty="0"/>
              <a:t>для того, щоб мати можливість </a:t>
            </a:r>
            <a:r>
              <a:rPr lang="uk-UA" dirty="0" err="1"/>
              <a:t>імплементувати</a:t>
            </a:r>
            <a:r>
              <a:rPr lang="uk-UA" dirty="0"/>
              <a:t> декілька різних варіантів перебору </a:t>
            </a:r>
            <a:r>
              <a:rPr lang="uk-UA" dirty="0" err="1"/>
              <a:t>єлементів</a:t>
            </a:r>
            <a:r>
              <a:rPr lang="uk-UA" dirty="0"/>
              <a:t> </a:t>
            </a:r>
            <a:r>
              <a:rPr lang="uk-UA" dirty="0" err="1"/>
              <a:t>коллекції</a:t>
            </a:r>
            <a:r>
              <a:rPr lang="uk-UA" dirty="0"/>
              <a:t>.</a:t>
            </a:r>
          </a:p>
          <a:p>
            <a:endParaRPr lang="uk-UA" dirty="0"/>
          </a:p>
          <a:p>
            <a:r>
              <a:rPr lang="uk-UA" dirty="0"/>
              <a:t>Наприклад, один із </a:t>
            </a:r>
            <a:r>
              <a:rPr lang="uk-UA" dirty="0" err="1"/>
              <a:t>ітераторів</a:t>
            </a:r>
            <a:r>
              <a:rPr lang="uk-UA" dirty="0"/>
              <a:t> виконує обхід дерева зліва направо (за зростанням значень його ключів), </a:t>
            </a:r>
          </a:p>
          <a:p>
            <a:endParaRPr lang="uk-UA" dirty="0"/>
          </a:p>
          <a:p>
            <a:r>
              <a:rPr lang="uk-UA" dirty="0"/>
              <a:t>а другий виконує обхід за рівнями (для парних/непарних </a:t>
            </a:r>
            <a:r>
              <a:rPr lang="uk-UA" dirty="0" err="1"/>
              <a:t>рівней</a:t>
            </a:r>
            <a:r>
              <a:rPr lang="uk-UA" dirty="0"/>
              <a:t> змінюється напрямок руху).</a:t>
            </a:r>
            <a:endParaRPr lang="en-US" dirty="0"/>
          </a:p>
          <a:p>
            <a:endParaRPr lang="ru-RU" dirty="0"/>
          </a:p>
        </p:txBody>
      </p:sp>
      <p:sp>
        <p:nvSpPr>
          <p:cNvPr id="4" name="Номер слайда 3"/>
          <p:cNvSpPr>
            <a:spLocks noGrp="1"/>
          </p:cNvSpPr>
          <p:nvPr>
            <p:ph type="sldNum" sz="quarter" idx="10"/>
          </p:nvPr>
        </p:nvSpPr>
        <p:spPr/>
        <p:txBody>
          <a:bodyPr/>
          <a:lstStyle/>
          <a:p>
            <a:pPr>
              <a:defRPr/>
            </a:pPr>
            <a:fld id="{A7524555-7A4A-402C-AA8C-9E148724DB57}" type="slidenum">
              <a:rPr lang="en-GB" smtClean="0"/>
              <a:pPr>
                <a:defRPr/>
              </a:pPr>
              <a:t>21</a:t>
            </a:fld>
            <a:endParaRPr lang="en-GB"/>
          </a:p>
        </p:txBody>
      </p:sp>
    </p:spTree>
    <p:extLst>
      <p:ext uri="{BB962C8B-B14F-4D97-AF65-F5344CB8AC3E}">
        <p14:creationId xmlns:p14="http://schemas.microsoft.com/office/powerpoint/2010/main" val="17530665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Оператор</a:t>
            </a:r>
            <a:r>
              <a:rPr lang="ru-RU" baseline="0" dirty="0"/>
              <a:t> </a:t>
            </a:r>
            <a:r>
              <a:rPr lang="en-US" baseline="0" dirty="0"/>
              <a:t>yield </a:t>
            </a:r>
            <a:r>
              <a:rPr lang="uk-UA" baseline="0" dirty="0"/>
              <a:t>використовується у двох варіантах: </a:t>
            </a:r>
            <a:r>
              <a:rPr lang="en-US" baseline="0" dirty="0"/>
              <a:t>yield return </a:t>
            </a:r>
            <a:r>
              <a:rPr lang="uk-UA" baseline="0" dirty="0"/>
              <a:t>і </a:t>
            </a:r>
            <a:r>
              <a:rPr lang="en-US" baseline="0" dirty="0"/>
              <a:t>yield break.</a:t>
            </a:r>
            <a:endParaRPr lang="ru-RU" baseline="0" dirty="0"/>
          </a:p>
          <a:p>
            <a:endParaRPr lang="ru-RU" baseline="0" dirty="0"/>
          </a:p>
          <a:p>
            <a:r>
              <a:rPr lang="uk-UA" baseline="0" dirty="0"/>
              <a:t>Перша форма використовується для організації додавання поточного елемента результуючої послідовності </a:t>
            </a:r>
            <a:r>
              <a:rPr lang="uk-UA" baseline="0" dirty="0" err="1"/>
              <a:t>ітератора</a:t>
            </a:r>
            <a:r>
              <a:rPr lang="uk-UA" baseline="0" dirty="0"/>
              <a:t>.</a:t>
            </a:r>
          </a:p>
          <a:p>
            <a:endParaRPr lang="uk-UA" baseline="0" dirty="0"/>
          </a:p>
          <a:p>
            <a:r>
              <a:rPr lang="uk-UA" baseline="0" dirty="0"/>
              <a:t>Друга форма закінчує </a:t>
            </a:r>
            <a:r>
              <a:rPr lang="uk-UA" baseline="0" dirty="0" err="1"/>
              <a:t>генеріцію</a:t>
            </a:r>
            <a:r>
              <a:rPr lang="en-US" baseline="0" dirty="0"/>
              <a:t> </a:t>
            </a:r>
            <a:r>
              <a:rPr lang="uk-UA" baseline="0" dirty="0"/>
              <a:t>(тобто</a:t>
            </a:r>
            <a:r>
              <a:rPr lang="en-US" baseline="0" dirty="0"/>
              <a:t> </a:t>
            </a:r>
            <a:r>
              <a:rPr lang="uk-UA" baseline="0" dirty="0"/>
              <a:t>метод </a:t>
            </a:r>
            <a:r>
              <a:rPr lang="en-US" baseline="0" dirty="0" err="1"/>
              <a:t>MoveNext</a:t>
            </a:r>
            <a:r>
              <a:rPr lang="en-US" baseline="0" dirty="0"/>
              <a:t>() </a:t>
            </a:r>
            <a:r>
              <a:rPr lang="ru-RU" baseline="0" dirty="0"/>
              <a:t>п</a:t>
            </a:r>
            <a:r>
              <a:rPr lang="uk-UA" baseline="0" dirty="0" err="1"/>
              <a:t>ісля</a:t>
            </a:r>
            <a:r>
              <a:rPr lang="uk-UA" baseline="0" dirty="0"/>
              <a:t> цього має повернути </a:t>
            </a:r>
            <a:r>
              <a:rPr lang="en-US" baseline="0" dirty="0"/>
              <a:t>false</a:t>
            </a:r>
            <a:r>
              <a:rPr lang="uk-UA" baseline="0" dirty="0"/>
              <a:t>)</a:t>
            </a:r>
            <a:r>
              <a:rPr lang="en-US" baseline="0" dirty="0"/>
              <a:t>.</a:t>
            </a:r>
          </a:p>
          <a:p>
            <a:endParaRPr lang="ru-RU" dirty="0"/>
          </a:p>
        </p:txBody>
      </p:sp>
      <p:sp>
        <p:nvSpPr>
          <p:cNvPr id="4" name="Номер слайда 3"/>
          <p:cNvSpPr>
            <a:spLocks noGrp="1"/>
          </p:cNvSpPr>
          <p:nvPr>
            <p:ph type="sldNum" sz="quarter" idx="10"/>
          </p:nvPr>
        </p:nvSpPr>
        <p:spPr/>
        <p:txBody>
          <a:bodyPr/>
          <a:lstStyle/>
          <a:p>
            <a:pPr>
              <a:defRPr/>
            </a:pPr>
            <a:fld id="{A7524555-7A4A-402C-AA8C-9E148724DB57}" type="slidenum">
              <a:rPr lang="en-GB" smtClean="0"/>
              <a:pPr>
                <a:defRPr/>
              </a:pPr>
              <a:t>22</a:t>
            </a:fld>
            <a:endParaRPr lang="en-GB"/>
          </a:p>
        </p:txBody>
      </p:sp>
    </p:spTree>
    <p:extLst>
      <p:ext uri="{BB962C8B-B14F-4D97-AF65-F5344CB8AC3E}">
        <p14:creationId xmlns:p14="http://schemas.microsoft.com/office/powerpoint/2010/main" val="71519961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SLIDE-GRADIENT-1">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20"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8" name="Picture 7">
            <a:extLst>
              <a:ext uri="{FF2B5EF4-FFF2-40B4-BE49-F238E27FC236}">
                <a16:creationId xmlns:a16="http://schemas.microsoft.com/office/drawing/2014/main" id="{1CF45043-0DF6-7844-A454-194D648F98F1}"/>
              </a:ext>
            </a:extLst>
          </p:cNvPr>
          <p:cNvPicPr>
            <a:picLocks noChangeAspect="1"/>
          </p:cNvPicPr>
          <p:nvPr userDrawn="1"/>
        </p:nvPicPr>
        <p:blipFill>
          <a:blip r:embed="rId2"/>
          <a:stretch>
            <a:fillRect/>
          </a:stretch>
        </p:blipFill>
        <p:spPr>
          <a:xfrm>
            <a:off x="9959145" y="5906728"/>
            <a:ext cx="1547055" cy="265471"/>
          </a:xfrm>
          <a:prstGeom prst="rect">
            <a:avLst/>
          </a:prstGeom>
        </p:spPr>
      </p:pic>
      <p:sp>
        <p:nvSpPr>
          <p:cNvPr id="10" name="Title 8">
            <a:extLst>
              <a:ext uri="{FF2B5EF4-FFF2-40B4-BE49-F238E27FC236}">
                <a16:creationId xmlns:a16="http://schemas.microsoft.com/office/drawing/2014/main" id="{353C5CCE-34CF-4745-B8D7-AF744DB56245}"/>
              </a:ext>
            </a:extLst>
          </p:cNvPr>
          <p:cNvSpPr>
            <a:spLocks noGrp="1"/>
          </p:cNvSpPr>
          <p:nvPr>
            <p:ph type="title" hasCustomPrompt="1"/>
          </p:nvPr>
        </p:nvSpPr>
        <p:spPr>
          <a:xfrm>
            <a:off x="-208308" y="174928"/>
            <a:ext cx="12390783" cy="6683071"/>
          </a:xfrm>
          <a:prstGeom prst="rect">
            <a:avLst/>
          </a:prstGeom>
        </p:spPr>
        <p:txBody>
          <a:bodyPr anchor="t">
            <a:noAutofit/>
          </a:bodyPr>
          <a:lstStyle>
            <a:lvl1pPr>
              <a:lnSpc>
                <a:spcPts val="11000"/>
              </a:lnSpc>
              <a:defRPr sz="15000">
                <a:latin typeface="Proxima Nova Black" panose="02000506030000020004" pitchFamily="50" charset="0"/>
              </a:defRPr>
            </a:lvl1pPr>
          </a:lstStyle>
          <a:p>
            <a:r>
              <a:rPr lang="en-US"/>
              <a:t>TITLE</a:t>
            </a:r>
            <a:br>
              <a:rPr lang="uk-UA"/>
            </a:br>
            <a:r>
              <a:rPr lang="en-US"/>
              <a:t>TO</a:t>
            </a:r>
            <a:r>
              <a:rPr lang="uk-UA"/>
              <a:t> </a:t>
            </a:r>
            <a:r>
              <a:rPr lang="en-US"/>
              <a:t>BE</a:t>
            </a:r>
            <a:r>
              <a:rPr lang="uk-UA"/>
              <a:t> </a:t>
            </a:r>
            <a:r>
              <a:rPr lang="en-US"/>
              <a:t>CAPI</a:t>
            </a:r>
            <a:br>
              <a:rPr lang="uk-UA"/>
            </a:br>
            <a:r>
              <a:rPr lang="en-US"/>
              <a:t>TALIZED</a:t>
            </a:r>
          </a:p>
        </p:txBody>
      </p:sp>
    </p:spTree>
    <p:extLst>
      <p:ext uri="{BB962C8B-B14F-4D97-AF65-F5344CB8AC3E}">
        <p14:creationId xmlns:p14="http://schemas.microsoft.com/office/powerpoint/2010/main" val="816532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HOTO-LEFT-GRADIEN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6210300" y="2743200"/>
            <a:ext cx="5295900" cy="27432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210300" y="1371601"/>
            <a:ext cx="5295900" cy="1371600"/>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 BE CAPITALIZED</a:t>
            </a:r>
          </a:p>
        </p:txBody>
      </p:sp>
      <p:sp>
        <p:nvSpPr>
          <p:cNvPr id="4" name="Picture Placeholder 3"/>
          <p:cNvSpPr>
            <a:spLocks noGrp="1"/>
          </p:cNvSpPr>
          <p:nvPr>
            <p:ph type="pic" sz="quarter" idx="13"/>
          </p:nvPr>
        </p:nvSpPr>
        <p:spPr>
          <a:xfrm>
            <a:off x="0" y="0"/>
            <a:ext cx="5295900" cy="6858000"/>
          </a:xfrm>
          <a:prstGeom prst="rect">
            <a:avLst/>
          </a:prstGeom>
        </p:spPr>
        <p:txBody>
          <a:bodyPr/>
          <a:lstStyle/>
          <a:p>
            <a:r>
              <a:rPr lang="en-US"/>
              <a:t>Click icon to add picture</a:t>
            </a:r>
          </a:p>
        </p:txBody>
      </p:sp>
    </p:spTree>
    <p:extLst>
      <p:ext uri="{BB962C8B-B14F-4D97-AF65-F5344CB8AC3E}">
        <p14:creationId xmlns:p14="http://schemas.microsoft.com/office/powerpoint/2010/main" val="3492397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SIDETEXT-PROCESS-GRADIENT">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20" name="Text Placeholder 6"/>
          <p:cNvSpPr>
            <a:spLocks noGrp="1"/>
          </p:cNvSpPr>
          <p:nvPr>
            <p:ph type="body" sz="quarter" idx="13" hasCustomPrompt="1"/>
          </p:nvPr>
        </p:nvSpPr>
        <p:spPr>
          <a:xfrm>
            <a:off x="6858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2" name="Text Placeholder 6"/>
          <p:cNvSpPr>
            <a:spLocks noGrp="1"/>
          </p:cNvSpPr>
          <p:nvPr>
            <p:ph type="body" sz="quarter" idx="14" hasCustomPrompt="1"/>
          </p:nvPr>
        </p:nvSpPr>
        <p:spPr>
          <a:xfrm>
            <a:off x="28956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3" name="Text Placeholder 6"/>
          <p:cNvSpPr>
            <a:spLocks noGrp="1"/>
          </p:cNvSpPr>
          <p:nvPr>
            <p:ph type="body" sz="quarter" idx="15" hasCustomPrompt="1"/>
          </p:nvPr>
        </p:nvSpPr>
        <p:spPr>
          <a:xfrm>
            <a:off x="5105400" y="2057401"/>
            <a:ext cx="1981200" cy="685800"/>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4" name="Text Placeholder 6"/>
          <p:cNvSpPr>
            <a:spLocks noGrp="1"/>
          </p:cNvSpPr>
          <p:nvPr>
            <p:ph type="body" sz="quarter" idx="16" hasCustomPrompt="1"/>
          </p:nvPr>
        </p:nvSpPr>
        <p:spPr>
          <a:xfrm>
            <a:off x="73152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5" name="Text Placeholder 6"/>
          <p:cNvSpPr>
            <a:spLocks noGrp="1"/>
          </p:cNvSpPr>
          <p:nvPr>
            <p:ph type="body" sz="quarter" idx="17" hasCustomPrompt="1"/>
          </p:nvPr>
        </p:nvSpPr>
        <p:spPr>
          <a:xfrm>
            <a:off x="9525000" y="2057401"/>
            <a:ext cx="1981200" cy="685800"/>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10" name="Title 1">
            <a:extLst>
              <a:ext uri="{FF2B5EF4-FFF2-40B4-BE49-F238E27FC236}">
                <a16:creationId xmlns:a16="http://schemas.microsoft.com/office/drawing/2014/main" id="{B4B68A2E-49F8-4BDA-BD1A-488169336555}"/>
              </a:ext>
            </a:extLst>
          </p:cNvPr>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Tree>
    <p:extLst>
      <p:ext uri="{BB962C8B-B14F-4D97-AF65-F5344CB8AC3E}">
        <p14:creationId xmlns:p14="http://schemas.microsoft.com/office/powerpoint/2010/main" val="29054921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XT-ONE-COLUMN-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14" name="TextBox 13"/>
          <p:cNvSpPr txBox="1"/>
          <p:nvPr userDrawn="1"/>
        </p:nvSpPr>
        <p:spPr>
          <a:xfrm>
            <a:off x="9486900" y="236808"/>
            <a:ext cx="2121626" cy="261610"/>
          </a:xfrm>
          <a:prstGeom prst="rect">
            <a:avLst/>
          </a:prstGeom>
          <a:noFill/>
        </p:spPr>
        <p:txBody>
          <a:bodyPr wrap="square" rtlCol="0">
            <a:spAutoFit/>
          </a:bodyPr>
          <a:lstStyle/>
          <a:p>
            <a:pPr algn="r"/>
            <a:r>
              <a:rPr lang="en-US" sz="1100" b="0" i="0">
                <a:solidFill>
                  <a:prstClr val="black"/>
                </a:solidFill>
                <a:latin typeface="Open Sans Regular" panose="020B0606030504020204" pitchFamily="34" charset="0"/>
                <a:ea typeface="Open Sans Regular" panose="020B0606030504020204" pitchFamily="34" charset="0"/>
                <a:cs typeface="Open Sans Regular" panose="020B0606030504020204" pitchFamily="34" charset="0"/>
              </a:rPr>
              <a:t>SoftServe Confidential</a:t>
            </a:r>
          </a:p>
        </p:txBody>
      </p:sp>
    </p:spTree>
    <p:extLst>
      <p:ext uri="{BB962C8B-B14F-4D97-AF65-F5344CB8AC3E}">
        <p14:creationId xmlns:p14="http://schemas.microsoft.com/office/powerpoint/2010/main" val="6686721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SLIDE-GRADIENT-1">
    <p:bg>
      <p:bgPr>
        <a:gradFill flip="none" rotWithShape="1">
          <a:gsLst>
            <a:gs pos="0">
              <a:srgbClr val="8F2585"/>
            </a:gs>
            <a:gs pos="100000">
              <a:srgbClr val="F26D26"/>
            </a:gs>
          </a:gsLst>
          <a:lin ang="10800000" scaled="0"/>
          <a:tileRect/>
        </a:gradFill>
        <a:effectLst/>
      </p:bgPr>
    </p:bg>
    <p:spTree>
      <p:nvGrpSpPr>
        <p:cNvPr id="1" name=""/>
        <p:cNvGrpSpPr/>
        <p:nvPr/>
      </p:nvGrpSpPr>
      <p:grpSpPr>
        <a:xfrm>
          <a:off x="0" y="0"/>
          <a:ext cx="0" cy="0"/>
          <a:chOff x="0" y="0"/>
          <a:chExt cx="0" cy="0"/>
        </a:xfrm>
      </p:grpSpPr>
      <p:sp>
        <p:nvSpPr>
          <p:cNvPr id="20"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8" name="Picture 7">
            <a:extLst>
              <a:ext uri="{FF2B5EF4-FFF2-40B4-BE49-F238E27FC236}">
                <a16:creationId xmlns:a16="http://schemas.microsoft.com/office/drawing/2014/main" id="{1CF45043-0DF6-7844-A454-194D648F98F1}"/>
              </a:ext>
            </a:extLst>
          </p:cNvPr>
          <p:cNvPicPr>
            <a:picLocks noChangeAspect="1"/>
          </p:cNvPicPr>
          <p:nvPr userDrawn="1"/>
        </p:nvPicPr>
        <p:blipFill>
          <a:blip r:embed="rId2"/>
          <a:stretch>
            <a:fillRect/>
          </a:stretch>
        </p:blipFill>
        <p:spPr>
          <a:xfrm>
            <a:off x="9959145" y="5906728"/>
            <a:ext cx="1547055" cy="265471"/>
          </a:xfrm>
          <a:prstGeom prst="rect">
            <a:avLst/>
          </a:prstGeom>
        </p:spPr>
      </p:pic>
      <p:sp>
        <p:nvSpPr>
          <p:cNvPr id="10" name="Title 8">
            <a:extLst>
              <a:ext uri="{FF2B5EF4-FFF2-40B4-BE49-F238E27FC236}">
                <a16:creationId xmlns:a16="http://schemas.microsoft.com/office/drawing/2014/main" id="{353C5CCE-34CF-4745-B8D7-AF744DB56245}"/>
              </a:ext>
            </a:extLst>
          </p:cNvPr>
          <p:cNvSpPr>
            <a:spLocks noGrp="1"/>
          </p:cNvSpPr>
          <p:nvPr>
            <p:ph type="title" hasCustomPrompt="1"/>
          </p:nvPr>
        </p:nvSpPr>
        <p:spPr>
          <a:xfrm>
            <a:off x="-208308" y="174928"/>
            <a:ext cx="12390783" cy="6683071"/>
          </a:xfrm>
          <a:prstGeom prst="rect">
            <a:avLst/>
          </a:prstGeom>
        </p:spPr>
        <p:txBody>
          <a:bodyPr anchor="t">
            <a:noAutofit/>
          </a:bodyPr>
          <a:lstStyle>
            <a:lvl1pPr>
              <a:lnSpc>
                <a:spcPts val="11000"/>
              </a:lnSpc>
              <a:defRPr sz="15000">
                <a:latin typeface="Proxima Nova Black" panose="02000506030000020004" pitchFamily="50" charset="0"/>
              </a:defRPr>
            </a:lvl1pPr>
          </a:lstStyle>
          <a:p>
            <a:r>
              <a:rPr lang="en-US"/>
              <a:t>TITLE</a:t>
            </a:r>
            <a:br>
              <a:rPr lang="uk-UA"/>
            </a:br>
            <a:r>
              <a:rPr lang="en-US"/>
              <a:t>TO</a:t>
            </a:r>
            <a:r>
              <a:rPr lang="uk-UA"/>
              <a:t> </a:t>
            </a:r>
            <a:r>
              <a:rPr lang="en-US"/>
              <a:t>BE</a:t>
            </a:r>
            <a:r>
              <a:rPr lang="uk-UA"/>
              <a:t> </a:t>
            </a:r>
            <a:r>
              <a:rPr lang="en-US"/>
              <a:t>CAPI</a:t>
            </a:r>
            <a:br>
              <a:rPr lang="uk-UA"/>
            </a:br>
            <a:r>
              <a:rPr lang="en-US"/>
              <a:t>TALIZED</a:t>
            </a:r>
          </a:p>
        </p:txBody>
      </p:sp>
    </p:spTree>
    <p:extLst>
      <p:ext uri="{BB962C8B-B14F-4D97-AF65-F5344CB8AC3E}">
        <p14:creationId xmlns:p14="http://schemas.microsoft.com/office/powerpoint/2010/main" val="41998886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SLIDE-GRADIENT-2">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85801" y="685799"/>
            <a:ext cx="10820400" cy="4800601"/>
          </a:xfrm>
          <a:prstGeom prst="rect">
            <a:avLst/>
          </a:prstGeom>
        </p:spPr>
        <p:txBody>
          <a:bodyPr lIns="0" anchor="t">
            <a:noAutofit/>
          </a:bodyPr>
          <a:lstStyle>
            <a:lvl1pPr>
              <a:lnSpc>
                <a:spcPts val="11000"/>
              </a:lnSpc>
              <a:defRPr sz="12500">
                <a:solidFill>
                  <a:schemeClr val="tx1"/>
                </a:solidFill>
                <a:latin typeface="Proxima Nova Black" panose="02000506030000020004" pitchFamily="50" charset="0"/>
              </a:defRPr>
            </a:lvl1pPr>
          </a:lstStyle>
          <a:p>
            <a:r>
              <a:rPr lang="en-US"/>
              <a:t>TITLE TO BE CAPITALIZED</a:t>
            </a:r>
          </a:p>
        </p:txBody>
      </p:sp>
      <p:sp>
        <p:nvSpPr>
          <p:cNvPr id="4"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7" name="Picture 6">
            <a:extLst>
              <a:ext uri="{FF2B5EF4-FFF2-40B4-BE49-F238E27FC236}">
                <a16:creationId xmlns:a16="http://schemas.microsoft.com/office/drawing/2014/main" id="{19906801-963A-2748-A48D-2607EEFEA3B7}"/>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17487657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_TEXT-ONE-COLUMN-DARK">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3" name="Rectangle 2"/>
          <p:cNvSpPr/>
          <p:nvPr userDrawn="1"/>
        </p:nvSpPr>
        <p:spPr>
          <a:xfrm>
            <a:off x="0" y="1744980"/>
            <a:ext cx="12192000" cy="51130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61750" y="5906728"/>
            <a:ext cx="1541845" cy="265471"/>
          </a:xfrm>
          <a:prstGeom prst="rect">
            <a:avLst/>
          </a:prstGeom>
        </p:spPr>
      </p:pic>
    </p:spTree>
    <p:extLst>
      <p:ext uri="{BB962C8B-B14F-4D97-AF65-F5344CB8AC3E}">
        <p14:creationId xmlns:p14="http://schemas.microsoft.com/office/powerpoint/2010/main" val="31246408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FOR ICONS">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870443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FOR ICONS">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4227376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ACKGROUND_GRADIENT">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21C47469-3B03-E44C-89B5-F697BC2200BB}"/>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424666766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TWO-COLUMNS-GRADIENT">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5174998"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6330696" y="2057400"/>
            <a:ext cx="5175504"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763711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SLIDE-GRADIENT-2">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85801" y="685799"/>
            <a:ext cx="10820400" cy="4800601"/>
          </a:xfrm>
          <a:prstGeom prst="rect">
            <a:avLst/>
          </a:prstGeom>
        </p:spPr>
        <p:txBody>
          <a:bodyPr lIns="0" anchor="t">
            <a:noAutofit/>
          </a:bodyPr>
          <a:lstStyle>
            <a:lvl1pPr>
              <a:lnSpc>
                <a:spcPts val="11000"/>
              </a:lnSpc>
              <a:defRPr sz="12500">
                <a:solidFill>
                  <a:schemeClr val="tx1"/>
                </a:solidFill>
                <a:latin typeface="Proxima Nova Black" panose="02000506030000020004" pitchFamily="50" charset="0"/>
              </a:defRPr>
            </a:lvl1pPr>
          </a:lstStyle>
          <a:p>
            <a:r>
              <a:rPr lang="en-US"/>
              <a:t>TITLE TO BE CAPITALIZED</a:t>
            </a:r>
          </a:p>
        </p:txBody>
      </p:sp>
      <p:sp>
        <p:nvSpPr>
          <p:cNvPr id="4"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7" name="Picture 6">
            <a:extLst>
              <a:ext uri="{FF2B5EF4-FFF2-40B4-BE49-F238E27FC236}">
                <a16:creationId xmlns:a16="http://schemas.microsoft.com/office/drawing/2014/main" id="{19906801-963A-2748-A48D-2607EEFEA3B7}"/>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36179241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THREE-COLUMNS-GRADIENT">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4363212" y="2057400"/>
            <a:ext cx="3465576"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5" name="Text Placeholder 6"/>
          <p:cNvSpPr>
            <a:spLocks noGrp="1"/>
          </p:cNvSpPr>
          <p:nvPr>
            <p:ph type="body" sz="quarter" idx="12" hasCustomPrompt="1"/>
          </p:nvPr>
        </p:nvSpPr>
        <p:spPr>
          <a:xfrm>
            <a:off x="80391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5723897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DESCRIPTION-SIDETEXT-GRADIENT">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82486"/>
            <a:ext cx="7124700" cy="4103914"/>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a:t>
            </a:r>
            <a:br>
              <a:rPr lang="uk-UA"/>
            </a:br>
            <a:r>
              <a:rPr lang="en-US"/>
              <a:t>BE CAPITA</a:t>
            </a:r>
            <a:br>
              <a:rPr lang="uk-UA"/>
            </a:br>
            <a:r>
              <a:rPr lang="en-US"/>
              <a:t>LIZED</a:t>
            </a:r>
          </a:p>
        </p:txBody>
      </p:sp>
      <p:sp>
        <p:nvSpPr>
          <p:cNvPr id="8" name="Text Placeholder 6"/>
          <p:cNvSpPr>
            <a:spLocks noGrp="1"/>
          </p:cNvSpPr>
          <p:nvPr>
            <p:ph type="body" sz="quarter" idx="13" hasCustomPrompt="1"/>
          </p:nvPr>
        </p:nvSpPr>
        <p:spPr>
          <a:xfrm>
            <a:off x="685800" y="3429001"/>
            <a:ext cx="3467100" cy="2057400"/>
          </a:xfrm>
          <a:prstGeom prst="rect">
            <a:avLst/>
          </a:prstGeom>
        </p:spPr>
        <p:txBody>
          <a:bodyPr lIns="0"/>
          <a:lstStyle>
            <a:lvl1pPr marL="0" indent="0">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Tree>
    <p:extLst>
      <p:ext uri="{BB962C8B-B14F-4D97-AF65-F5344CB8AC3E}">
        <p14:creationId xmlns:p14="http://schemas.microsoft.com/office/powerpoint/2010/main" val="329673227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PHOTO-LEFT-GRADIEN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6210300" y="2743200"/>
            <a:ext cx="5295900" cy="27432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210300" y="1371601"/>
            <a:ext cx="5295900" cy="1371600"/>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 BE CAPITALIZED</a:t>
            </a:r>
          </a:p>
        </p:txBody>
      </p:sp>
      <p:sp>
        <p:nvSpPr>
          <p:cNvPr id="4" name="Picture Placeholder 3"/>
          <p:cNvSpPr>
            <a:spLocks noGrp="1"/>
          </p:cNvSpPr>
          <p:nvPr>
            <p:ph type="pic" sz="quarter" idx="13"/>
          </p:nvPr>
        </p:nvSpPr>
        <p:spPr>
          <a:xfrm>
            <a:off x="0" y="0"/>
            <a:ext cx="5295900" cy="6858000"/>
          </a:xfrm>
          <a:prstGeom prst="rect">
            <a:avLst/>
          </a:prstGeom>
        </p:spPr>
        <p:txBody>
          <a:bodyPr/>
          <a:lstStyle/>
          <a:p>
            <a:r>
              <a:rPr lang="en-US"/>
              <a:t>Click icon to add picture</a:t>
            </a:r>
          </a:p>
        </p:txBody>
      </p:sp>
    </p:spTree>
    <p:extLst>
      <p:ext uri="{BB962C8B-B14F-4D97-AF65-F5344CB8AC3E}">
        <p14:creationId xmlns:p14="http://schemas.microsoft.com/office/powerpoint/2010/main" val="270823677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TITLE-SIDETEXT-PROCESS-GRADIENT">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20" name="Text Placeholder 6"/>
          <p:cNvSpPr>
            <a:spLocks noGrp="1"/>
          </p:cNvSpPr>
          <p:nvPr>
            <p:ph type="body" sz="quarter" idx="13" hasCustomPrompt="1"/>
          </p:nvPr>
        </p:nvSpPr>
        <p:spPr>
          <a:xfrm>
            <a:off x="6858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2" name="Text Placeholder 6"/>
          <p:cNvSpPr>
            <a:spLocks noGrp="1"/>
          </p:cNvSpPr>
          <p:nvPr>
            <p:ph type="body" sz="quarter" idx="14" hasCustomPrompt="1"/>
          </p:nvPr>
        </p:nvSpPr>
        <p:spPr>
          <a:xfrm>
            <a:off x="28956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3" name="Text Placeholder 6"/>
          <p:cNvSpPr>
            <a:spLocks noGrp="1"/>
          </p:cNvSpPr>
          <p:nvPr>
            <p:ph type="body" sz="quarter" idx="15" hasCustomPrompt="1"/>
          </p:nvPr>
        </p:nvSpPr>
        <p:spPr>
          <a:xfrm>
            <a:off x="5105400" y="2057401"/>
            <a:ext cx="1981200" cy="685800"/>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4" name="Text Placeholder 6"/>
          <p:cNvSpPr>
            <a:spLocks noGrp="1"/>
          </p:cNvSpPr>
          <p:nvPr>
            <p:ph type="body" sz="quarter" idx="16" hasCustomPrompt="1"/>
          </p:nvPr>
        </p:nvSpPr>
        <p:spPr>
          <a:xfrm>
            <a:off x="73152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5" name="Text Placeholder 6"/>
          <p:cNvSpPr>
            <a:spLocks noGrp="1"/>
          </p:cNvSpPr>
          <p:nvPr>
            <p:ph type="body" sz="quarter" idx="17" hasCustomPrompt="1"/>
          </p:nvPr>
        </p:nvSpPr>
        <p:spPr>
          <a:xfrm>
            <a:off x="9525000" y="2057401"/>
            <a:ext cx="1981200" cy="685800"/>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10" name="Title 1">
            <a:extLst>
              <a:ext uri="{FF2B5EF4-FFF2-40B4-BE49-F238E27FC236}">
                <a16:creationId xmlns:a16="http://schemas.microsoft.com/office/drawing/2014/main" id="{B4B68A2E-49F8-4BDA-BD1A-488169336555}"/>
              </a:ext>
            </a:extLst>
          </p:cNvPr>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Tree>
    <p:extLst>
      <p:ext uri="{BB962C8B-B14F-4D97-AF65-F5344CB8AC3E}">
        <p14:creationId xmlns:p14="http://schemas.microsoft.com/office/powerpoint/2010/main" val="366624332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TITLE-SLIDE-DARK-1">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08308" y="174928"/>
            <a:ext cx="12390783" cy="5459753"/>
          </a:xfrm>
          <a:prstGeom prst="rect">
            <a:avLst/>
          </a:prstGeom>
        </p:spPr>
        <p:txBody>
          <a:bodyPr anchor="t">
            <a:noAutofit/>
          </a:bodyPr>
          <a:lstStyle>
            <a:lvl1pPr>
              <a:lnSpc>
                <a:spcPts val="10500"/>
              </a:lnSpc>
              <a:defRPr sz="15000">
                <a:solidFill>
                  <a:schemeClr val="tx1"/>
                </a:solidFill>
                <a:latin typeface="Proxima Nova Black" panose="02000506030000020004" pitchFamily="50" charset="0"/>
              </a:defRPr>
            </a:lvl1pPr>
          </a:lstStyle>
          <a:p>
            <a:r>
              <a:rPr lang="en-US"/>
              <a:t>TITLE</a:t>
            </a:r>
            <a:br>
              <a:rPr lang="uk-UA"/>
            </a:br>
            <a:r>
              <a:rPr lang="en-US"/>
              <a:t>TO</a:t>
            </a:r>
            <a:r>
              <a:rPr lang="uk-UA"/>
              <a:t> </a:t>
            </a:r>
            <a:r>
              <a:rPr lang="en-US"/>
              <a:t>BE</a:t>
            </a:r>
            <a:r>
              <a:rPr lang="uk-UA"/>
              <a:t> </a:t>
            </a:r>
            <a:r>
              <a:rPr lang="en-US"/>
              <a:t>CAPI</a:t>
            </a:r>
            <a:br>
              <a:rPr lang="uk-UA"/>
            </a:br>
            <a:r>
              <a:rPr lang="en-US"/>
              <a:t>TALIZED</a:t>
            </a:r>
          </a:p>
        </p:txBody>
      </p:sp>
      <p:sp>
        <p:nvSpPr>
          <p:cNvPr id="20"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8" name="Picture 7">
            <a:extLst>
              <a:ext uri="{FF2B5EF4-FFF2-40B4-BE49-F238E27FC236}">
                <a16:creationId xmlns:a16="http://schemas.microsoft.com/office/drawing/2014/main" id="{1CF45043-0DF6-7844-A454-194D648F98F1}"/>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93497061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SLIDE-DARK-2">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85801" y="685799"/>
            <a:ext cx="10820400" cy="4800601"/>
          </a:xfrm>
          <a:prstGeom prst="rect">
            <a:avLst/>
          </a:prstGeom>
        </p:spPr>
        <p:txBody>
          <a:bodyPr lIns="0" anchor="t">
            <a:noAutofit/>
          </a:bodyPr>
          <a:lstStyle>
            <a:lvl1pPr>
              <a:lnSpc>
                <a:spcPts val="11000"/>
              </a:lnSpc>
              <a:defRPr sz="12500">
                <a:solidFill>
                  <a:schemeClr val="tx1"/>
                </a:solidFill>
                <a:latin typeface="Proxima Nova Black" panose="02000506030000020004" pitchFamily="50" charset="0"/>
              </a:defRPr>
            </a:lvl1pPr>
          </a:lstStyle>
          <a:p>
            <a:r>
              <a:rPr lang="en-US"/>
              <a:t>TITLE TO BE CAPITALIZED</a:t>
            </a:r>
          </a:p>
        </p:txBody>
      </p:sp>
      <p:sp>
        <p:nvSpPr>
          <p:cNvPr id="4"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7" name="Picture 6">
            <a:extLst>
              <a:ext uri="{FF2B5EF4-FFF2-40B4-BE49-F238E27FC236}">
                <a16:creationId xmlns:a16="http://schemas.microsoft.com/office/drawing/2014/main" id="{19906801-963A-2748-A48D-2607EEFEA3B7}"/>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136848546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TEXT-ONE-COLUMN-DARK">
    <p:bg>
      <p:bgPr>
        <a:gradFill flip="none" rotWithShape="1">
          <a:gsLst>
            <a:gs pos="0">
              <a:schemeClr val="accent6"/>
            </a:gs>
            <a:gs pos="30000">
              <a:schemeClr val="accent6"/>
            </a:gs>
            <a:gs pos="100000">
              <a:srgbClr val="7030A0"/>
            </a:gs>
          </a:gsLst>
          <a:lin ang="10800000" scaled="0"/>
          <a:tileRect/>
        </a:gradFill>
        <a:effectLst/>
      </p:bgPr>
    </p:bg>
    <p:spTree>
      <p:nvGrpSpPr>
        <p:cNvPr id="1" name=""/>
        <p:cNvGrpSpPr/>
        <p:nvPr/>
      </p:nvGrpSpPr>
      <p:grpSpPr>
        <a:xfrm>
          <a:off x="0" y="0"/>
          <a:ext cx="0" cy="0"/>
          <a:chOff x="0" y="0"/>
          <a:chExt cx="0" cy="0"/>
        </a:xfrm>
      </p:grpSpPr>
      <p:sp>
        <p:nvSpPr>
          <p:cNvPr id="3" name="Rectangle 2"/>
          <p:cNvSpPr/>
          <p:nvPr userDrawn="1"/>
        </p:nvSpPr>
        <p:spPr>
          <a:xfrm>
            <a:off x="0" y="1744980"/>
            <a:ext cx="12192000" cy="51130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61750" y="5906728"/>
            <a:ext cx="1541845" cy="265471"/>
          </a:xfrm>
          <a:prstGeom prst="rect">
            <a:avLst/>
          </a:prstGeom>
        </p:spPr>
      </p:pic>
      <p:sp>
        <p:nvSpPr>
          <p:cNvPr id="6" name="Text Placeholder 6">
            <a:extLst>
              <a:ext uri="{FF2B5EF4-FFF2-40B4-BE49-F238E27FC236}">
                <a16:creationId xmlns:a16="http://schemas.microsoft.com/office/drawing/2014/main" id="{6DDF5AB6-195E-47F9-91E3-98E599C01EFB}"/>
              </a:ext>
            </a:extLst>
          </p:cNvPr>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3395318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4_TEXT-ONE-COLUMN-DARK">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pic>
        <p:nvPicPr>
          <p:cNvPr id="9" name="Picture 8">
            <a:extLst>
              <a:ext uri="{FF2B5EF4-FFF2-40B4-BE49-F238E27FC236}">
                <a16:creationId xmlns:a16="http://schemas.microsoft.com/office/drawing/2014/main" id="{320D1B1E-8401-8049-8729-0C74A6C1928C}"/>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185363070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_FOR ICONS">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7272068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ustom Layout">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956310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TEXT-ONE-COLUMN-DARK">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CC0A6A9-FB31-4A19-A170-D23A18C938E0}"/>
              </a:ext>
            </a:extLst>
          </p:cNvPr>
          <p:cNvSpPr/>
          <p:nvPr userDrawn="1"/>
        </p:nvSpPr>
        <p:spPr>
          <a:xfrm>
            <a:off x="0" y="0"/>
            <a:ext cx="12192000" cy="6858000"/>
          </a:xfrm>
          <a:prstGeom prst="rect">
            <a:avLst/>
          </a:prstGeom>
          <a:gradFill flip="none" rotWithShape="1">
            <a:gsLst>
              <a:gs pos="0">
                <a:schemeClr val="accent6"/>
              </a:gs>
              <a:gs pos="30000">
                <a:schemeClr val="accent6"/>
              </a:gs>
              <a:gs pos="100000">
                <a:schemeClr val="accent4"/>
              </a:gs>
            </a:gsLst>
            <a:lin ang="10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3" name="Rectangle 2"/>
          <p:cNvSpPr/>
          <p:nvPr userDrawn="1"/>
        </p:nvSpPr>
        <p:spPr>
          <a:xfrm>
            <a:off x="0" y="1744980"/>
            <a:ext cx="12192000" cy="51130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solidFill>
                  <a:schemeClr val="bg1"/>
                </a:solidFill>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solidFill>
                  <a:schemeClr val="bg1"/>
                </a:solidFill>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solidFill>
                  <a:schemeClr val="bg1"/>
                </a:solidFill>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61750" y="5906728"/>
            <a:ext cx="1541845" cy="265471"/>
          </a:xfrm>
          <a:prstGeom prst="rect">
            <a:avLst/>
          </a:prstGeom>
        </p:spPr>
      </p:pic>
    </p:spTree>
    <p:extLst>
      <p:ext uri="{BB962C8B-B14F-4D97-AF65-F5344CB8AC3E}">
        <p14:creationId xmlns:p14="http://schemas.microsoft.com/office/powerpoint/2010/main" val="10378445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TEXT-TWO-COLUMNS-GRADIENT">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5174998"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6330696" y="2057400"/>
            <a:ext cx="5175504"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7112178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TEXT-THREE-COLUMNS-GRADIENT">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4363212" y="2057400"/>
            <a:ext cx="3465576"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5" name="Text Placeholder 6"/>
          <p:cNvSpPr>
            <a:spLocks noGrp="1"/>
          </p:cNvSpPr>
          <p:nvPr>
            <p:ph type="body" sz="quarter" idx="12" hasCustomPrompt="1"/>
          </p:nvPr>
        </p:nvSpPr>
        <p:spPr>
          <a:xfrm>
            <a:off x="80391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9868311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TITLE-DESCRIPTION-SIDETEXT-GRADIENT">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82486"/>
            <a:ext cx="7124700" cy="4103914"/>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a:t>
            </a:r>
            <a:br>
              <a:rPr lang="uk-UA"/>
            </a:br>
            <a:r>
              <a:rPr lang="en-US"/>
              <a:t>BE CAPITA</a:t>
            </a:r>
            <a:br>
              <a:rPr lang="uk-UA"/>
            </a:br>
            <a:r>
              <a:rPr lang="en-US"/>
              <a:t>LIZED</a:t>
            </a:r>
          </a:p>
        </p:txBody>
      </p:sp>
      <p:sp>
        <p:nvSpPr>
          <p:cNvPr id="8" name="Text Placeholder 6"/>
          <p:cNvSpPr>
            <a:spLocks noGrp="1"/>
          </p:cNvSpPr>
          <p:nvPr>
            <p:ph type="body" sz="quarter" idx="13" hasCustomPrompt="1"/>
          </p:nvPr>
        </p:nvSpPr>
        <p:spPr>
          <a:xfrm>
            <a:off x="685800" y="3429001"/>
            <a:ext cx="3467100" cy="2057400"/>
          </a:xfrm>
          <a:prstGeom prst="rect">
            <a:avLst/>
          </a:prstGeom>
        </p:spPr>
        <p:txBody>
          <a:bodyPr lIns="0"/>
          <a:lstStyle>
            <a:lvl1pPr marL="0" indent="0">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Tree>
    <p:extLst>
      <p:ext uri="{BB962C8B-B14F-4D97-AF65-F5344CB8AC3E}">
        <p14:creationId xmlns:p14="http://schemas.microsoft.com/office/powerpoint/2010/main" val="252088563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PHOTO-LEFT-GRADIEN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6210300" y="2743200"/>
            <a:ext cx="5295900" cy="27432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210300" y="1371601"/>
            <a:ext cx="5295900" cy="1371600"/>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 BE CAPITALIZED</a:t>
            </a:r>
          </a:p>
        </p:txBody>
      </p:sp>
      <p:sp>
        <p:nvSpPr>
          <p:cNvPr id="4" name="Picture Placeholder 3"/>
          <p:cNvSpPr>
            <a:spLocks noGrp="1"/>
          </p:cNvSpPr>
          <p:nvPr>
            <p:ph type="pic" sz="quarter" idx="13"/>
          </p:nvPr>
        </p:nvSpPr>
        <p:spPr>
          <a:xfrm>
            <a:off x="0" y="0"/>
            <a:ext cx="5295900" cy="6858000"/>
          </a:xfrm>
          <a:prstGeom prst="rect">
            <a:avLst/>
          </a:prstGeom>
        </p:spPr>
        <p:txBody>
          <a:bodyPr/>
          <a:lstStyle/>
          <a:p>
            <a:r>
              <a:rPr lang="en-US"/>
              <a:t>Click icon to add picture</a:t>
            </a:r>
          </a:p>
        </p:txBody>
      </p:sp>
    </p:spTree>
    <p:extLst>
      <p:ext uri="{BB962C8B-B14F-4D97-AF65-F5344CB8AC3E}">
        <p14:creationId xmlns:p14="http://schemas.microsoft.com/office/powerpoint/2010/main" val="238857533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TIMELINE-DARK">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20" name="Text Placeholder 6"/>
          <p:cNvSpPr>
            <a:spLocks noGrp="1"/>
          </p:cNvSpPr>
          <p:nvPr>
            <p:ph type="body" sz="quarter" idx="13" hasCustomPrompt="1"/>
          </p:nvPr>
        </p:nvSpPr>
        <p:spPr>
          <a:xfrm>
            <a:off x="6858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21"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cxnSp>
        <p:nvCxnSpPr>
          <p:cNvPr id="6" name="Straight Connector 5"/>
          <p:cNvCxnSpPr/>
          <p:nvPr userDrawn="1"/>
        </p:nvCxnSpPr>
        <p:spPr>
          <a:xfrm>
            <a:off x="-28575" y="2743200"/>
            <a:ext cx="1225296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Oval 6"/>
          <p:cNvSpPr/>
          <p:nvPr userDrawn="1"/>
        </p:nvSpPr>
        <p:spPr>
          <a:xfrm>
            <a:off x="6172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 name="Oval 25"/>
          <p:cNvSpPr/>
          <p:nvPr userDrawn="1"/>
        </p:nvSpPr>
        <p:spPr>
          <a:xfrm>
            <a:off x="28270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7" name="Oval 26"/>
          <p:cNvSpPr/>
          <p:nvPr userDrawn="1"/>
        </p:nvSpPr>
        <p:spPr>
          <a:xfrm>
            <a:off x="50368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 name="Oval 27"/>
          <p:cNvSpPr/>
          <p:nvPr userDrawn="1"/>
        </p:nvSpPr>
        <p:spPr>
          <a:xfrm>
            <a:off x="72466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 name="Oval 28"/>
          <p:cNvSpPr/>
          <p:nvPr userDrawn="1"/>
        </p:nvSpPr>
        <p:spPr>
          <a:xfrm>
            <a:off x="94564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0" name="Text Placeholder 6"/>
          <p:cNvSpPr>
            <a:spLocks noGrp="1"/>
          </p:cNvSpPr>
          <p:nvPr>
            <p:ph type="body" sz="quarter" idx="18" hasCustomPrompt="1"/>
          </p:nvPr>
        </p:nvSpPr>
        <p:spPr>
          <a:xfrm>
            <a:off x="28956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1" name="Text Placeholder 6"/>
          <p:cNvSpPr>
            <a:spLocks noGrp="1"/>
          </p:cNvSpPr>
          <p:nvPr>
            <p:ph type="body" sz="quarter" idx="19" hasCustomPrompt="1"/>
          </p:nvPr>
        </p:nvSpPr>
        <p:spPr>
          <a:xfrm>
            <a:off x="5114925" y="2057400"/>
            <a:ext cx="1466850" cy="809897"/>
          </a:xfrm>
          <a:prstGeom prst="rect">
            <a:avLst/>
          </a:prstGeom>
          <a:noFill/>
          <a:ln>
            <a:noFill/>
          </a:ln>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2" name="Text Placeholder 6"/>
          <p:cNvSpPr>
            <a:spLocks noGrp="1"/>
          </p:cNvSpPr>
          <p:nvPr>
            <p:ph type="body" sz="quarter" idx="20" hasCustomPrompt="1"/>
          </p:nvPr>
        </p:nvSpPr>
        <p:spPr>
          <a:xfrm>
            <a:off x="73152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3" name="Text Placeholder 6"/>
          <p:cNvSpPr>
            <a:spLocks noGrp="1"/>
          </p:cNvSpPr>
          <p:nvPr>
            <p:ph type="body" sz="quarter" idx="21" hasCustomPrompt="1"/>
          </p:nvPr>
        </p:nvSpPr>
        <p:spPr>
          <a:xfrm>
            <a:off x="9534525" y="207645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4" name="Text Placeholder 6"/>
          <p:cNvSpPr>
            <a:spLocks noGrp="1"/>
          </p:cNvSpPr>
          <p:nvPr>
            <p:ph type="body" sz="quarter" idx="12" hasCustomPrompt="1"/>
          </p:nvPr>
        </p:nvSpPr>
        <p:spPr>
          <a:xfrm>
            <a:off x="6858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5" name="Text Placeholder 6"/>
          <p:cNvSpPr>
            <a:spLocks noGrp="1"/>
          </p:cNvSpPr>
          <p:nvPr>
            <p:ph type="body" sz="quarter" idx="22" hasCustomPrompt="1"/>
          </p:nvPr>
        </p:nvSpPr>
        <p:spPr>
          <a:xfrm>
            <a:off x="28956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6" name="Text Placeholder 6"/>
          <p:cNvSpPr>
            <a:spLocks noGrp="1"/>
          </p:cNvSpPr>
          <p:nvPr>
            <p:ph type="body" sz="quarter" idx="23" hasCustomPrompt="1"/>
          </p:nvPr>
        </p:nvSpPr>
        <p:spPr>
          <a:xfrm>
            <a:off x="5114925" y="3076574"/>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7" name="Text Placeholder 6"/>
          <p:cNvSpPr>
            <a:spLocks noGrp="1"/>
          </p:cNvSpPr>
          <p:nvPr>
            <p:ph type="body" sz="quarter" idx="24" hasCustomPrompt="1"/>
          </p:nvPr>
        </p:nvSpPr>
        <p:spPr>
          <a:xfrm>
            <a:off x="73152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8" name="Text Placeholder 6"/>
          <p:cNvSpPr>
            <a:spLocks noGrp="1"/>
          </p:cNvSpPr>
          <p:nvPr>
            <p:ph type="body" sz="quarter" idx="25" hasCustomPrompt="1"/>
          </p:nvPr>
        </p:nvSpPr>
        <p:spPr>
          <a:xfrm>
            <a:off x="9515475" y="3076574"/>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pic>
        <p:nvPicPr>
          <p:cNvPr id="22" name="Picture 21">
            <a:extLst>
              <a:ext uri="{FF2B5EF4-FFF2-40B4-BE49-F238E27FC236}">
                <a16:creationId xmlns:a16="http://schemas.microsoft.com/office/drawing/2014/main" id="{D2C70A87-6824-3248-B448-307E7C5BC0C9}"/>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9830288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FOR ICONS">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11512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FOR ICO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550455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ACKGROUND_GRADIENT">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21C47469-3B03-E44C-89B5-F697BC2200BB}"/>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41328724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TWO-COLUMNS-GRADIENT">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5174998"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6330696" y="2057400"/>
            <a:ext cx="5175504"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679146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THREE-COLUMNS-GRADIENT">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4363212" y="2057400"/>
            <a:ext cx="3465576"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5" name="Text Placeholder 6"/>
          <p:cNvSpPr>
            <a:spLocks noGrp="1"/>
          </p:cNvSpPr>
          <p:nvPr>
            <p:ph type="body" sz="quarter" idx="12" hasCustomPrompt="1"/>
          </p:nvPr>
        </p:nvSpPr>
        <p:spPr>
          <a:xfrm>
            <a:off x="80391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77439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DESCRIPTION-SIDETEXT-GRADIENT">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82486"/>
            <a:ext cx="7124700" cy="4103914"/>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a:t>
            </a:r>
            <a:br>
              <a:rPr lang="uk-UA"/>
            </a:br>
            <a:r>
              <a:rPr lang="en-US"/>
              <a:t>BE CAPITA</a:t>
            </a:r>
            <a:br>
              <a:rPr lang="uk-UA"/>
            </a:br>
            <a:r>
              <a:rPr lang="en-US"/>
              <a:t>LIZED</a:t>
            </a:r>
          </a:p>
        </p:txBody>
      </p:sp>
      <p:sp>
        <p:nvSpPr>
          <p:cNvPr id="8" name="Text Placeholder 6"/>
          <p:cNvSpPr>
            <a:spLocks noGrp="1"/>
          </p:cNvSpPr>
          <p:nvPr>
            <p:ph type="body" sz="quarter" idx="13" hasCustomPrompt="1"/>
          </p:nvPr>
        </p:nvSpPr>
        <p:spPr>
          <a:xfrm>
            <a:off x="685800" y="3429001"/>
            <a:ext cx="3467100" cy="2057400"/>
          </a:xfrm>
          <a:prstGeom prst="rect">
            <a:avLst/>
          </a:prstGeom>
        </p:spPr>
        <p:txBody>
          <a:bodyPr lIns="0"/>
          <a:lstStyle>
            <a:lvl1pPr marL="0" indent="0">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Tree>
    <p:extLst>
      <p:ext uri="{BB962C8B-B14F-4D97-AF65-F5344CB8AC3E}">
        <p14:creationId xmlns:p14="http://schemas.microsoft.com/office/powerpoint/2010/main" val="31799480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emf"/></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1.emf"/><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image" Target="../media/image1.emf"/><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14"/>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3674229508"/>
      </p:ext>
    </p:extLst>
  </p:cSld>
  <p:clrMap bg1="dk1" tx1="lt1" bg2="dk2" tx2="lt2" accent1="accent1" accent2="accent2" accent3="accent3" accent4="accent4" accent5="accent5" accent6="accent6" hlink="hlink" folHlink="folHlink"/>
  <p:sldLayoutIdLst>
    <p:sldLayoutId id="2147484778" r:id="rId1"/>
    <p:sldLayoutId id="2147484779" r:id="rId2"/>
    <p:sldLayoutId id="2147484780" r:id="rId3"/>
    <p:sldLayoutId id="2147484802" r:id="rId4"/>
    <p:sldLayoutId id="2147484781" r:id="rId5"/>
    <p:sldLayoutId id="2147484782" r:id="rId6"/>
    <p:sldLayoutId id="2147484783" r:id="rId7"/>
    <p:sldLayoutId id="2147484784" r:id="rId8"/>
    <p:sldLayoutId id="2147484785" r:id="rId9"/>
    <p:sldLayoutId id="2147484786" r:id="rId10"/>
    <p:sldLayoutId id="2147484787" r:id="rId11"/>
    <p:sldLayoutId id="2147484788"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432">
          <p15:clr>
            <a:srgbClr val="F26B43"/>
          </p15:clr>
        </p15:guide>
        <p15:guide id="4" pos="7248">
          <p15:clr>
            <a:srgbClr val="F26B43"/>
          </p15:clr>
        </p15:guide>
        <p15:guide id="5" orient="horz" pos="432">
          <p15:clr>
            <a:srgbClr val="F26B43"/>
          </p15:clr>
        </p15:guide>
        <p15:guide id="6" orient="horz" pos="864">
          <p15:clr>
            <a:srgbClr val="F26B43"/>
          </p15:clr>
        </p15:guide>
        <p15:guide id="7" orient="horz" pos="3456">
          <p15:clr>
            <a:srgbClr val="F26B43"/>
          </p15:clr>
        </p15:guide>
        <p15:guide id="8" orient="horz" pos="3888">
          <p15:clr>
            <a:srgbClr val="F26B43"/>
          </p15:clr>
        </p15:guide>
        <p15:guide id="9" pos="1680">
          <p15:clr>
            <a:srgbClr val="F26B43"/>
          </p15:clr>
        </p15:guide>
        <p15:guide id="10" pos="1824">
          <p15:clr>
            <a:srgbClr val="F26B43"/>
          </p15:clr>
        </p15:guide>
        <p15:guide id="11" pos="2616">
          <p15:clr>
            <a:srgbClr val="F26B43"/>
          </p15:clr>
        </p15:guide>
        <p15:guide id="12" pos="3072">
          <p15:clr>
            <a:srgbClr val="F26B43"/>
          </p15:clr>
        </p15:guide>
        <p15:guide id="13" pos="2760">
          <p15:clr>
            <a:srgbClr val="F26B43"/>
          </p15:clr>
        </p15:guide>
        <p15:guide id="14" pos="3216">
          <p15:clr>
            <a:srgbClr val="F26B43"/>
          </p15:clr>
        </p15:guide>
        <p15:guide id="15" pos="4464">
          <p15:clr>
            <a:srgbClr val="F26B43"/>
          </p15:clr>
        </p15:guide>
        <p15:guide id="16" pos="4608">
          <p15:clr>
            <a:srgbClr val="F26B43"/>
          </p15:clr>
        </p15:guide>
        <p15:guide id="17" pos="4920">
          <p15:clr>
            <a:srgbClr val="F26B43"/>
          </p15:clr>
        </p15:guide>
        <p15:guide id="18" pos="5064">
          <p15:clr>
            <a:srgbClr val="F26B43"/>
          </p15:clr>
        </p15:guide>
        <p15:guide id="19" pos="5856">
          <p15:clr>
            <a:srgbClr val="F26B43"/>
          </p15:clr>
        </p15:guide>
        <p15:guide id="20" pos="6000">
          <p15:clr>
            <a:srgbClr val="F26B43"/>
          </p15:clr>
        </p15:guide>
        <p15:guide id="21" orient="horz" pos="1296">
          <p15:clr>
            <a:srgbClr val="F26B43"/>
          </p15:clr>
        </p15:guide>
        <p15:guide id="22" orient="horz" pos="1728">
          <p15:clr>
            <a:srgbClr val="F26B43"/>
          </p15:clr>
        </p15:guide>
        <p15:guide id="23" pos="3768">
          <p15:clr>
            <a:srgbClr val="F26B43"/>
          </p15:clr>
        </p15:guide>
        <p15:guide id="24" pos="3912">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13"/>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341790936"/>
      </p:ext>
    </p:extLst>
  </p:cSld>
  <p:clrMap bg1="dk1" tx1="lt1" bg2="dk2" tx2="lt2" accent1="accent1" accent2="accent2" accent3="accent3" accent4="accent4" accent5="accent5" accent6="accent6" hlink="hlink" folHlink="folHlink"/>
  <p:sldLayoutIdLst>
    <p:sldLayoutId id="2147484790" r:id="rId1"/>
    <p:sldLayoutId id="2147484791" r:id="rId2"/>
    <p:sldLayoutId id="2147484792" r:id="rId3"/>
    <p:sldLayoutId id="2147484793" r:id="rId4"/>
    <p:sldLayoutId id="2147484803" r:id="rId5"/>
    <p:sldLayoutId id="2147484794" r:id="rId6"/>
    <p:sldLayoutId id="2147484795" r:id="rId7"/>
    <p:sldLayoutId id="2147484796" r:id="rId8"/>
    <p:sldLayoutId id="2147484797" r:id="rId9"/>
    <p:sldLayoutId id="2147484798" r:id="rId10"/>
    <p:sldLayoutId id="214748479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432">
          <p15:clr>
            <a:srgbClr val="F26B43"/>
          </p15:clr>
        </p15:guide>
        <p15:guide id="4" pos="7248">
          <p15:clr>
            <a:srgbClr val="F26B43"/>
          </p15:clr>
        </p15:guide>
        <p15:guide id="5" orient="horz" pos="432">
          <p15:clr>
            <a:srgbClr val="F26B43"/>
          </p15:clr>
        </p15:guide>
        <p15:guide id="6" orient="horz" pos="864">
          <p15:clr>
            <a:srgbClr val="F26B43"/>
          </p15:clr>
        </p15:guide>
        <p15:guide id="7" orient="horz" pos="3456">
          <p15:clr>
            <a:srgbClr val="F26B43"/>
          </p15:clr>
        </p15:guide>
        <p15:guide id="8" orient="horz" pos="3888">
          <p15:clr>
            <a:srgbClr val="F26B43"/>
          </p15:clr>
        </p15:guide>
        <p15:guide id="9" pos="1680">
          <p15:clr>
            <a:srgbClr val="F26B43"/>
          </p15:clr>
        </p15:guide>
        <p15:guide id="10" pos="1824">
          <p15:clr>
            <a:srgbClr val="F26B43"/>
          </p15:clr>
        </p15:guide>
        <p15:guide id="11" pos="2616">
          <p15:clr>
            <a:srgbClr val="F26B43"/>
          </p15:clr>
        </p15:guide>
        <p15:guide id="12" pos="3072">
          <p15:clr>
            <a:srgbClr val="F26B43"/>
          </p15:clr>
        </p15:guide>
        <p15:guide id="13" pos="2760">
          <p15:clr>
            <a:srgbClr val="F26B43"/>
          </p15:clr>
        </p15:guide>
        <p15:guide id="14" pos="3216">
          <p15:clr>
            <a:srgbClr val="F26B43"/>
          </p15:clr>
        </p15:guide>
        <p15:guide id="15" pos="4464">
          <p15:clr>
            <a:srgbClr val="F26B43"/>
          </p15:clr>
        </p15:guide>
        <p15:guide id="16" pos="4608">
          <p15:clr>
            <a:srgbClr val="F26B43"/>
          </p15:clr>
        </p15:guide>
        <p15:guide id="17" pos="4920">
          <p15:clr>
            <a:srgbClr val="F26B43"/>
          </p15:clr>
        </p15:guide>
        <p15:guide id="18" pos="5064">
          <p15:clr>
            <a:srgbClr val="F26B43"/>
          </p15:clr>
        </p15:guide>
        <p15:guide id="19" pos="5856">
          <p15:clr>
            <a:srgbClr val="F26B43"/>
          </p15:clr>
        </p15:guide>
        <p15:guide id="20" pos="6000">
          <p15:clr>
            <a:srgbClr val="F26B43"/>
          </p15:clr>
        </p15:guide>
        <p15:guide id="21" orient="horz" pos="1296">
          <p15:clr>
            <a:srgbClr val="F26B43"/>
          </p15:clr>
        </p15:guide>
        <p15:guide id="22" orient="horz" pos="1728">
          <p15:clr>
            <a:srgbClr val="F26B43"/>
          </p15:clr>
        </p15:guide>
        <p15:guide id="23" pos="3768">
          <p15:clr>
            <a:srgbClr val="F26B43"/>
          </p15:clr>
        </p15:guide>
        <p15:guide id="24" pos="3912">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13"/>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3849270835"/>
      </p:ext>
    </p:extLst>
  </p:cSld>
  <p:clrMap bg1="dk1" tx1="lt1" bg2="dk2" tx2="lt2" accent1="accent1" accent2="accent2" accent3="accent3" accent4="accent4" accent5="accent5" accent6="accent6" hlink="hlink" folHlink="folHlink"/>
  <p:sldLayoutIdLst>
    <p:sldLayoutId id="2147484844" r:id="rId1"/>
    <p:sldLayoutId id="2147484845" r:id="rId2"/>
    <p:sldLayoutId id="2147484850" r:id="rId3"/>
    <p:sldLayoutId id="2147484849" r:id="rId4"/>
    <p:sldLayoutId id="2147484853" r:id="rId5"/>
    <p:sldLayoutId id="2147484854" r:id="rId6"/>
    <p:sldLayoutId id="2147484855" r:id="rId7"/>
    <p:sldLayoutId id="2147484856" r:id="rId8"/>
    <p:sldLayoutId id="2147484857" r:id="rId9"/>
    <p:sldLayoutId id="2147484858" r:id="rId10"/>
    <p:sldLayoutId id="214748485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432">
          <p15:clr>
            <a:srgbClr val="F26B43"/>
          </p15:clr>
        </p15:guide>
        <p15:guide id="4" pos="7248">
          <p15:clr>
            <a:srgbClr val="F26B43"/>
          </p15:clr>
        </p15:guide>
        <p15:guide id="5" orient="horz" pos="432">
          <p15:clr>
            <a:srgbClr val="F26B43"/>
          </p15:clr>
        </p15:guide>
        <p15:guide id="6" orient="horz" pos="864">
          <p15:clr>
            <a:srgbClr val="F26B43"/>
          </p15:clr>
        </p15:guide>
        <p15:guide id="7" orient="horz" pos="3456">
          <p15:clr>
            <a:srgbClr val="F26B43"/>
          </p15:clr>
        </p15:guide>
        <p15:guide id="8" orient="horz" pos="3888">
          <p15:clr>
            <a:srgbClr val="F26B43"/>
          </p15:clr>
        </p15:guide>
        <p15:guide id="9" pos="1680">
          <p15:clr>
            <a:srgbClr val="F26B43"/>
          </p15:clr>
        </p15:guide>
        <p15:guide id="10" pos="1824">
          <p15:clr>
            <a:srgbClr val="F26B43"/>
          </p15:clr>
        </p15:guide>
        <p15:guide id="11" pos="2616">
          <p15:clr>
            <a:srgbClr val="F26B43"/>
          </p15:clr>
        </p15:guide>
        <p15:guide id="12" pos="3072">
          <p15:clr>
            <a:srgbClr val="F26B43"/>
          </p15:clr>
        </p15:guide>
        <p15:guide id="13" pos="2760">
          <p15:clr>
            <a:srgbClr val="F26B43"/>
          </p15:clr>
        </p15:guide>
        <p15:guide id="14" pos="3216">
          <p15:clr>
            <a:srgbClr val="F26B43"/>
          </p15:clr>
        </p15:guide>
        <p15:guide id="15" pos="4464">
          <p15:clr>
            <a:srgbClr val="F26B43"/>
          </p15:clr>
        </p15:guide>
        <p15:guide id="16" pos="4608">
          <p15:clr>
            <a:srgbClr val="F26B43"/>
          </p15:clr>
        </p15:guide>
        <p15:guide id="17" pos="4920">
          <p15:clr>
            <a:srgbClr val="F26B43"/>
          </p15:clr>
        </p15:guide>
        <p15:guide id="18" pos="5064">
          <p15:clr>
            <a:srgbClr val="F26B43"/>
          </p15:clr>
        </p15:guide>
        <p15:guide id="19" pos="5856">
          <p15:clr>
            <a:srgbClr val="F26B43"/>
          </p15:clr>
        </p15:guide>
        <p15:guide id="20" pos="6000">
          <p15:clr>
            <a:srgbClr val="F26B43"/>
          </p15:clr>
        </p15:guide>
        <p15:guide id="21" orient="horz" pos="1296">
          <p15:clr>
            <a:srgbClr val="F26B43"/>
          </p15:clr>
        </p15:guide>
        <p15:guide id="22" orient="horz" pos="1728">
          <p15:clr>
            <a:srgbClr val="F26B43"/>
          </p15:clr>
        </p15:guide>
        <p15:guide id="23" pos="3768">
          <p15:clr>
            <a:srgbClr val="F26B43"/>
          </p15:clr>
        </p15:guide>
        <p15:guide id="24" pos="3912">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6.xml"/><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xml"/><Relationship Id="rId1" Type="http://schemas.openxmlformats.org/officeDocument/2006/relationships/slideLayout" Target="../slideLayouts/slideLayout16.xml"/><Relationship Id="rId5" Type="http://schemas.openxmlformats.org/officeDocument/2006/relationships/image" Target="../media/image23.png"/><Relationship Id="rId4" Type="http://schemas.openxmlformats.org/officeDocument/2006/relationships/image" Target="../media/image22.png"/></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6.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0.xml"/><Relationship Id="rId1" Type="http://schemas.openxmlformats.org/officeDocument/2006/relationships/slideLayout" Target="../slideLayouts/slideLayout16.xml"/><Relationship Id="rId4" Type="http://schemas.openxmlformats.org/officeDocument/2006/relationships/image" Target="../media/image28.png"/></Relationships>
</file>

<file path=ppt/slides/_rels/slide24.xml.rels><?xml version="1.0" encoding="UTF-8" standalone="yes"?>
<Relationships xmlns="http://schemas.openxmlformats.org/package/2006/relationships"><Relationship Id="rId3" Type="http://schemas.openxmlformats.org/officeDocument/2006/relationships/hyperlink" Target="https://docs.microsoft.com/en-us/dotnet/csharp/programming-guide/concepts/iterators" TargetMode="External"/><Relationship Id="rId7" Type="http://schemas.openxmlformats.org/officeDocument/2006/relationships/hyperlink" Target="https://www.c-sharpcorner.com/UploadFile/5ef30d/understanding-yield-return-in-C-Sharp/" TargetMode="External"/><Relationship Id="rId2" Type="http://schemas.openxmlformats.org/officeDocument/2006/relationships/notesSlide" Target="../notesSlides/notesSlide11.xml"/><Relationship Id="rId1" Type="http://schemas.openxmlformats.org/officeDocument/2006/relationships/slideLayout" Target="../slideLayouts/slideLayout16.xml"/><Relationship Id="rId6" Type="http://schemas.openxmlformats.org/officeDocument/2006/relationships/hyperlink" Target="https://www.c-sharpcorner.com/UploadFile/219d4d/ienumerable-vs-ienumerator-in-C-Sharp/" TargetMode="External"/><Relationship Id="rId5" Type="http://schemas.openxmlformats.org/officeDocument/2006/relationships/hyperlink" Target="https://www.c-sharpcorner.com/UploadFile/0c1bb2/ienumerable-interface-in-C-Sharp/" TargetMode="External"/><Relationship Id="rId4" Type="http://schemas.openxmlformats.org/officeDocument/2006/relationships/hyperlink" Target="https://refactoring.guru/ru/design-patterns/iterator" TargetMode="External"/></Relationships>
</file>

<file path=ppt/slides/_rels/slide2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6.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C6BFCD7C-0C79-467A-9369-0675D4B541D4}"/>
              </a:ext>
            </a:extLst>
          </p:cNvPr>
          <p:cNvSpPr>
            <a:spLocks noGrp="1"/>
          </p:cNvSpPr>
          <p:nvPr>
            <p:ph type="body" sz="quarter" idx="10"/>
          </p:nvPr>
        </p:nvSpPr>
        <p:spPr/>
        <p:txBody>
          <a:bodyPr/>
          <a:lstStyle/>
          <a:p>
            <a:r>
              <a:rPr lang="en-US" dirty="0" err="1"/>
              <a:t>Oleksandr</a:t>
            </a:r>
            <a:r>
              <a:rPr lang="en-US" dirty="0"/>
              <a:t> Piura</a:t>
            </a:r>
            <a:endParaRPr lang="uk-UA" dirty="0"/>
          </a:p>
        </p:txBody>
      </p:sp>
      <p:sp>
        <p:nvSpPr>
          <p:cNvPr id="2" name="Title 1">
            <a:extLst>
              <a:ext uri="{FF2B5EF4-FFF2-40B4-BE49-F238E27FC236}">
                <a16:creationId xmlns:a16="http://schemas.microsoft.com/office/drawing/2014/main" id="{3F314A52-F715-4894-9739-384FC3085337}"/>
              </a:ext>
            </a:extLst>
          </p:cNvPr>
          <p:cNvSpPr>
            <a:spLocks noGrp="1"/>
          </p:cNvSpPr>
          <p:nvPr>
            <p:ph type="title"/>
          </p:nvPr>
        </p:nvSpPr>
        <p:spPr>
          <a:xfrm>
            <a:off x="-208308" y="174928"/>
            <a:ext cx="12708067" cy="6683071"/>
          </a:xfrm>
          <a:prstGeom prst="rect">
            <a:avLst/>
          </a:prstGeom>
        </p:spPr>
        <p:txBody>
          <a:bodyPr/>
          <a:lstStyle/>
          <a:p>
            <a:pPr lvl="0"/>
            <a:r>
              <a:rPr lang="en-US" b="1" dirty="0" err="1"/>
              <a:t>IEnumerableand</a:t>
            </a:r>
            <a:r>
              <a:rPr lang="en-US" b="1" dirty="0"/>
              <a:t> </a:t>
            </a:r>
            <a:r>
              <a:rPr lang="en-US" b="1" dirty="0" err="1"/>
              <a:t>IEnumerator</a:t>
            </a:r>
            <a:r>
              <a:rPr lang="en-US" b="1" dirty="0"/>
              <a:t> interfaces</a:t>
            </a:r>
            <a:endParaRPr lang="en-US" dirty="0"/>
          </a:p>
        </p:txBody>
      </p:sp>
    </p:spTree>
    <p:extLst>
      <p:ext uri="{BB962C8B-B14F-4D97-AF65-F5344CB8AC3E}">
        <p14:creationId xmlns:p14="http://schemas.microsoft.com/office/powerpoint/2010/main" val="40011932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E8BDD36-9038-433A-BE3E-4D6DA08C1358}"/>
              </a:ext>
            </a:extLst>
          </p:cNvPr>
          <p:cNvSpPr>
            <a:spLocks noGrp="1"/>
          </p:cNvSpPr>
          <p:nvPr>
            <p:ph type="title"/>
          </p:nvPr>
        </p:nvSpPr>
        <p:spPr/>
        <p:txBody>
          <a:bodyPr/>
          <a:lstStyle/>
          <a:p>
            <a:r>
              <a:rPr lang="en-US" b="1"/>
              <a:t>IEnumerable</a:t>
            </a:r>
            <a:r>
              <a:rPr lang="en-US"/>
              <a:t> interface</a:t>
            </a:r>
            <a:endParaRPr lang="ru-RU"/>
          </a:p>
        </p:txBody>
      </p:sp>
      <p:sp>
        <p:nvSpPr>
          <p:cNvPr id="3" name="Текст 2">
            <a:extLst>
              <a:ext uri="{FF2B5EF4-FFF2-40B4-BE49-F238E27FC236}">
                <a16:creationId xmlns:a16="http://schemas.microsoft.com/office/drawing/2014/main" id="{F0D360E3-3EB6-443B-97AF-2DB53C3766C3}"/>
              </a:ext>
            </a:extLst>
          </p:cNvPr>
          <p:cNvSpPr>
            <a:spLocks noGrp="1"/>
          </p:cNvSpPr>
          <p:nvPr>
            <p:ph type="body" sz="quarter" idx="10"/>
          </p:nvPr>
        </p:nvSpPr>
        <p:spPr>
          <a:xfrm>
            <a:off x="502920" y="1714500"/>
            <a:ext cx="10820400" cy="3429000"/>
          </a:xfrm>
        </p:spPr>
        <p:txBody>
          <a:bodyPr/>
          <a:lstStyle/>
          <a:p>
            <a:r>
              <a:rPr lang="en-US" sz="2800"/>
              <a:t>IEnumerable is the base interface for all non-generic collections like ArrayList that can be enumerated. IEnumerator&lt;T&gt; is the base interface for all generic enumerators like List&lt;&gt;.</a:t>
            </a:r>
          </a:p>
          <a:p>
            <a:r>
              <a:rPr lang="en-US" sz="2800"/>
              <a:t>IEnumerable is an interface which implements the method GetEnumerator. The GetEnumerator method returns an IEnumerator which provides options to iterate through the collection like foreach.</a:t>
            </a:r>
          </a:p>
          <a:p>
            <a:r>
              <a:rPr lang="en-US" sz="2800"/>
              <a:t>IEnumerable is the base interface for all non-generic collections that can be enumerated</a:t>
            </a:r>
            <a:endParaRPr lang="ru-RU" sz="3600"/>
          </a:p>
        </p:txBody>
      </p:sp>
    </p:spTree>
    <p:extLst>
      <p:ext uri="{BB962C8B-B14F-4D97-AF65-F5344CB8AC3E}">
        <p14:creationId xmlns:p14="http://schemas.microsoft.com/office/powerpoint/2010/main" val="34980972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842B76A-C454-4586-92E6-2645E9703F45}"/>
              </a:ext>
            </a:extLst>
          </p:cNvPr>
          <p:cNvSpPr>
            <a:spLocks noGrp="1"/>
          </p:cNvSpPr>
          <p:nvPr>
            <p:ph type="title"/>
          </p:nvPr>
        </p:nvSpPr>
        <p:spPr/>
        <p:txBody>
          <a:bodyPr/>
          <a:lstStyle/>
          <a:p>
            <a:pPr fontAlgn="t"/>
            <a:r>
              <a:rPr lang="en-US" b="1"/>
              <a:t>IEnumerable</a:t>
            </a:r>
            <a:br>
              <a:rPr lang="en-US" b="1"/>
            </a:br>
            <a:br>
              <a:rPr lang="en-US"/>
            </a:br>
            <a:endParaRPr lang="ru-RU"/>
          </a:p>
        </p:txBody>
      </p:sp>
      <p:sp>
        <p:nvSpPr>
          <p:cNvPr id="3" name="Текст 2">
            <a:extLst>
              <a:ext uri="{FF2B5EF4-FFF2-40B4-BE49-F238E27FC236}">
                <a16:creationId xmlns:a16="http://schemas.microsoft.com/office/drawing/2014/main" id="{DC49D763-27C6-4863-AA8B-6E8C00E2DB57}"/>
              </a:ext>
            </a:extLst>
          </p:cNvPr>
          <p:cNvSpPr>
            <a:spLocks noGrp="1"/>
          </p:cNvSpPr>
          <p:nvPr>
            <p:ph type="body" sz="quarter" idx="10"/>
          </p:nvPr>
        </p:nvSpPr>
        <p:spPr/>
        <p:txBody>
          <a:bodyPr/>
          <a:lstStyle/>
          <a:p>
            <a:r>
              <a:rPr lang="en-US"/>
              <a:t>In its most basic form, an object that implements IEnumerable represents a series of objects. The objects in question can be iterated using the c# foreach keyword.</a:t>
            </a:r>
          </a:p>
          <a:p>
            <a:r>
              <a:rPr lang="en-US"/>
              <a:t>In the example below, the object sequenceOfNumbers implements IEnumerable. It represents a series of integers. The foreach loop iterates through each in turn.</a:t>
            </a:r>
            <a:endParaRPr lang="ru-RU"/>
          </a:p>
        </p:txBody>
      </p:sp>
      <p:pic>
        <p:nvPicPr>
          <p:cNvPr id="5" name="Рисунок 4">
            <a:extLst>
              <a:ext uri="{FF2B5EF4-FFF2-40B4-BE49-F238E27FC236}">
                <a16:creationId xmlns:a16="http://schemas.microsoft.com/office/drawing/2014/main" id="{8062BE45-9843-4EE9-8469-A98B473208FC}"/>
              </a:ext>
            </a:extLst>
          </p:cNvPr>
          <p:cNvPicPr>
            <a:picLocks noChangeAspect="1"/>
          </p:cNvPicPr>
          <p:nvPr/>
        </p:nvPicPr>
        <p:blipFill>
          <a:blip r:embed="rId2"/>
          <a:stretch>
            <a:fillRect/>
          </a:stretch>
        </p:blipFill>
        <p:spPr>
          <a:xfrm>
            <a:off x="685800" y="3771899"/>
            <a:ext cx="5787813" cy="2559627"/>
          </a:xfrm>
          <a:prstGeom prst="rect">
            <a:avLst/>
          </a:prstGeom>
        </p:spPr>
      </p:pic>
    </p:spTree>
    <p:extLst>
      <p:ext uri="{BB962C8B-B14F-4D97-AF65-F5344CB8AC3E}">
        <p14:creationId xmlns:p14="http://schemas.microsoft.com/office/powerpoint/2010/main" val="35213212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E92635E-29E2-4F1D-83EA-064AE89E343B}"/>
              </a:ext>
            </a:extLst>
          </p:cNvPr>
          <p:cNvSpPr>
            <a:spLocks noGrp="1"/>
          </p:cNvSpPr>
          <p:nvPr>
            <p:ph type="title"/>
          </p:nvPr>
        </p:nvSpPr>
        <p:spPr/>
        <p:txBody>
          <a:bodyPr/>
          <a:lstStyle/>
          <a:p>
            <a:r>
              <a:rPr lang="en-US" b="1"/>
              <a:t>Implementing IEnumerable and IEnumerator</a:t>
            </a:r>
            <a:endParaRPr lang="ru-RU"/>
          </a:p>
        </p:txBody>
      </p:sp>
      <p:sp>
        <p:nvSpPr>
          <p:cNvPr id="3" name="Текст 2">
            <a:extLst>
              <a:ext uri="{FF2B5EF4-FFF2-40B4-BE49-F238E27FC236}">
                <a16:creationId xmlns:a16="http://schemas.microsoft.com/office/drawing/2014/main" id="{9296B225-D4EA-4CA9-82BB-B8D394DABD0B}"/>
              </a:ext>
            </a:extLst>
          </p:cNvPr>
          <p:cNvSpPr>
            <a:spLocks noGrp="1"/>
          </p:cNvSpPr>
          <p:nvPr>
            <p:ph type="body" sz="quarter" idx="10"/>
          </p:nvPr>
        </p:nvSpPr>
        <p:spPr/>
        <p:txBody>
          <a:bodyPr/>
          <a:lstStyle/>
          <a:p>
            <a:r>
              <a:rPr lang="en-US"/>
              <a:t>So, now let’s see how we can implement the IEnumerable interface on our List class. First, we need to change our List class as follows:</a:t>
            </a:r>
            <a:endParaRPr lang="ru-RU"/>
          </a:p>
        </p:txBody>
      </p:sp>
      <p:pic>
        <p:nvPicPr>
          <p:cNvPr id="4" name="Рисунок 3">
            <a:extLst>
              <a:ext uri="{FF2B5EF4-FFF2-40B4-BE49-F238E27FC236}">
                <a16:creationId xmlns:a16="http://schemas.microsoft.com/office/drawing/2014/main" id="{ED744575-246B-424B-ABA0-A2744690DEDB}"/>
              </a:ext>
            </a:extLst>
          </p:cNvPr>
          <p:cNvPicPr>
            <a:picLocks noChangeAspect="1"/>
          </p:cNvPicPr>
          <p:nvPr/>
        </p:nvPicPr>
        <p:blipFill>
          <a:blip r:embed="rId2"/>
          <a:stretch>
            <a:fillRect/>
          </a:stretch>
        </p:blipFill>
        <p:spPr>
          <a:xfrm>
            <a:off x="3831647" y="2855335"/>
            <a:ext cx="3752850" cy="3419475"/>
          </a:xfrm>
          <a:prstGeom prst="rect">
            <a:avLst/>
          </a:prstGeom>
        </p:spPr>
      </p:pic>
    </p:spTree>
    <p:extLst>
      <p:ext uri="{BB962C8B-B14F-4D97-AF65-F5344CB8AC3E}">
        <p14:creationId xmlns:p14="http://schemas.microsoft.com/office/powerpoint/2010/main" val="1348679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E92635E-29E2-4F1D-83EA-064AE89E343B}"/>
              </a:ext>
            </a:extLst>
          </p:cNvPr>
          <p:cNvSpPr>
            <a:spLocks noGrp="1"/>
          </p:cNvSpPr>
          <p:nvPr>
            <p:ph type="title"/>
          </p:nvPr>
        </p:nvSpPr>
        <p:spPr/>
        <p:txBody>
          <a:bodyPr/>
          <a:lstStyle/>
          <a:p>
            <a:r>
              <a:rPr lang="en-US" sz="4000"/>
              <a:t>Implementing IEnumerable and IEnumerator</a:t>
            </a:r>
            <a:endParaRPr lang="ru-RU" sz="4000"/>
          </a:p>
        </p:txBody>
      </p:sp>
      <p:sp>
        <p:nvSpPr>
          <p:cNvPr id="3" name="Текст 2">
            <a:extLst>
              <a:ext uri="{FF2B5EF4-FFF2-40B4-BE49-F238E27FC236}">
                <a16:creationId xmlns:a16="http://schemas.microsoft.com/office/drawing/2014/main" id="{9296B225-D4EA-4CA9-82BB-B8D394DABD0B}"/>
              </a:ext>
            </a:extLst>
          </p:cNvPr>
          <p:cNvSpPr>
            <a:spLocks noGrp="1"/>
          </p:cNvSpPr>
          <p:nvPr>
            <p:ph type="body" sz="quarter" idx="10"/>
          </p:nvPr>
        </p:nvSpPr>
        <p:spPr>
          <a:xfrm>
            <a:off x="685800" y="1371601"/>
            <a:ext cx="10820400" cy="3429000"/>
          </a:xfrm>
        </p:spPr>
        <p:txBody>
          <a:bodyPr/>
          <a:lstStyle/>
          <a:p>
            <a:r>
              <a:rPr lang="en-US"/>
              <a:t>So we added the IEnumerable interface at the declaration of the class and also created the GetEnumerator method. This method should return an instance of a class that implements IEnumerator. So, we’re going to create a new class called ListEnumerator.</a:t>
            </a:r>
            <a:endParaRPr lang="ru-RU"/>
          </a:p>
        </p:txBody>
      </p:sp>
      <p:pic>
        <p:nvPicPr>
          <p:cNvPr id="5" name="Рисунок 4">
            <a:extLst>
              <a:ext uri="{FF2B5EF4-FFF2-40B4-BE49-F238E27FC236}">
                <a16:creationId xmlns:a16="http://schemas.microsoft.com/office/drawing/2014/main" id="{94B3B217-FE22-465A-9976-55F189BC03A7}"/>
              </a:ext>
            </a:extLst>
          </p:cNvPr>
          <p:cNvPicPr>
            <a:picLocks noChangeAspect="1"/>
          </p:cNvPicPr>
          <p:nvPr/>
        </p:nvPicPr>
        <p:blipFill>
          <a:blip r:embed="rId2"/>
          <a:stretch>
            <a:fillRect/>
          </a:stretch>
        </p:blipFill>
        <p:spPr>
          <a:xfrm>
            <a:off x="2358303" y="2361334"/>
            <a:ext cx="4371975" cy="4324350"/>
          </a:xfrm>
          <a:prstGeom prst="rect">
            <a:avLst/>
          </a:prstGeom>
        </p:spPr>
      </p:pic>
      <p:sp>
        <p:nvSpPr>
          <p:cNvPr id="6" name="Прямоугольник 5">
            <a:extLst>
              <a:ext uri="{FF2B5EF4-FFF2-40B4-BE49-F238E27FC236}">
                <a16:creationId xmlns:a16="http://schemas.microsoft.com/office/drawing/2014/main" id="{9FA288DC-81C0-469C-8A75-34B5FBD1B3DC}"/>
              </a:ext>
            </a:extLst>
          </p:cNvPr>
          <p:cNvSpPr/>
          <p:nvPr/>
        </p:nvSpPr>
        <p:spPr>
          <a:xfrm>
            <a:off x="6968835" y="3046181"/>
            <a:ext cx="4849091" cy="1477328"/>
          </a:xfrm>
          <a:prstGeom prst="rect">
            <a:avLst/>
          </a:prstGeom>
        </p:spPr>
        <p:txBody>
          <a:bodyPr wrap="square">
            <a:spAutoFit/>
          </a:bodyPr>
          <a:lstStyle/>
          <a:p>
            <a:r>
              <a:rPr lang="en-US"/>
              <a:t>So, we modified the GetEnumerator method to return a new ListEnumerator. We also declared the ListEnumerator class, but we haven’t implemented the members of the IEnumerator interface yet. </a:t>
            </a:r>
            <a:endParaRPr lang="ru-RU"/>
          </a:p>
        </p:txBody>
      </p:sp>
    </p:spTree>
    <p:extLst>
      <p:ext uri="{BB962C8B-B14F-4D97-AF65-F5344CB8AC3E}">
        <p14:creationId xmlns:p14="http://schemas.microsoft.com/office/powerpoint/2010/main" val="27823906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E92635E-29E2-4F1D-83EA-064AE89E343B}"/>
              </a:ext>
            </a:extLst>
          </p:cNvPr>
          <p:cNvSpPr>
            <a:spLocks noGrp="1"/>
          </p:cNvSpPr>
          <p:nvPr>
            <p:ph type="title"/>
          </p:nvPr>
        </p:nvSpPr>
        <p:spPr/>
        <p:txBody>
          <a:bodyPr/>
          <a:lstStyle/>
          <a:p>
            <a:r>
              <a:rPr lang="en-US" sz="4000"/>
              <a:t>Implementing IEnumerable and IEnumerator</a:t>
            </a:r>
            <a:endParaRPr lang="ru-RU" sz="4000"/>
          </a:p>
        </p:txBody>
      </p:sp>
      <p:sp>
        <p:nvSpPr>
          <p:cNvPr id="3" name="Текст 2">
            <a:extLst>
              <a:ext uri="{FF2B5EF4-FFF2-40B4-BE49-F238E27FC236}">
                <a16:creationId xmlns:a16="http://schemas.microsoft.com/office/drawing/2014/main" id="{9296B225-D4EA-4CA9-82BB-B8D394DABD0B}"/>
              </a:ext>
            </a:extLst>
          </p:cNvPr>
          <p:cNvSpPr>
            <a:spLocks noGrp="1"/>
          </p:cNvSpPr>
          <p:nvPr>
            <p:ph type="body" sz="quarter" idx="10"/>
          </p:nvPr>
        </p:nvSpPr>
        <p:spPr>
          <a:xfrm>
            <a:off x="685800" y="1371601"/>
            <a:ext cx="10820400" cy="3429000"/>
          </a:xfrm>
        </p:spPr>
        <p:txBody>
          <a:bodyPr/>
          <a:lstStyle/>
          <a:p>
            <a:r>
              <a:rPr lang="en-US"/>
              <a:t>Now, it’s time to complete the implementation of ListEnumerator.</a:t>
            </a:r>
            <a:endParaRPr lang="ru-RU"/>
          </a:p>
        </p:txBody>
      </p:sp>
      <p:pic>
        <p:nvPicPr>
          <p:cNvPr id="4" name="Рисунок 3">
            <a:extLst>
              <a:ext uri="{FF2B5EF4-FFF2-40B4-BE49-F238E27FC236}">
                <a16:creationId xmlns:a16="http://schemas.microsoft.com/office/drawing/2014/main" id="{595D0136-006E-4D4C-9EE0-0113075B0BE3}"/>
              </a:ext>
            </a:extLst>
          </p:cNvPr>
          <p:cNvPicPr>
            <a:picLocks noChangeAspect="1"/>
          </p:cNvPicPr>
          <p:nvPr/>
        </p:nvPicPr>
        <p:blipFill>
          <a:blip r:embed="rId2"/>
          <a:stretch>
            <a:fillRect/>
          </a:stretch>
        </p:blipFill>
        <p:spPr>
          <a:xfrm>
            <a:off x="685800" y="1825856"/>
            <a:ext cx="4461164" cy="4782764"/>
          </a:xfrm>
          <a:prstGeom prst="rect">
            <a:avLst/>
          </a:prstGeom>
        </p:spPr>
      </p:pic>
      <p:sp>
        <p:nvSpPr>
          <p:cNvPr id="6" name="Прямоугольник 5">
            <a:extLst>
              <a:ext uri="{FF2B5EF4-FFF2-40B4-BE49-F238E27FC236}">
                <a16:creationId xmlns:a16="http://schemas.microsoft.com/office/drawing/2014/main" id="{90E0A414-26AB-498C-818C-43F5EC1D775D}"/>
              </a:ext>
            </a:extLst>
          </p:cNvPr>
          <p:cNvSpPr/>
          <p:nvPr/>
        </p:nvSpPr>
        <p:spPr>
          <a:xfrm>
            <a:off x="5278582" y="1825856"/>
            <a:ext cx="6096000" cy="4401205"/>
          </a:xfrm>
          <a:prstGeom prst="rect">
            <a:avLst/>
          </a:prstGeom>
        </p:spPr>
        <p:txBody>
          <a:bodyPr>
            <a:spAutoFit/>
          </a:bodyPr>
          <a:lstStyle/>
          <a:p>
            <a:r>
              <a:rPr lang="en-US" sz="1400"/>
              <a:t>The _</a:t>
            </a:r>
            <a:r>
              <a:rPr lang="en-US" sz="1400" b="1"/>
              <a:t>currentIndex</a:t>
            </a:r>
            <a:r>
              <a:rPr lang="en-US" sz="1400"/>
              <a:t> field is used to maintain the position of the current element in the list. Initially, it is set to -1, which is before the first element in the list. As we call the </a:t>
            </a:r>
            <a:r>
              <a:rPr lang="en-US" sz="1400" b="1"/>
              <a:t>MoveNext</a:t>
            </a:r>
            <a:r>
              <a:rPr lang="en-US" sz="1400"/>
              <a:t> method, it is incremented by one.</a:t>
            </a:r>
          </a:p>
          <a:p>
            <a:endParaRPr lang="uk-UA" sz="1400"/>
          </a:p>
          <a:p>
            <a:r>
              <a:rPr lang="en-US" sz="1400"/>
              <a:t>The </a:t>
            </a:r>
            <a:r>
              <a:rPr lang="en-US" sz="1400" b="1"/>
              <a:t>MoveNext</a:t>
            </a:r>
            <a:r>
              <a:rPr lang="en-US" sz="1400"/>
              <a:t> method returns a boolean value to indicate if we’ve reached the end of the list or not. </a:t>
            </a:r>
            <a:endParaRPr lang="uk-UA" sz="1400"/>
          </a:p>
          <a:p>
            <a:endParaRPr lang="en-US" sz="1400"/>
          </a:p>
          <a:p>
            <a:r>
              <a:rPr lang="en-US" sz="1400"/>
              <a:t>The </a:t>
            </a:r>
            <a:r>
              <a:rPr lang="en-US" sz="1400" b="1"/>
              <a:t>Current</a:t>
            </a:r>
            <a:r>
              <a:rPr lang="en-US" sz="1400"/>
              <a:t> property returns the current element in the list. </a:t>
            </a:r>
            <a:endParaRPr lang="uk-UA" sz="1400"/>
          </a:p>
          <a:p>
            <a:endParaRPr lang="en-US" sz="1400"/>
          </a:p>
          <a:p>
            <a:r>
              <a:rPr lang="en-US" sz="1400"/>
              <a:t>And in the </a:t>
            </a:r>
            <a:r>
              <a:rPr lang="en-US" sz="1400" b="1"/>
              <a:t>Reset</a:t>
            </a:r>
            <a:r>
              <a:rPr lang="en-US" sz="1400"/>
              <a:t> method, we set _currentIndex back to -1, so we can re-iterate the List from the beginning, if we want.</a:t>
            </a:r>
            <a:endParaRPr lang="uk-UA" sz="1400"/>
          </a:p>
          <a:p>
            <a:endParaRPr lang="uk-UA" sz="1400"/>
          </a:p>
          <a:p>
            <a:r>
              <a:rPr lang="en-US" sz="1400"/>
              <a:t>We modified our List class to hide its internal structure by making the object[] private. With this, we had to implement the IEnumerable interface so that the clients of the List could enumerate it without knowing about its internal structure. IEnumerable interface has only a single method: GetEnumerator, which is used by the clients to enumerate the List. I created another class called ListEnumerator that knows how to iterate the List. It implements a standard interface (IEnumerator) and hides the details of how the List is enumerated.</a:t>
            </a:r>
            <a:endParaRPr lang="ru-RU" sz="1400"/>
          </a:p>
        </p:txBody>
      </p:sp>
    </p:spTree>
    <p:extLst>
      <p:ext uri="{BB962C8B-B14F-4D97-AF65-F5344CB8AC3E}">
        <p14:creationId xmlns:p14="http://schemas.microsoft.com/office/powerpoint/2010/main" val="6331305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E92635E-29E2-4F1D-83EA-064AE89E343B}"/>
              </a:ext>
            </a:extLst>
          </p:cNvPr>
          <p:cNvSpPr>
            <a:spLocks noGrp="1"/>
          </p:cNvSpPr>
          <p:nvPr>
            <p:ph type="title"/>
          </p:nvPr>
        </p:nvSpPr>
        <p:spPr/>
        <p:txBody>
          <a:bodyPr/>
          <a:lstStyle/>
          <a:p>
            <a:r>
              <a:rPr lang="en-US" sz="4000"/>
              <a:t>Implementing IEnumerable and IEnumerator</a:t>
            </a:r>
            <a:endParaRPr lang="ru-RU" sz="4000"/>
          </a:p>
        </p:txBody>
      </p:sp>
      <p:sp>
        <p:nvSpPr>
          <p:cNvPr id="3" name="Текст 2">
            <a:extLst>
              <a:ext uri="{FF2B5EF4-FFF2-40B4-BE49-F238E27FC236}">
                <a16:creationId xmlns:a16="http://schemas.microsoft.com/office/drawing/2014/main" id="{9296B225-D4EA-4CA9-82BB-B8D394DABD0B}"/>
              </a:ext>
            </a:extLst>
          </p:cNvPr>
          <p:cNvSpPr>
            <a:spLocks noGrp="1"/>
          </p:cNvSpPr>
          <p:nvPr>
            <p:ph type="body" sz="quarter" idx="10"/>
          </p:nvPr>
        </p:nvSpPr>
        <p:spPr>
          <a:xfrm>
            <a:off x="574963" y="2194213"/>
            <a:ext cx="10820400" cy="3429000"/>
          </a:xfrm>
        </p:spPr>
        <p:txBody>
          <a:bodyPr/>
          <a:lstStyle/>
          <a:p>
            <a:r>
              <a:rPr lang="en-US"/>
              <a:t>The beauty of IEnumerable and IEnumerator is that we’ll end up with a simple and consistent mechanism to iterate any objects, irrespective of their internal structure. All we need to is:</a:t>
            </a:r>
            <a:endParaRPr lang="uk-UA"/>
          </a:p>
          <a:p>
            <a:endParaRPr lang="uk-UA"/>
          </a:p>
          <a:p>
            <a:endParaRPr lang="uk-UA"/>
          </a:p>
          <a:p>
            <a:endParaRPr lang="uk-UA"/>
          </a:p>
          <a:p>
            <a:r>
              <a:rPr lang="en-US"/>
              <a:t>Any changes in the internals of our enumerable classes will be protected from leaking outside. So the client code will not be affected, and this means: more loosely-coupled software.</a:t>
            </a:r>
            <a:endParaRPr lang="uk-UA"/>
          </a:p>
          <a:p>
            <a:endParaRPr lang="uk-UA"/>
          </a:p>
          <a:p>
            <a:endParaRPr lang="uk-UA"/>
          </a:p>
          <a:p>
            <a:endParaRPr lang="uk-UA"/>
          </a:p>
          <a:p>
            <a:endParaRPr lang="ru-RU"/>
          </a:p>
        </p:txBody>
      </p:sp>
      <p:pic>
        <p:nvPicPr>
          <p:cNvPr id="5" name="Рисунок 4">
            <a:extLst>
              <a:ext uri="{FF2B5EF4-FFF2-40B4-BE49-F238E27FC236}">
                <a16:creationId xmlns:a16="http://schemas.microsoft.com/office/drawing/2014/main" id="{5A95826E-B2AC-47D4-A44D-F3AB2A88F4CF}"/>
              </a:ext>
            </a:extLst>
          </p:cNvPr>
          <p:cNvPicPr>
            <a:picLocks noChangeAspect="1"/>
          </p:cNvPicPr>
          <p:nvPr/>
        </p:nvPicPr>
        <p:blipFill>
          <a:blip r:embed="rId2"/>
          <a:stretch>
            <a:fillRect/>
          </a:stretch>
        </p:blipFill>
        <p:spPr>
          <a:xfrm>
            <a:off x="3875375" y="3039340"/>
            <a:ext cx="4219575" cy="1028700"/>
          </a:xfrm>
          <a:prstGeom prst="rect">
            <a:avLst/>
          </a:prstGeom>
        </p:spPr>
      </p:pic>
    </p:spTree>
    <p:extLst>
      <p:ext uri="{BB962C8B-B14F-4D97-AF65-F5344CB8AC3E}">
        <p14:creationId xmlns:p14="http://schemas.microsoft.com/office/powerpoint/2010/main" val="15155206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B13EA2F-9022-40F5-9337-ACA603423E5A}"/>
              </a:ext>
            </a:extLst>
          </p:cNvPr>
          <p:cNvSpPr>
            <a:spLocks noGrp="1"/>
          </p:cNvSpPr>
          <p:nvPr>
            <p:ph type="title"/>
          </p:nvPr>
        </p:nvSpPr>
        <p:spPr/>
        <p:txBody>
          <a:bodyPr/>
          <a:lstStyle/>
          <a:p>
            <a:r>
              <a:rPr lang="en-US"/>
              <a:t>IEnumerable with custom Enumerator</a:t>
            </a:r>
            <a:endParaRPr lang="ru-RU"/>
          </a:p>
        </p:txBody>
      </p:sp>
      <p:sp>
        <p:nvSpPr>
          <p:cNvPr id="3" name="Текст 2">
            <a:extLst>
              <a:ext uri="{FF2B5EF4-FFF2-40B4-BE49-F238E27FC236}">
                <a16:creationId xmlns:a16="http://schemas.microsoft.com/office/drawing/2014/main" id="{DFDA54D3-E739-4CB5-AA9C-226E6A12E415}"/>
              </a:ext>
            </a:extLst>
          </p:cNvPr>
          <p:cNvSpPr>
            <a:spLocks noGrp="1"/>
          </p:cNvSpPr>
          <p:nvPr>
            <p:ph type="body" sz="quarter" idx="10"/>
          </p:nvPr>
        </p:nvSpPr>
        <p:spPr/>
        <p:txBody>
          <a:bodyPr/>
          <a:lstStyle/>
          <a:p>
            <a:r>
              <a:rPr lang="en-US" sz="2400"/>
              <a:t>Implementing the IEnumerable interface allows classes to be enumerated in the same way as BCL collections. This requires extending the Enumerator class which tracks the state of the enumeration.</a:t>
            </a:r>
          </a:p>
          <a:p>
            <a:r>
              <a:rPr lang="en-US" sz="2400"/>
              <a:t>Other than iterating over a standard collection, examples include:</a:t>
            </a:r>
          </a:p>
          <a:p>
            <a:pPr marL="342900" indent="-342900">
              <a:buFont typeface="Arial" panose="020B0604020202020204" pitchFamily="34" charset="0"/>
              <a:buChar char="•"/>
            </a:pPr>
            <a:r>
              <a:rPr lang="en-US" sz="2400"/>
              <a:t>Using ranges of numbers based on a function rather than a collection of objects</a:t>
            </a:r>
          </a:p>
          <a:p>
            <a:pPr marL="342900" indent="-342900">
              <a:buFont typeface="Arial" panose="020B0604020202020204" pitchFamily="34" charset="0"/>
              <a:buChar char="•"/>
            </a:pPr>
            <a:r>
              <a:rPr lang="en-US" sz="2400"/>
              <a:t>Implementing different iteration algorithms over collections (like DFS or BFS on a graph collection).</a:t>
            </a:r>
          </a:p>
          <a:p>
            <a:endParaRPr lang="ru-RU" sz="2400"/>
          </a:p>
        </p:txBody>
      </p:sp>
    </p:spTree>
    <p:extLst>
      <p:ext uri="{BB962C8B-B14F-4D97-AF65-F5344CB8AC3E}">
        <p14:creationId xmlns:p14="http://schemas.microsoft.com/office/powerpoint/2010/main" val="14492032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CD6D633-1CF6-48AE-A8B9-1447E92274A8}"/>
              </a:ext>
            </a:extLst>
          </p:cNvPr>
          <p:cNvSpPr>
            <a:spLocks noGrp="1"/>
          </p:cNvSpPr>
          <p:nvPr>
            <p:ph type="title"/>
          </p:nvPr>
        </p:nvSpPr>
        <p:spPr>
          <a:xfrm>
            <a:off x="6458498" y="243807"/>
            <a:ext cx="5213956" cy="685800"/>
          </a:xfrm>
        </p:spPr>
        <p:txBody>
          <a:bodyPr/>
          <a:lstStyle/>
          <a:p>
            <a:r>
              <a:rPr lang="en-US"/>
              <a:t>IEnumerable with custom Enumerator</a:t>
            </a:r>
            <a:endParaRPr lang="ru-RU"/>
          </a:p>
        </p:txBody>
      </p:sp>
      <p:sp>
        <p:nvSpPr>
          <p:cNvPr id="3" name="Текст 2">
            <a:extLst>
              <a:ext uri="{FF2B5EF4-FFF2-40B4-BE49-F238E27FC236}">
                <a16:creationId xmlns:a16="http://schemas.microsoft.com/office/drawing/2014/main" id="{B3BBEECB-72D9-4FE2-9A2B-BD623DAE41B2}"/>
              </a:ext>
            </a:extLst>
          </p:cNvPr>
          <p:cNvSpPr>
            <a:spLocks noGrp="1"/>
          </p:cNvSpPr>
          <p:nvPr>
            <p:ph type="body" sz="quarter" idx="10"/>
          </p:nvPr>
        </p:nvSpPr>
        <p:spPr/>
        <p:txBody>
          <a:bodyPr/>
          <a:lstStyle/>
          <a:p>
            <a:endParaRPr lang="ru-RU"/>
          </a:p>
        </p:txBody>
      </p:sp>
      <p:pic>
        <p:nvPicPr>
          <p:cNvPr id="5" name="Рисунок 4">
            <a:extLst>
              <a:ext uri="{FF2B5EF4-FFF2-40B4-BE49-F238E27FC236}">
                <a16:creationId xmlns:a16="http://schemas.microsoft.com/office/drawing/2014/main" id="{DB0CD1A2-DF77-41CC-B94F-9D79F1F246C8}"/>
              </a:ext>
            </a:extLst>
          </p:cNvPr>
          <p:cNvPicPr>
            <a:picLocks noChangeAspect="1"/>
          </p:cNvPicPr>
          <p:nvPr/>
        </p:nvPicPr>
        <p:blipFill>
          <a:blip r:embed="rId2"/>
          <a:stretch>
            <a:fillRect/>
          </a:stretch>
        </p:blipFill>
        <p:spPr>
          <a:xfrm>
            <a:off x="249814" y="243807"/>
            <a:ext cx="5483690" cy="2471684"/>
          </a:xfrm>
          <a:prstGeom prst="rect">
            <a:avLst/>
          </a:prstGeom>
        </p:spPr>
      </p:pic>
      <p:pic>
        <p:nvPicPr>
          <p:cNvPr id="4" name="Рисунок 3">
            <a:extLst>
              <a:ext uri="{FF2B5EF4-FFF2-40B4-BE49-F238E27FC236}">
                <a16:creationId xmlns:a16="http://schemas.microsoft.com/office/drawing/2014/main" id="{653097E2-5BFB-4998-B139-DF2ADF20DE5A}"/>
              </a:ext>
            </a:extLst>
          </p:cNvPr>
          <p:cNvPicPr>
            <a:picLocks noChangeAspect="1"/>
          </p:cNvPicPr>
          <p:nvPr/>
        </p:nvPicPr>
        <p:blipFill>
          <a:blip r:embed="rId3"/>
          <a:stretch>
            <a:fillRect/>
          </a:stretch>
        </p:blipFill>
        <p:spPr>
          <a:xfrm>
            <a:off x="2802081" y="1958307"/>
            <a:ext cx="5119255" cy="4899693"/>
          </a:xfrm>
          <a:prstGeom prst="rect">
            <a:avLst/>
          </a:prstGeom>
          <a:ln>
            <a:solidFill>
              <a:schemeClr val="accent1"/>
            </a:solidFill>
          </a:ln>
        </p:spPr>
      </p:pic>
      <p:cxnSp>
        <p:nvCxnSpPr>
          <p:cNvPr id="7" name="Соединитель: изогнутый 6">
            <a:extLst>
              <a:ext uri="{FF2B5EF4-FFF2-40B4-BE49-F238E27FC236}">
                <a16:creationId xmlns:a16="http://schemas.microsoft.com/office/drawing/2014/main" id="{D9733FA2-05D2-463C-9FA0-85779C59DCF6}"/>
              </a:ext>
            </a:extLst>
          </p:cNvPr>
          <p:cNvCxnSpPr>
            <a:cxnSpLocks/>
          </p:cNvCxnSpPr>
          <p:nvPr/>
        </p:nvCxnSpPr>
        <p:spPr>
          <a:xfrm flipV="1">
            <a:off x="2050473" y="2202874"/>
            <a:ext cx="941186" cy="332508"/>
          </a:xfrm>
          <a:prstGeom prst="curvedConnector3">
            <a:avLst>
              <a:gd name="adj1" fmla="val 50000"/>
            </a:avLst>
          </a:prstGeom>
          <a:ln w="57150">
            <a:tailEnd type="triangle"/>
          </a:ln>
        </p:spPr>
        <p:style>
          <a:lnRef idx="1">
            <a:schemeClr val="accent1"/>
          </a:lnRef>
          <a:fillRef idx="0">
            <a:schemeClr val="accent1"/>
          </a:fillRef>
          <a:effectRef idx="0">
            <a:schemeClr val="accent1"/>
          </a:effectRef>
          <a:fontRef idx="minor">
            <a:schemeClr val="tx1"/>
          </a:fontRef>
        </p:style>
      </p:cxnSp>
      <p:pic>
        <p:nvPicPr>
          <p:cNvPr id="10" name="Рисунок 9">
            <a:extLst>
              <a:ext uri="{FF2B5EF4-FFF2-40B4-BE49-F238E27FC236}">
                <a16:creationId xmlns:a16="http://schemas.microsoft.com/office/drawing/2014/main" id="{FAF43FD6-A1E3-452A-8797-2D855D20449C}"/>
              </a:ext>
            </a:extLst>
          </p:cNvPr>
          <p:cNvPicPr>
            <a:picLocks noChangeAspect="1"/>
          </p:cNvPicPr>
          <p:nvPr/>
        </p:nvPicPr>
        <p:blipFill>
          <a:blip r:embed="rId4"/>
          <a:stretch>
            <a:fillRect/>
          </a:stretch>
        </p:blipFill>
        <p:spPr>
          <a:xfrm>
            <a:off x="6707561" y="2909021"/>
            <a:ext cx="5364715" cy="1940070"/>
          </a:xfrm>
          <a:prstGeom prst="rect">
            <a:avLst/>
          </a:prstGeom>
          <a:ln>
            <a:solidFill>
              <a:schemeClr val="accent1"/>
            </a:solidFill>
          </a:ln>
        </p:spPr>
      </p:pic>
      <p:sp>
        <p:nvSpPr>
          <p:cNvPr id="11" name="Прямоугольник: скругленные углы 10">
            <a:extLst>
              <a:ext uri="{FF2B5EF4-FFF2-40B4-BE49-F238E27FC236}">
                <a16:creationId xmlns:a16="http://schemas.microsoft.com/office/drawing/2014/main" id="{D26603E8-8630-4A66-BFEF-82FECA207F41}"/>
              </a:ext>
            </a:extLst>
          </p:cNvPr>
          <p:cNvSpPr/>
          <p:nvPr/>
        </p:nvSpPr>
        <p:spPr>
          <a:xfrm>
            <a:off x="7051964" y="3429000"/>
            <a:ext cx="4774852" cy="1156855"/>
          </a:xfrm>
          <a:prstGeom prst="round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32100464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E26FA28-10A0-479E-990E-96BB6F4607B1}"/>
              </a:ext>
            </a:extLst>
          </p:cNvPr>
          <p:cNvSpPr>
            <a:spLocks noGrp="1"/>
          </p:cNvSpPr>
          <p:nvPr>
            <p:ph type="title"/>
          </p:nvPr>
        </p:nvSpPr>
        <p:spPr/>
        <p:txBody>
          <a:bodyPr/>
          <a:lstStyle/>
          <a:p>
            <a:r>
              <a:rPr lang="en-US" b="1" dirty="0"/>
              <a:t>FOREACH STATEMENT</a:t>
            </a:r>
            <a:endParaRPr lang="ru-RU" dirty="0"/>
          </a:p>
        </p:txBody>
      </p:sp>
      <p:sp>
        <p:nvSpPr>
          <p:cNvPr id="3" name="Текст 2">
            <a:extLst>
              <a:ext uri="{FF2B5EF4-FFF2-40B4-BE49-F238E27FC236}">
                <a16:creationId xmlns:a16="http://schemas.microsoft.com/office/drawing/2014/main" id="{44988259-BEED-4BEB-B2D4-F83683CBB672}"/>
              </a:ext>
            </a:extLst>
          </p:cNvPr>
          <p:cNvSpPr>
            <a:spLocks noGrp="1"/>
          </p:cNvSpPr>
          <p:nvPr>
            <p:ph type="body" sz="quarter" idx="10"/>
          </p:nvPr>
        </p:nvSpPr>
        <p:spPr/>
        <p:txBody>
          <a:bodyPr/>
          <a:lstStyle/>
          <a:p>
            <a:r>
              <a:rPr lang="en-US" sz="2400" b="1" i="1" dirty="0"/>
              <a:t>foreach</a:t>
            </a:r>
            <a:r>
              <a:rPr lang="en-US" sz="2400" i="1" dirty="0"/>
              <a:t>(type identifier  </a:t>
            </a:r>
            <a:r>
              <a:rPr lang="en-US" sz="2400" b="1" i="1" dirty="0"/>
              <a:t>in</a:t>
            </a:r>
            <a:r>
              <a:rPr lang="en-US" sz="2400" i="1" dirty="0"/>
              <a:t> expression) </a:t>
            </a:r>
            <a:br>
              <a:rPr lang="en-US" sz="2400" i="1" dirty="0"/>
            </a:br>
            <a:r>
              <a:rPr lang="en-US" sz="2400" i="1" dirty="0"/>
              <a:t>    embedded-statement</a:t>
            </a:r>
          </a:p>
          <a:p>
            <a:endParaRPr lang="ru-RU" dirty="0"/>
          </a:p>
        </p:txBody>
      </p:sp>
      <p:pic>
        <p:nvPicPr>
          <p:cNvPr id="7" name="Picture 2">
            <a:extLst>
              <a:ext uri="{FF2B5EF4-FFF2-40B4-BE49-F238E27FC236}">
                <a16:creationId xmlns:a16="http://schemas.microsoft.com/office/drawing/2014/main" id="{18BE41F7-2B2D-4E51-A083-94214C7BB64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75098" y="3021885"/>
            <a:ext cx="7173105" cy="3600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2">
            <a:extLst>
              <a:ext uri="{FF2B5EF4-FFF2-40B4-BE49-F238E27FC236}">
                <a16:creationId xmlns:a16="http://schemas.microsoft.com/office/drawing/2014/main" id="{438CF45F-7F9B-4E93-AA18-1D9D1E36D2C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14506" y="3697418"/>
            <a:ext cx="4392488" cy="228699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3">
            <a:extLst>
              <a:ext uri="{FF2B5EF4-FFF2-40B4-BE49-F238E27FC236}">
                <a16:creationId xmlns:a16="http://schemas.microsoft.com/office/drawing/2014/main" id="{C7609B3D-A9A8-45B3-8F33-1B0AB5C77F0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87116" y="3697418"/>
            <a:ext cx="4056168" cy="15121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01645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AFA0E05-D6A3-44DB-8E1F-AE9104489031}"/>
              </a:ext>
            </a:extLst>
          </p:cNvPr>
          <p:cNvSpPr>
            <a:spLocks noGrp="1"/>
          </p:cNvSpPr>
          <p:nvPr>
            <p:ph type="title"/>
          </p:nvPr>
        </p:nvSpPr>
        <p:spPr/>
        <p:txBody>
          <a:bodyPr/>
          <a:lstStyle/>
          <a:p>
            <a:r>
              <a:rPr lang="en-US" dirty="0"/>
              <a:t>Iterators in C# (non-generic interfaces)</a:t>
            </a:r>
            <a:endParaRPr lang="uk-UA" dirty="0"/>
          </a:p>
        </p:txBody>
      </p:sp>
      <p:sp>
        <p:nvSpPr>
          <p:cNvPr id="2" name="Текст 1">
            <a:extLst>
              <a:ext uri="{FF2B5EF4-FFF2-40B4-BE49-F238E27FC236}">
                <a16:creationId xmlns:a16="http://schemas.microsoft.com/office/drawing/2014/main" id="{F2296972-06CD-40F5-B34E-0EDDED2CF95C}"/>
              </a:ext>
            </a:extLst>
          </p:cNvPr>
          <p:cNvSpPr>
            <a:spLocks noGrp="1"/>
          </p:cNvSpPr>
          <p:nvPr>
            <p:ph type="body" sz="quarter" idx="10"/>
          </p:nvPr>
        </p:nvSpPr>
        <p:spPr/>
        <p:txBody>
          <a:bodyPr/>
          <a:lstStyle/>
          <a:p>
            <a:endParaRPr lang="ru-RU"/>
          </a:p>
        </p:txBody>
      </p:sp>
      <p:pic>
        <p:nvPicPr>
          <p:cNvPr id="6" name="Picture 2">
            <a:extLst>
              <a:ext uri="{FF2B5EF4-FFF2-40B4-BE49-F238E27FC236}">
                <a16:creationId xmlns:a16="http://schemas.microsoft.com/office/drawing/2014/main" id="{D99EEC5E-8DED-44A0-95E9-7FE3494A2146}"/>
              </a:ext>
            </a:extLst>
          </p:cNvPr>
          <p:cNvPicPr>
            <a:picLocks noGrp="1" noChangeAspect="1" noChangeArrowheads="1"/>
          </p:cNvPicPr>
          <p:nvPr>
            <p:ph idx="4294967295"/>
          </p:nvPr>
        </p:nvPicPr>
        <p:blipFill>
          <a:blip r:embed="rId3">
            <a:extLst>
              <a:ext uri="{28A0092B-C50C-407E-A947-70E740481C1C}">
                <a14:useLocalDpi xmlns:a14="http://schemas.microsoft.com/office/drawing/2010/main" val="0"/>
              </a:ext>
            </a:extLst>
          </a:blip>
          <a:srcRect/>
          <a:stretch>
            <a:fillRect/>
          </a:stretch>
        </p:blipFill>
        <p:spPr bwMode="auto">
          <a:xfrm>
            <a:off x="1565564" y="1563544"/>
            <a:ext cx="7281863" cy="51355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564926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FE6F92B3-0A64-344F-AACB-4E6E187DC37E}"/>
              </a:ext>
            </a:extLst>
          </p:cNvPr>
          <p:cNvSpPr>
            <a:spLocks noGrp="1"/>
          </p:cNvSpPr>
          <p:nvPr>
            <p:ph type="title"/>
          </p:nvPr>
        </p:nvSpPr>
        <p:spPr/>
        <p:txBody>
          <a:bodyPr/>
          <a:lstStyle/>
          <a:p>
            <a:r>
              <a:rPr lang="en-US" dirty="0"/>
              <a:t>GOAL: COLLECTION ITEMS' ITERATION</a:t>
            </a:r>
          </a:p>
        </p:txBody>
      </p:sp>
      <p:sp>
        <p:nvSpPr>
          <p:cNvPr id="2" name="Текст 1">
            <a:extLst>
              <a:ext uri="{FF2B5EF4-FFF2-40B4-BE49-F238E27FC236}">
                <a16:creationId xmlns:a16="http://schemas.microsoft.com/office/drawing/2014/main" id="{AD2C9DF4-085A-42E5-95BA-1CC659826D4A}"/>
              </a:ext>
            </a:extLst>
          </p:cNvPr>
          <p:cNvSpPr>
            <a:spLocks noGrp="1"/>
          </p:cNvSpPr>
          <p:nvPr>
            <p:ph type="body" sz="quarter" idx="10"/>
          </p:nvPr>
        </p:nvSpPr>
        <p:spPr/>
        <p:txBody>
          <a:bodyPr/>
          <a:lstStyle/>
          <a:p>
            <a:endParaRPr lang="ru-RU" dirty="0"/>
          </a:p>
        </p:txBody>
      </p:sp>
      <p:pic>
        <p:nvPicPr>
          <p:cNvPr id="9" name="Picture 2" descr="D:\_WOKR_\SoftServe\CSharpMaraphone\Singly_linked_list.png">
            <a:extLst>
              <a:ext uri="{FF2B5EF4-FFF2-40B4-BE49-F238E27FC236}">
                <a16:creationId xmlns:a16="http://schemas.microsoft.com/office/drawing/2014/main" id="{EDA8316C-561B-430D-BCFC-EB898E896DE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60252" y="1689445"/>
            <a:ext cx="5713614" cy="648072"/>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3" descr="D:\_WOKR_\SoftServe\CSharpMaraphone\1280px-Doubly-linked-list.svg.png">
            <a:extLst>
              <a:ext uri="{FF2B5EF4-FFF2-40B4-BE49-F238E27FC236}">
                <a16:creationId xmlns:a16="http://schemas.microsoft.com/office/drawing/2014/main" id="{E9003E67-3C30-4F7F-AB62-6BE62663CDC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9752" y="5489574"/>
            <a:ext cx="8330951" cy="682625"/>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4" descr="D:\_WOKR_\SoftServe\CSharpMaraphone\Binary_tree_(oriented_digraph).png">
            <a:extLst>
              <a:ext uri="{FF2B5EF4-FFF2-40B4-BE49-F238E27FC236}">
                <a16:creationId xmlns:a16="http://schemas.microsoft.com/office/drawing/2014/main" id="{6159C989-DDAF-43DB-B9C2-F9D3FADB850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98004" y="1916832"/>
            <a:ext cx="3433744" cy="3024336"/>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5" descr="D:\_WOKR_\SoftServe\CSharpMaraphone\Directed_graph,_cyclic.svg.png">
            <a:extLst>
              <a:ext uri="{FF2B5EF4-FFF2-40B4-BE49-F238E27FC236}">
                <a16:creationId xmlns:a16="http://schemas.microsoft.com/office/drawing/2014/main" id="{3AC6EEC5-5401-4F4F-AD13-CEF5B0ECD022}"/>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904268" y="2522587"/>
            <a:ext cx="4475268" cy="27830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15742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AFA0E05-D6A3-44DB-8E1F-AE9104489031}"/>
              </a:ext>
            </a:extLst>
          </p:cNvPr>
          <p:cNvSpPr>
            <a:spLocks noGrp="1"/>
          </p:cNvSpPr>
          <p:nvPr>
            <p:ph type="title"/>
          </p:nvPr>
        </p:nvSpPr>
        <p:spPr/>
        <p:txBody>
          <a:bodyPr/>
          <a:lstStyle/>
          <a:p>
            <a:r>
              <a:rPr lang="en-US" dirty="0"/>
              <a:t>Iterators in C# (generic interfaces)</a:t>
            </a:r>
            <a:endParaRPr lang="uk-UA" dirty="0"/>
          </a:p>
        </p:txBody>
      </p:sp>
      <p:sp>
        <p:nvSpPr>
          <p:cNvPr id="2" name="Текст 1">
            <a:extLst>
              <a:ext uri="{FF2B5EF4-FFF2-40B4-BE49-F238E27FC236}">
                <a16:creationId xmlns:a16="http://schemas.microsoft.com/office/drawing/2014/main" id="{A3ED80E3-5A76-4515-BF44-F946A2D07012}"/>
              </a:ext>
            </a:extLst>
          </p:cNvPr>
          <p:cNvSpPr>
            <a:spLocks noGrp="1"/>
          </p:cNvSpPr>
          <p:nvPr>
            <p:ph type="body" sz="quarter" idx="10"/>
          </p:nvPr>
        </p:nvSpPr>
        <p:spPr/>
        <p:txBody>
          <a:bodyPr/>
          <a:lstStyle/>
          <a:p>
            <a:endParaRPr lang="ru-RU"/>
          </a:p>
        </p:txBody>
      </p:sp>
      <p:pic>
        <p:nvPicPr>
          <p:cNvPr id="7" name="Picture 2">
            <a:extLst>
              <a:ext uri="{FF2B5EF4-FFF2-40B4-BE49-F238E27FC236}">
                <a16:creationId xmlns:a16="http://schemas.microsoft.com/office/drawing/2014/main" id="{FD53168E-80F7-4632-ADEA-BEF21EA100B7}"/>
              </a:ext>
            </a:extLst>
          </p:cNvPr>
          <p:cNvPicPr>
            <a:picLocks noGrp="1" noChangeAspect="1" noChangeArrowheads="1"/>
          </p:cNvPicPr>
          <p:nvPr>
            <p:ph idx="4294967295"/>
          </p:nvPr>
        </p:nvPicPr>
        <p:blipFill>
          <a:blip r:embed="rId3">
            <a:extLst>
              <a:ext uri="{28A0092B-C50C-407E-A947-70E740481C1C}">
                <a14:useLocalDpi xmlns:a14="http://schemas.microsoft.com/office/drawing/2010/main" val="0"/>
              </a:ext>
            </a:extLst>
          </a:blip>
          <a:srcRect/>
          <a:stretch>
            <a:fillRect/>
          </a:stretch>
        </p:blipFill>
        <p:spPr bwMode="auto">
          <a:xfrm>
            <a:off x="1274618" y="1885518"/>
            <a:ext cx="8699500" cy="4105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420989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971DC0F-51E0-4572-9FA6-2E93450BBF54}"/>
              </a:ext>
            </a:extLst>
          </p:cNvPr>
          <p:cNvSpPr>
            <a:spLocks noGrp="1"/>
          </p:cNvSpPr>
          <p:nvPr>
            <p:ph type="title"/>
          </p:nvPr>
        </p:nvSpPr>
        <p:spPr/>
        <p:txBody>
          <a:bodyPr/>
          <a:lstStyle/>
          <a:p>
            <a:r>
              <a:rPr lang="en-US" b="1" dirty="0"/>
              <a:t>NAMED ITERATORS</a:t>
            </a:r>
            <a:endParaRPr lang="ru-RU" dirty="0"/>
          </a:p>
        </p:txBody>
      </p:sp>
      <p:sp>
        <p:nvSpPr>
          <p:cNvPr id="3" name="Текст 2">
            <a:extLst>
              <a:ext uri="{FF2B5EF4-FFF2-40B4-BE49-F238E27FC236}">
                <a16:creationId xmlns:a16="http://schemas.microsoft.com/office/drawing/2014/main" id="{D0F1850B-4A81-4F9D-8E98-78CB121C66AD}"/>
              </a:ext>
            </a:extLst>
          </p:cNvPr>
          <p:cNvSpPr>
            <a:spLocks noGrp="1"/>
          </p:cNvSpPr>
          <p:nvPr>
            <p:ph type="body" sz="quarter" idx="10"/>
          </p:nvPr>
        </p:nvSpPr>
        <p:spPr/>
        <p:txBody>
          <a:bodyPr/>
          <a:lstStyle/>
          <a:p>
            <a:endParaRPr lang="ru-RU"/>
          </a:p>
        </p:txBody>
      </p:sp>
      <p:pic>
        <p:nvPicPr>
          <p:cNvPr id="11" name="Picture 2" descr="https://lh4.googleusercontent.com/sIjTkUVh4ZKA8NC8qahm0_gGSNxSZ7npkcfu4pPsSPIWpRLk9uXG1X0FquPdy-AXlh8WhddgDibveBnyNnqKWwJE75WsIrDGJnEVKnaH3ps7Ik8mcXYImigUqQxHcSSu6uhAyqlr">
            <a:extLst>
              <a:ext uri="{FF2B5EF4-FFF2-40B4-BE49-F238E27FC236}">
                <a16:creationId xmlns:a16="http://schemas.microsoft.com/office/drawing/2014/main" id="{EE3B189F-1962-4242-BD87-F6F5505491D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8923" y="2312876"/>
            <a:ext cx="8523128" cy="22322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62585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C0E98AF-C5CD-4FAB-A01E-D24E37D15F8E}"/>
              </a:ext>
            </a:extLst>
          </p:cNvPr>
          <p:cNvSpPr>
            <a:spLocks noGrp="1"/>
          </p:cNvSpPr>
          <p:nvPr>
            <p:ph type="title"/>
          </p:nvPr>
        </p:nvSpPr>
        <p:spPr/>
        <p:txBody>
          <a:bodyPr/>
          <a:lstStyle/>
          <a:p>
            <a:r>
              <a:rPr lang="en-US" dirty="0"/>
              <a:t>YIELD STATEMENTS</a:t>
            </a:r>
            <a:endParaRPr lang="uk-UA" dirty="0"/>
          </a:p>
        </p:txBody>
      </p:sp>
      <p:sp>
        <p:nvSpPr>
          <p:cNvPr id="5" name="Text Placeholder 4">
            <a:extLst>
              <a:ext uri="{FF2B5EF4-FFF2-40B4-BE49-F238E27FC236}">
                <a16:creationId xmlns:a16="http://schemas.microsoft.com/office/drawing/2014/main" id="{2D815465-9810-4297-B7C7-CB93EFFC3510}"/>
              </a:ext>
            </a:extLst>
          </p:cNvPr>
          <p:cNvSpPr>
            <a:spLocks noGrp="1"/>
          </p:cNvSpPr>
          <p:nvPr>
            <p:ph type="body" sz="quarter" idx="10"/>
          </p:nvPr>
        </p:nvSpPr>
        <p:spPr/>
        <p:txBody>
          <a:bodyPr/>
          <a:lstStyle/>
          <a:p>
            <a:r>
              <a:rPr lang="en-US" dirty="0"/>
              <a:t>For a </a:t>
            </a:r>
            <a:r>
              <a:rPr lang="en-US" dirty="0">
                <a:latin typeface="Courier New" panose="02070309020205020404" pitchFamily="49" charset="0"/>
                <a:cs typeface="Courier New" panose="02070309020205020404" pitchFamily="49" charset="0"/>
              </a:rPr>
              <a:t>yield return</a:t>
            </a:r>
            <a:r>
              <a:rPr lang="en-US" dirty="0"/>
              <a:t> statement </a:t>
            </a:r>
            <a:r>
              <a:rPr lang="en-US" i="1" dirty="0" err="1"/>
              <a:t>stmt</a:t>
            </a:r>
            <a:r>
              <a:rPr lang="en-US" dirty="0"/>
              <a:t> of the form:</a:t>
            </a:r>
          </a:p>
          <a:p>
            <a:pPr algn="ctr"/>
            <a:r>
              <a:rPr lang="en-US" b="1" dirty="0">
                <a:latin typeface="Courier New" panose="02070309020205020404" pitchFamily="49" charset="0"/>
                <a:cs typeface="Courier New" panose="02070309020205020404" pitchFamily="49" charset="0"/>
              </a:rPr>
              <a:t>yield</a:t>
            </a:r>
            <a:r>
              <a:rPr lang="en-US" dirty="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return</a:t>
            </a:r>
            <a:r>
              <a:rPr lang="en-US" dirty="0">
                <a:latin typeface="Courier New" panose="02070309020205020404" pitchFamily="49" charset="0"/>
                <a:cs typeface="Courier New" panose="02070309020205020404" pitchFamily="49" charset="0"/>
              </a:rPr>
              <a:t> </a:t>
            </a:r>
            <a:r>
              <a:rPr lang="en-US" i="1" dirty="0">
                <a:latin typeface="Courier New" panose="02070309020205020404" pitchFamily="49" charset="0"/>
                <a:cs typeface="Courier New" panose="02070309020205020404" pitchFamily="49" charset="0"/>
              </a:rPr>
              <a:t>expr</a:t>
            </a:r>
            <a:r>
              <a:rPr lang="en-US" dirty="0">
                <a:latin typeface="Courier New" panose="02070309020205020404" pitchFamily="49" charset="0"/>
                <a:cs typeface="Courier New" panose="02070309020205020404" pitchFamily="49" charset="0"/>
              </a:rPr>
              <a:t> ;</a:t>
            </a:r>
          </a:p>
          <a:p>
            <a:pPr fontAlgn="base"/>
            <a:r>
              <a:rPr lang="en-US" dirty="0"/>
              <a:t>The definite assignment state of </a:t>
            </a:r>
            <a:r>
              <a:rPr lang="en-US" i="1" dirty="0"/>
              <a:t>v</a:t>
            </a:r>
            <a:r>
              <a:rPr lang="en-US" dirty="0"/>
              <a:t> at the beginning of </a:t>
            </a:r>
            <a:r>
              <a:rPr lang="en-US" i="1" dirty="0"/>
              <a:t>expr</a:t>
            </a:r>
            <a:r>
              <a:rPr lang="en-US" dirty="0"/>
              <a:t> is the same as the state of </a:t>
            </a:r>
            <a:r>
              <a:rPr lang="en-US" i="1" dirty="0"/>
              <a:t>v</a:t>
            </a:r>
            <a:r>
              <a:rPr lang="en-US" dirty="0"/>
              <a:t> at the beginning of </a:t>
            </a:r>
            <a:r>
              <a:rPr lang="en-US" i="1" dirty="0"/>
              <a:t>stmt</a:t>
            </a:r>
            <a:r>
              <a:rPr lang="en-US" dirty="0"/>
              <a:t>.</a:t>
            </a:r>
          </a:p>
          <a:p>
            <a:r>
              <a:rPr lang="en-US" dirty="0"/>
              <a:t>The definite assignment state of </a:t>
            </a:r>
            <a:r>
              <a:rPr lang="en-US" i="1" dirty="0"/>
              <a:t>v</a:t>
            </a:r>
            <a:r>
              <a:rPr lang="en-US" dirty="0"/>
              <a:t> at the end of </a:t>
            </a:r>
            <a:r>
              <a:rPr lang="en-US" i="1" dirty="0" err="1"/>
              <a:t>stmt</a:t>
            </a:r>
            <a:r>
              <a:rPr lang="en-US" dirty="0"/>
              <a:t> is the same as the state of </a:t>
            </a:r>
            <a:r>
              <a:rPr lang="en-US" i="1" dirty="0"/>
              <a:t>v</a:t>
            </a:r>
            <a:r>
              <a:rPr lang="en-US" dirty="0"/>
              <a:t> at the end of </a:t>
            </a:r>
            <a:r>
              <a:rPr lang="en-US" i="1" dirty="0"/>
              <a:t>expr</a:t>
            </a:r>
            <a:r>
              <a:rPr lang="en-US" dirty="0"/>
              <a:t>.</a:t>
            </a:r>
            <a:endParaRPr lang="uk-UA" dirty="0"/>
          </a:p>
          <a:p>
            <a:endParaRPr lang="uk-UA" dirty="0"/>
          </a:p>
          <a:p>
            <a:r>
              <a:rPr lang="en-US" dirty="0"/>
              <a:t>A </a:t>
            </a:r>
            <a:r>
              <a:rPr lang="en-US" b="1" dirty="0">
                <a:latin typeface="Courier New" panose="02070309020205020404" pitchFamily="49" charset="0"/>
                <a:cs typeface="Courier New" panose="02070309020205020404" pitchFamily="49" charset="0"/>
              </a:rPr>
              <a:t>yield</a:t>
            </a:r>
            <a:r>
              <a:rPr lang="en-US" dirty="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break</a:t>
            </a:r>
            <a:r>
              <a:rPr lang="en-US" dirty="0">
                <a:latin typeface="Courier New" panose="02070309020205020404" pitchFamily="49" charset="0"/>
                <a:cs typeface="Courier New" panose="02070309020205020404" pitchFamily="49" charset="0"/>
              </a:rPr>
              <a:t> </a:t>
            </a:r>
            <a:r>
              <a:rPr lang="en-US" dirty="0"/>
              <a:t>statement has no effect on the definite assignment state.</a:t>
            </a:r>
            <a:endParaRPr lang="ru-RU" dirty="0"/>
          </a:p>
          <a:p>
            <a:endParaRPr lang="uk-UA" dirty="0"/>
          </a:p>
        </p:txBody>
      </p:sp>
    </p:spTree>
    <p:extLst>
      <p:ext uri="{BB962C8B-B14F-4D97-AF65-F5344CB8AC3E}">
        <p14:creationId xmlns:p14="http://schemas.microsoft.com/office/powerpoint/2010/main" val="14839067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a:extLst>
              <a:ext uri="{FF2B5EF4-FFF2-40B4-BE49-F238E27FC236}">
                <a16:creationId xmlns:a16="http://schemas.microsoft.com/office/drawing/2014/main" id="{6B091110-0BB7-4672-90C5-2D21A35E0A3F}"/>
              </a:ext>
            </a:extLst>
          </p:cNvPr>
          <p:cNvSpPr>
            <a:spLocks noGrp="1"/>
          </p:cNvSpPr>
          <p:nvPr>
            <p:ph type="title"/>
          </p:nvPr>
        </p:nvSpPr>
        <p:spPr/>
        <p:txBody>
          <a:bodyPr/>
          <a:lstStyle/>
          <a:p>
            <a:r>
              <a:rPr lang="en-US" b="1" i="1" dirty="0"/>
              <a:t>Implementation the Named Iterator</a:t>
            </a:r>
            <a:endParaRPr lang="ru-RU" dirty="0"/>
          </a:p>
        </p:txBody>
      </p:sp>
      <p:sp>
        <p:nvSpPr>
          <p:cNvPr id="2" name="Текст 1">
            <a:extLst>
              <a:ext uri="{FF2B5EF4-FFF2-40B4-BE49-F238E27FC236}">
                <a16:creationId xmlns:a16="http://schemas.microsoft.com/office/drawing/2014/main" id="{E5735D8B-FD17-4250-9F98-CA4875221462}"/>
              </a:ext>
            </a:extLst>
          </p:cNvPr>
          <p:cNvSpPr>
            <a:spLocks noGrp="1"/>
          </p:cNvSpPr>
          <p:nvPr>
            <p:ph type="body" sz="quarter" idx="10"/>
          </p:nvPr>
        </p:nvSpPr>
        <p:spPr/>
        <p:txBody>
          <a:bodyPr/>
          <a:lstStyle/>
          <a:p>
            <a:endParaRPr lang="ru-RU"/>
          </a:p>
        </p:txBody>
      </p:sp>
      <p:pic>
        <p:nvPicPr>
          <p:cNvPr id="7" name="Picture 5">
            <a:extLst>
              <a:ext uri="{FF2B5EF4-FFF2-40B4-BE49-F238E27FC236}">
                <a16:creationId xmlns:a16="http://schemas.microsoft.com/office/drawing/2014/main" id="{531943D1-FA6E-44E8-AF6B-21096AE1F84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2123" y="1566472"/>
            <a:ext cx="4176465" cy="47525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6">
            <a:extLst>
              <a:ext uri="{FF2B5EF4-FFF2-40B4-BE49-F238E27FC236}">
                <a16:creationId xmlns:a16="http://schemas.microsoft.com/office/drawing/2014/main" id="{4FF80463-77E3-49BC-A4E7-C1E69ED488C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58590" y="1566472"/>
            <a:ext cx="4719715" cy="41764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443416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4">
            <a:extLst>
              <a:ext uri="{FF2B5EF4-FFF2-40B4-BE49-F238E27FC236}">
                <a16:creationId xmlns:a16="http://schemas.microsoft.com/office/drawing/2014/main" id="{CF4F55D7-7C8B-4EFE-B717-6B06E3FF9D7E}"/>
              </a:ext>
            </a:extLst>
          </p:cNvPr>
          <p:cNvSpPr>
            <a:spLocks noGrp="1"/>
          </p:cNvSpPr>
          <p:nvPr>
            <p:ph type="title"/>
          </p:nvPr>
        </p:nvSpPr>
        <p:spPr/>
        <p:txBody>
          <a:bodyPr/>
          <a:lstStyle/>
          <a:p>
            <a:r>
              <a:rPr lang="en-US" dirty="0"/>
              <a:t>USEFUL LINKS</a:t>
            </a:r>
            <a:endParaRPr lang="ru-RU" dirty="0"/>
          </a:p>
        </p:txBody>
      </p:sp>
      <p:sp>
        <p:nvSpPr>
          <p:cNvPr id="6" name="Текст 5">
            <a:extLst>
              <a:ext uri="{FF2B5EF4-FFF2-40B4-BE49-F238E27FC236}">
                <a16:creationId xmlns:a16="http://schemas.microsoft.com/office/drawing/2014/main" id="{18FF1D7E-D3C6-45C8-9762-DF6529C61BC3}"/>
              </a:ext>
            </a:extLst>
          </p:cNvPr>
          <p:cNvSpPr>
            <a:spLocks noGrp="1"/>
          </p:cNvSpPr>
          <p:nvPr>
            <p:ph type="body" sz="quarter" idx="10"/>
          </p:nvPr>
        </p:nvSpPr>
        <p:spPr/>
        <p:txBody>
          <a:bodyPr/>
          <a:lstStyle/>
          <a:p>
            <a:pPr marL="514350" indent="-514350" fontAlgn="base">
              <a:buFont typeface="+mj-lt"/>
              <a:buAutoNum type="arabicPeriod"/>
            </a:pPr>
            <a:r>
              <a:rPr lang="en-US" u="sng" dirty="0">
                <a:hlinkClick r:id="rId3"/>
              </a:rPr>
              <a:t>MSDN about Iterators</a:t>
            </a:r>
            <a:endParaRPr lang="en-US" dirty="0"/>
          </a:p>
          <a:p>
            <a:pPr marL="514350" indent="-514350" fontAlgn="base">
              <a:buFont typeface="+mj-lt"/>
              <a:buAutoNum type="arabicPeriod"/>
            </a:pPr>
            <a:r>
              <a:rPr lang="en-US" u="sng">
                <a:hlinkClick r:id="rId4"/>
              </a:rPr>
              <a:t>Iterator pattern</a:t>
            </a:r>
            <a:endParaRPr lang="uk-UA" u="sng"/>
          </a:p>
          <a:p>
            <a:pPr marL="514350" indent="-514350" fontAlgn="base">
              <a:buFont typeface="+mj-lt"/>
              <a:buAutoNum type="arabicPeriod"/>
            </a:pPr>
            <a:r>
              <a:rPr lang="en-US">
                <a:hlinkClick r:id="rId5"/>
              </a:rPr>
              <a:t>https://www.c-sharpcorner.com/UploadFile/0c1bb2/ienumerable-interface-in-C-Sharp/</a:t>
            </a:r>
            <a:endParaRPr lang="en-US"/>
          </a:p>
          <a:p>
            <a:pPr marL="514350" indent="-514350" fontAlgn="base">
              <a:buFont typeface="+mj-lt"/>
              <a:buAutoNum type="arabicPeriod"/>
            </a:pPr>
            <a:r>
              <a:rPr lang="en-US">
                <a:hlinkClick r:id="rId6"/>
              </a:rPr>
              <a:t>https://www.c-sharpcorner.com/UploadFile/219d4d/ienumerable-vs-ienumerator-in-C-Sharp/</a:t>
            </a:r>
            <a:endParaRPr lang="en-US"/>
          </a:p>
          <a:p>
            <a:pPr marL="514350" indent="-514350" fontAlgn="base">
              <a:buFont typeface="+mj-lt"/>
              <a:buAutoNum type="arabicPeriod"/>
            </a:pPr>
            <a:r>
              <a:rPr lang="en-US">
                <a:hlinkClick r:id="rId7"/>
              </a:rPr>
              <a:t>https://www.c-sharpcorner.com/UploadFile/5ef30d/understanding-yield-return-in-C-Sharp/</a:t>
            </a:r>
            <a:endParaRPr lang="en-US"/>
          </a:p>
          <a:p>
            <a:pPr marL="514350" indent="-514350" fontAlgn="base">
              <a:buFont typeface="+mj-lt"/>
              <a:buAutoNum type="arabicPeriod"/>
            </a:pPr>
            <a:endParaRPr lang="en-US" dirty="0"/>
          </a:p>
          <a:p>
            <a:endParaRPr lang="ru-RU" dirty="0"/>
          </a:p>
        </p:txBody>
      </p:sp>
    </p:spTree>
    <p:extLst>
      <p:ext uri="{BB962C8B-B14F-4D97-AF65-F5344CB8AC3E}">
        <p14:creationId xmlns:p14="http://schemas.microsoft.com/office/powerpoint/2010/main" val="21999538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asted-image.png"/>
          <p:cNvPicPr>
            <a:picLocks noChangeAspect="1"/>
          </p:cNvPicPr>
          <p:nvPr/>
        </p:nvPicPr>
        <p:blipFill>
          <a:blip r:embed="rId2"/>
          <a:stretch>
            <a:fillRect/>
          </a:stretch>
        </p:blipFill>
        <p:spPr>
          <a:xfrm>
            <a:off x="0" y="0"/>
            <a:ext cx="12192000" cy="6858000"/>
          </a:xfrm>
          <a:prstGeom prst="rect">
            <a:avLst/>
          </a:prstGeom>
          <a:ln w="12700">
            <a:miter lim="400000"/>
          </a:ln>
        </p:spPr>
      </p:pic>
      <p:sp>
        <p:nvSpPr>
          <p:cNvPr id="2" name="Заголовок 1">
            <a:extLst>
              <a:ext uri="{FF2B5EF4-FFF2-40B4-BE49-F238E27FC236}">
                <a16:creationId xmlns:a16="http://schemas.microsoft.com/office/drawing/2014/main" id="{5BA86004-D942-4398-9086-70FC19A6F6F6}"/>
              </a:ext>
            </a:extLst>
          </p:cNvPr>
          <p:cNvSpPr>
            <a:spLocks noGrp="1"/>
          </p:cNvSpPr>
          <p:nvPr>
            <p:ph type="title"/>
          </p:nvPr>
        </p:nvSpPr>
        <p:spPr/>
        <p:txBody>
          <a:bodyPr/>
          <a:lstStyle/>
          <a:p>
            <a:endParaRPr lang="ru-RU"/>
          </a:p>
        </p:txBody>
      </p:sp>
      <p:sp>
        <p:nvSpPr>
          <p:cNvPr id="3" name="Текст 2">
            <a:extLst>
              <a:ext uri="{FF2B5EF4-FFF2-40B4-BE49-F238E27FC236}">
                <a16:creationId xmlns:a16="http://schemas.microsoft.com/office/drawing/2014/main" id="{9A455535-3545-4DF7-B73A-1423670EE0C5}"/>
              </a:ext>
            </a:extLst>
          </p:cNvPr>
          <p:cNvSpPr>
            <a:spLocks noGrp="1"/>
          </p:cNvSpPr>
          <p:nvPr>
            <p:ph type="body" sz="quarter" idx="10"/>
          </p:nvPr>
        </p:nvSpPr>
        <p:spPr/>
        <p:txBody>
          <a:bodyPr/>
          <a:lstStyle/>
          <a:p>
            <a:endParaRPr lang="ru-RU"/>
          </a:p>
        </p:txBody>
      </p:sp>
    </p:spTree>
    <p:extLst>
      <p:ext uri="{BB962C8B-B14F-4D97-AF65-F5344CB8AC3E}">
        <p14:creationId xmlns:p14="http://schemas.microsoft.com/office/powerpoint/2010/main" val="17357588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26BA086-93B2-44A2-8B1B-22E693D2ABB6}"/>
              </a:ext>
            </a:extLst>
          </p:cNvPr>
          <p:cNvSpPr>
            <a:spLocks noGrp="1"/>
          </p:cNvSpPr>
          <p:nvPr>
            <p:ph type="title"/>
          </p:nvPr>
        </p:nvSpPr>
        <p:spPr/>
        <p:txBody>
          <a:bodyPr/>
          <a:lstStyle/>
          <a:p>
            <a:r>
              <a:rPr lang="en-US" dirty="0"/>
              <a:t>AGENDA</a:t>
            </a:r>
            <a:endParaRPr lang="uk-UA" dirty="0"/>
          </a:p>
        </p:txBody>
      </p:sp>
      <p:sp>
        <p:nvSpPr>
          <p:cNvPr id="7" name="Text Placeholder 6">
            <a:extLst>
              <a:ext uri="{FF2B5EF4-FFF2-40B4-BE49-F238E27FC236}">
                <a16:creationId xmlns:a16="http://schemas.microsoft.com/office/drawing/2014/main" id="{B3EDC24C-EE02-4845-99B9-F77A9B3BC1BB}"/>
              </a:ext>
            </a:extLst>
          </p:cNvPr>
          <p:cNvSpPr>
            <a:spLocks noGrp="1"/>
          </p:cNvSpPr>
          <p:nvPr>
            <p:ph type="body" sz="quarter" idx="10"/>
          </p:nvPr>
        </p:nvSpPr>
        <p:spPr/>
        <p:txBody>
          <a:bodyPr/>
          <a:lstStyle/>
          <a:p>
            <a:pPr marL="342900" indent="-342900" fontAlgn="base">
              <a:buFont typeface="Wingdings" panose="05000000000000000000" pitchFamily="2" charset="2"/>
              <a:buChar char="Ø"/>
            </a:pPr>
            <a:r>
              <a:rPr lang="en-US"/>
              <a:t>Iterator Pattern</a:t>
            </a:r>
          </a:p>
          <a:p>
            <a:pPr marL="342900" indent="-342900" fontAlgn="base">
              <a:buFont typeface="Wingdings" panose="05000000000000000000" pitchFamily="2" charset="2"/>
              <a:buChar char="Ø"/>
            </a:pPr>
            <a:r>
              <a:rPr lang="en-US" b="1"/>
              <a:t>IEnumerable</a:t>
            </a:r>
            <a:r>
              <a:rPr lang="en-US"/>
              <a:t> and </a:t>
            </a:r>
            <a:r>
              <a:rPr lang="en-US" b="1"/>
              <a:t>IEnumerator</a:t>
            </a:r>
            <a:r>
              <a:rPr lang="en-US" i="1"/>
              <a:t> </a:t>
            </a:r>
            <a:r>
              <a:rPr lang="en-US"/>
              <a:t>interface</a:t>
            </a:r>
          </a:p>
          <a:p>
            <a:pPr marL="342900" indent="-342900" fontAlgn="base">
              <a:buFont typeface="Wingdings" panose="05000000000000000000" pitchFamily="2" charset="2"/>
              <a:buChar char="Ø"/>
            </a:pPr>
            <a:r>
              <a:rPr lang="en-US" i="1"/>
              <a:t>foreach</a:t>
            </a:r>
            <a:r>
              <a:rPr lang="en-US"/>
              <a:t> statement</a:t>
            </a:r>
          </a:p>
          <a:p>
            <a:pPr marL="342900" indent="-342900" fontAlgn="base">
              <a:buFont typeface="Wingdings" panose="05000000000000000000" pitchFamily="2" charset="2"/>
              <a:buChar char="Ø"/>
            </a:pPr>
            <a:r>
              <a:rPr lang="en-US"/>
              <a:t>Iterators </a:t>
            </a:r>
            <a:r>
              <a:rPr lang="en-US" dirty="0"/>
              <a:t>in C#</a:t>
            </a:r>
          </a:p>
          <a:p>
            <a:pPr marL="342900" indent="-342900" fontAlgn="base">
              <a:buFont typeface="Wingdings" panose="05000000000000000000" pitchFamily="2" charset="2"/>
              <a:buChar char="Ø"/>
            </a:pPr>
            <a:r>
              <a:rPr lang="en-US"/>
              <a:t>Named </a:t>
            </a:r>
            <a:r>
              <a:rPr lang="en-US" dirty="0"/>
              <a:t>iterators</a:t>
            </a:r>
          </a:p>
          <a:p>
            <a:pPr marL="342900" indent="-342900" fontAlgn="base">
              <a:buFont typeface="Wingdings" panose="05000000000000000000" pitchFamily="2" charset="2"/>
              <a:buChar char="Ø"/>
            </a:pPr>
            <a:r>
              <a:rPr lang="en-US"/>
              <a:t>Operator </a:t>
            </a:r>
            <a:r>
              <a:rPr lang="en-US" i="1"/>
              <a:t>yield</a:t>
            </a:r>
            <a:endParaRPr lang="en-US" dirty="0"/>
          </a:p>
          <a:p>
            <a:pPr marL="342900" indent="-342900">
              <a:buFont typeface="Wingdings" panose="05000000000000000000" pitchFamily="2" charset="2"/>
              <a:buChar char="Ø"/>
            </a:pPr>
            <a:r>
              <a:rPr lang="en-US" dirty="0"/>
              <a:t>Useful links</a:t>
            </a:r>
            <a:endParaRPr lang="uk-UA" dirty="0"/>
          </a:p>
        </p:txBody>
      </p:sp>
    </p:spTree>
    <p:extLst>
      <p:ext uri="{BB962C8B-B14F-4D97-AF65-F5344CB8AC3E}">
        <p14:creationId xmlns:p14="http://schemas.microsoft.com/office/powerpoint/2010/main" val="7595340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A236E6E-CCA1-48F4-8FC1-2690E5DA5F74}"/>
              </a:ext>
            </a:extLst>
          </p:cNvPr>
          <p:cNvSpPr>
            <a:spLocks noGrp="1"/>
          </p:cNvSpPr>
          <p:nvPr>
            <p:ph type="title"/>
          </p:nvPr>
        </p:nvSpPr>
        <p:spPr/>
        <p:txBody>
          <a:bodyPr/>
          <a:lstStyle/>
          <a:p>
            <a:r>
              <a:rPr lang="en-US" dirty="0"/>
              <a:t>Unified abstractions in </a:t>
            </a:r>
            <a:r>
              <a:rPr lang="en-US" dirty="0" err="1"/>
              <a:t>.Net</a:t>
            </a:r>
            <a:endParaRPr lang="uk-UA" dirty="0"/>
          </a:p>
        </p:txBody>
      </p:sp>
      <p:sp>
        <p:nvSpPr>
          <p:cNvPr id="5" name="Text Placeholder 4">
            <a:extLst>
              <a:ext uri="{FF2B5EF4-FFF2-40B4-BE49-F238E27FC236}">
                <a16:creationId xmlns:a16="http://schemas.microsoft.com/office/drawing/2014/main" id="{9C6E0AE2-DB35-40C9-B9A1-25494B29AECD}"/>
              </a:ext>
            </a:extLst>
          </p:cNvPr>
          <p:cNvSpPr>
            <a:spLocks noGrp="1"/>
          </p:cNvSpPr>
          <p:nvPr>
            <p:ph type="body" sz="quarter" idx="10"/>
          </p:nvPr>
        </p:nvSpPr>
        <p:spPr>
          <a:xfrm>
            <a:off x="685800" y="1787236"/>
            <a:ext cx="8596745" cy="3643746"/>
          </a:xfrm>
        </p:spPr>
        <p:txBody>
          <a:bodyPr/>
          <a:lstStyle/>
          <a:p>
            <a:r>
              <a:rPr lang="en-US"/>
              <a:t>IEnumerable and IEnumerator are implementation of the iterator pattern in .NET. I’ll explain the iterator pattern and the problem it aims to solve in detail shortly. But if you’re looking for a quick, pragmatic tip, remember that when a class implements IEnumerable, it can be enumerated. This means you can use a foreach block to iterate over that type.</a:t>
            </a:r>
          </a:p>
          <a:p>
            <a:endParaRPr lang="en-US"/>
          </a:p>
          <a:p>
            <a:r>
              <a:rPr lang="en-US"/>
              <a:t>In C#, all collections (eg lists, dictionaries, stacks, queues, etc) are enumerable because they implement the IEnumerable interface. So are strings. You can iterate over a string using a foreach block to get every character in the string.</a:t>
            </a:r>
            <a:endParaRPr lang="uk-UA" dirty="0"/>
          </a:p>
        </p:txBody>
      </p:sp>
      <p:pic>
        <p:nvPicPr>
          <p:cNvPr id="6" name="Picture 2" descr="https://lh6.googleusercontent.com/8xPbw7Ye0jHfdKE0K0WFKF4n9j1O0uZ2tZ81ghiSbjH76KnwEVIxqe8XVV7NfLoQ8r3OrNpezBogAVreGoH8Pg7ztkQjtwhA1-UH9SXnd081kyPsrqqRrS3EI5r63TVHDFHfkdYW">
            <a:extLst>
              <a:ext uri="{FF2B5EF4-FFF2-40B4-BE49-F238E27FC236}">
                <a16:creationId xmlns:a16="http://schemas.microsoft.com/office/drawing/2014/main" id="{47F5220B-47C9-42D7-8B05-110F360D36C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20511" y="2211670"/>
            <a:ext cx="3885492" cy="24346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30364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E0BB678-C364-487D-93C6-27BF1AD77B3C}"/>
              </a:ext>
            </a:extLst>
          </p:cNvPr>
          <p:cNvSpPr>
            <a:spLocks noGrp="1"/>
          </p:cNvSpPr>
          <p:nvPr>
            <p:ph type="title"/>
          </p:nvPr>
        </p:nvSpPr>
        <p:spPr/>
        <p:txBody>
          <a:bodyPr/>
          <a:lstStyle/>
          <a:p>
            <a:r>
              <a:rPr lang="en-US" b="1"/>
              <a:t>Iterator Pattern</a:t>
            </a:r>
            <a:endParaRPr lang="ru-RU"/>
          </a:p>
        </p:txBody>
      </p:sp>
      <p:sp>
        <p:nvSpPr>
          <p:cNvPr id="3" name="Текст 2">
            <a:extLst>
              <a:ext uri="{FF2B5EF4-FFF2-40B4-BE49-F238E27FC236}">
                <a16:creationId xmlns:a16="http://schemas.microsoft.com/office/drawing/2014/main" id="{63498DCC-92C6-43CC-8D64-F6A125A1AE20}"/>
              </a:ext>
            </a:extLst>
          </p:cNvPr>
          <p:cNvSpPr>
            <a:spLocks noGrp="1"/>
          </p:cNvSpPr>
          <p:nvPr>
            <p:ph type="body" sz="quarter" idx="10"/>
          </p:nvPr>
        </p:nvSpPr>
        <p:spPr>
          <a:xfrm>
            <a:off x="685800" y="1605122"/>
            <a:ext cx="10820400" cy="3429000"/>
          </a:xfrm>
        </p:spPr>
        <p:txBody>
          <a:bodyPr/>
          <a:lstStyle/>
          <a:p>
            <a:r>
              <a:rPr lang="en-US"/>
              <a:t>Consider the following implementation of a List class. (This is an over-simplified example and not a proper/full implementation of the List class).</a:t>
            </a:r>
          </a:p>
          <a:p>
            <a:endParaRPr lang="en-US"/>
          </a:p>
          <a:p>
            <a:endParaRPr lang="en-US"/>
          </a:p>
          <a:p>
            <a:endParaRPr lang="en-US"/>
          </a:p>
          <a:p>
            <a:endParaRPr lang="en-US"/>
          </a:p>
          <a:p>
            <a:endParaRPr lang="en-US"/>
          </a:p>
          <a:p>
            <a:r>
              <a:rPr lang="en-US"/>
              <a:t>The problem with this implementation is that the List class is exposing its internal structure (object[]) for storing data. This violates the information hiding principle of object-oriented programming. It gives the outside world intimate knowledge of the design of this class. If tomorrow we decide to replace the array with a binary search tree, all the code that directly reference the Objects array need to modified.</a:t>
            </a:r>
          </a:p>
          <a:p>
            <a:endParaRPr lang="ru-RU"/>
          </a:p>
        </p:txBody>
      </p:sp>
      <p:pic>
        <p:nvPicPr>
          <p:cNvPr id="4" name="Рисунок 3">
            <a:extLst>
              <a:ext uri="{FF2B5EF4-FFF2-40B4-BE49-F238E27FC236}">
                <a16:creationId xmlns:a16="http://schemas.microsoft.com/office/drawing/2014/main" id="{B4026031-DD06-4372-BDC9-34469C93B537}"/>
              </a:ext>
            </a:extLst>
          </p:cNvPr>
          <p:cNvPicPr>
            <a:picLocks noChangeAspect="1"/>
          </p:cNvPicPr>
          <p:nvPr/>
        </p:nvPicPr>
        <p:blipFill>
          <a:blip r:embed="rId2"/>
          <a:stretch>
            <a:fillRect/>
          </a:stretch>
        </p:blipFill>
        <p:spPr>
          <a:xfrm>
            <a:off x="4147707" y="2395539"/>
            <a:ext cx="2793372" cy="2065625"/>
          </a:xfrm>
          <a:prstGeom prst="rect">
            <a:avLst/>
          </a:prstGeom>
        </p:spPr>
      </p:pic>
    </p:spTree>
    <p:extLst>
      <p:ext uri="{BB962C8B-B14F-4D97-AF65-F5344CB8AC3E}">
        <p14:creationId xmlns:p14="http://schemas.microsoft.com/office/powerpoint/2010/main" val="23438331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8539497-6FC3-43F6-B875-2CFD51D2982B}"/>
              </a:ext>
            </a:extLst>
          </p:cNvPr>
          <p:cNvSpPr>
            <a:spLocks noGrp="1"/>
          </p:cNvSpPr>
          <p:nvPr>
            <p:ph type="title"/>
          </p:nvPr>
        </p:nvSpPr>
        <p:spPr/>
        <p:txBody>
          <a:bodyPr/>
          <a:lstStyle/>
          <a:p>
            <a:r>
              <a:rPr lang="en-US" b="1"/>
              <a:t>Iterator Pattern</a:t>
            </a:r>
            <a:endParaRPr lang="ru-RU"/>
          </a:p>
        </p:txBody>
      </p:sp>
      <p:sp>
        <p:nvSpPr>
          <p:cNvPr id="3" name="Текст 2">
            <a:extLst>
              <a:ext uri="{FF2B5EF4-FFF2-40B4-BE49-F238E27FC236}">
                <a16:creationId xmlns:a16="http://schemas.microsoft.com/office/drawing/2014/main" id="{C7250136-020D-4F51-9106-E465ED2B5AED}"/>
              </a:ext>
            </a:extLst>
          </p:cNvPr>
          <p:cNvSpPr>
            <a:spLocks noGrp="1"/>
          </p:cNvSpPr>
          <p:nvPr>
            <p:ph type="body" sz="quarter" idx="10"/>
          </p:nvPr>
        </p:nvSpPr>
        <p:spPr>
          <a:xfrm>
            <a:off x="685800" y="1572490"/>
            <a:ext cx="10820400" cy="4925291"/>
          </a:xfrm>
        </p:spPr>
        <p:txBody>
          <a:bodyPr/>
          <a:lstStyle/>
          <a:p>
            <a:r>
              <a:rPr lang="en-US"/>
              <a:t>So, objects should not expose their internal structure. This means we need to modify our List class and make the Objects array private:</a:t>
            </a:r>
          </a:p>
          <a:p>
            <a:endParaRPr lang="en-US"/>
          </a:p>
          <a:p>
            <a:endParaRPr lang="en-US"/>
          </a:p>
          <a:p>
            <a:endParaRPr lang="en-US"/>
          </a:p>
          <a:p>
            <a:endParaRPr lang="en-US"/>
          </a:p>
          <a:p>
            <a:endParaRPr lang="en-US"/>
          </a:p>
          <a:p>
            <a:endParaRPr lang="en-US"/>
          </a:p>
          <a:p>
            <a:r>
              <a:rPr lang="en-US"/>
              <a:t>Note that Objects is renamed to _objects because by convention private fields in C# should be named using camel notation prefixed with an underline.</a:t>
            </a:r>
            <a:endParaRPr lang="ru-RU"/>
          </a:p>
        </p:txBody>
      </p:sp>
      <p:pic>
        <p:nvPicPr>
          <p:cNvPr id="4" name="Рисунок 3">
            <a:extLst>
              <a:ext uri="{FF2B5EF4-FFF2-40B4-BE49-F238E27FC236}">
                <a16:creationId xmlns:a16="http://schemas.microsoft.com/office/drawing/2014/main" id="{F8367E00-913D-4405-ABC1-4728684A8FBA}"/>
              </a:ext>
            </a:extLst>
          </p:cNvPr>
          <p:cNvPicPr>
            <a:picLocks noChangeAspect="1"/>
          </p:cNvPicPr>
          <p:nvPr/>
        </p:nvPicPr>
        <p:blipFill>
          <a:blip r:embed="rId2"/>
          <a:stretch>
            <a:fillRect/>
          </a:stretch>
        </p:blipFill>
        <p:spPr>
          <a:xfrm>
            <a:off x="3655435" y="2344017"/>
            <a:ext cx="3324951" cy="2324966"/>
          </a:xfrm>
          <a:prstGeom prst="rect">
            <a:avLst/>
          </a:prstGeom>
        </p:spPr>
      </p:pic>
    </p:spTree>
    <p:extLst>
      <p:ext uri="{BB962C8B-B14F-4D97-AF65-F5344CB8AC3E}">
        <p14:creationId xmlns:p14="http://schemas.microsoft.com/office/powerpoint/2010/main" val="33497096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8539497-6FC3-43F6-B875-2CFD51D2982B}"/>
              </a:ext>
            </a:extLst>
          </p:cNvPr>
          <p:cNvSpPr>
            <a:spLocks noGrp="1"/>
          </p:cNvSpPr>
          <p:nvPr>
            <p:ph type="title"/>
          </p:nvPr>
        </p:nvSpPr>
        <p:spPr/>
        <p:txBody>
          <a:bodyPr/>
          <a:lstStyle/>
          <a:p>
            <a:r>
              <a:rPr lang="en-US" b="1"/>
              <a:t>Iterator Pattern</a:t>
            </a:r>
            <a:endParaRPr lang="ru-RU"/>
          </a:p>
        </p:txBody>
      </p:sp>
      <p:sp>
        <p:nvSpPr>
          <p:cNvPr id="3" name="Текст 2">
            <a:extLst>
              <a:ext uri="{FF2B5EF4-FFF2-40B4-BE49-F238E27FC236}">
                <a16:creationId xmlns:a16="http://schemas.microsoft.com/office/drawing/2014/main" id="{C7250136-020D-4F51-9106-E465ED2B5AED}"/>
              </a:ext>
            </a:extLst>
          </p:cNvPr>
          <p:cNvSpPr>
            <a:spLocks noGrp="1"/>
          </p:cNvSpPr>
          <p:nvPr>
            <p:ph type="body" sz="quarter" idx="10"/>
          </p:nvPr>
        </p:nvSpPr>
        <p:spPr>
          <a:xfrm>
            <a:off x="685800" y="1572491"/>
            <a:ext cx="10820400" cy="3969328"/>
          </a:xfrm>
        </p:spPr>
        <p:txBody>
          <a:bodyPr/>
          <a:lstStyle/>
          <a:p>
            <a:r>
              <a:rPr lang="en-US"/>
              <a:t>So, with this change, we’re hiding the internal structure of this class from the outside. But this leads to a new different problem: how are we going to iterate over this list? We no longer have access to the Objects array, and we cannot use it in a loop.</a:t>
            </a:r>
          </a:p>
          <a:p>
            <a:endParaRPr lang="en-US"/>
          </a:p>
          <a:p>
            <a:r>
              <a:rPr lang="en-US"/>
              <a:t>That’s when the iterator pattern comes into the picture. It provides a mechanism to traverse an object irrespective of how it is internally represented.</a:t>
            </a:r>
          </a:p>
          <a:p>
            <a:endParaRPr lang="en-US"/>
          </a:p>
          <a:p>
            <a:r>
              <a:rPr lang="en-US"/>
              <a:t>IEnumerable and IEnumerator interfaces in .NET are implementations of the iterator pattern. So, let’s see how these interfaces work, and how to implement them in our List class here.</a:t>
            </a:r>
            <a:endParaRPr lang="ru-RU"/>
          </a:p>
        </p:txBody>
      </p:sp>
    </p:spTree>
    <p:extLst>
      <p:ext uri="{BB962C8B-B14F-4D97-AF65-F5344CB8AC3E}">
        <p14:creationId xmlns:p14="http://schemas.microsoft.com/office/powerpoint/2010/main" val="23794763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8539497-6FC3-43F6-B875-2CFD51D2982B}"/>
              </a:ext>
            </a:extLst>
          </p:cNvPr>
          <p:cNvSpPr>
            <a:spLocks noGrp="1"/>
          </p:cNvSpPr>
          <p:nvPr>
            <p:ph type="title"/>
          </p:nvPr>
        </p:nvSpPr>
        <p:spPr>
          <a:xfrm>
            <a:off x="685800" y="399184"/>
            <a:ext cx="10820400" cy="685800"/>
          </a:xfrm>
        </p:spPr>
        <p:txBody>
          <a:bodyPr/>
          <a:lstStyle/>
          <a:p>
            <a:r>
              <a:rPr lang="en-US" b="1"/>
              <a:t>Iterator Pattern</a:t>
            </a:r>
            <a:endParaRPr lang="ru-RU"/>
          </a:p>
        </p:txBody>
      </p:sp>
      <p:sp>
        <p:nvSpPr>
          <p:cNvPr id="3" name="Текст 2">
            <a:extLst>
              <a:ext uri="{FF2B5EF4-FFF2-40B4-BE49-F238E27FC236}">
                <a16:creationId xmlns:a16="http://schemas.microsoft.com/office/drawing/2014/main" id="{C7250136-020D-4F51-9106-E465ED2B5AED}"/>
              </a:ext>
            </a:extLst>
          </p:cNvPr>
          <p:cNvSpPr>
            <a:spLocks noGrp="1"/>
          </p:cNvSpPr>
          <p:nvPr>
            <p:ph type="body" sz="quarter" idx="10"/>
          </p:nvPr>
        </p:nvSpPr>
        <p:spPr>
          <a:xfrm>
            <a:off x="685800" y="1084984"/>
            <a:ext cx="10820400" cy="4456835"/>
          </a:xfrm>
        </p:spPr>
        <p:txBody>
          <a:bodyPr/>
          <a:lstStyle/>
          <a:p>
            <a:r>
              <a:rPr lang="en-US"/>
              <a:t>IEnumerable interface represents an object that can be enumerated, like the List class here. It has one method:</a:t>
            </a:r>
          </a:p>
          <a:p>
            <a:endParaRPr lang="en-US"/>
          </a:p>
          <a:p>
            <a:endParaRPr lang="en-US"/>
          </a:p>
          <a:p>
            <a:r>
              <a:rPr lang="en-US"/>
              <a:t>The GetEnumerator method here returns an IEnumerator object, which can be used to iterate (or enumerate) the given object. Here is the declaration of the IEnumerator interface:</a:t>
            </a:r>
          </a:p>
          <a:p>
            <a:endParaRPr lang="en-US"/>
          </a:p>
          <a:p>
            <a:endParaRPr lang="en-US"/>
          </a:p>
          <a:p>
            <a:endParaRPr lang="en-US"/>
          </a:p>
          <a:p>
            <a:r>
              <a:rPr lang="en-US"/>
              <a:t>With this, the client code can use the MoveNext() method to iterate the given object and use the Current property to access one element at a time. Here is an example:</a:t>
            </a:r>
          </a:p>
          <a:p>
            <a:endParaRPr lang="ru-RU"/>
          </a:p>
        </p:txBody>
      </p:sp>
      <p:pic>
        <p:nvPicPr>
          <p:cNvPr id="4" name="Рисунок 3">
            <a:extLst>
              <a:ext uri="{FF2B5EF4-FFF2-40B4-BE49-F238E27FC236}">
                <a16:creationId xmlns:a16="http://schemas.microsoft.com/office/drawing/2014/main" id="{CDC8812E-0B9B-47DA-8C05-C5EF588F14A2}"/>
              </a:ext>
            </a:extLst>
          </p:cNvPr>
          <p:cNvPicPr>
            <a:picLocks noChangeAspect="1"/>
          </p:cNvPicPr>
          <p:nvPr/>
        </p:nvPicPr>
        <p:blipFill>
          <a:blip r:embed="rId2"/>
          <a:stretch>
            <a:fillRect/>
          </a:stretch>
        </p:blipFill>
        <p:spPr>
          <a:xfrm>
            <a:off x="3720811" y="1657783"/>
            <a:ext cx="3143250" cy="876300"/>
          </a:xfrm>
          <a:prstGeom prst="rect">
            <a:avLst/>
          </a:prstGeom>
        </p:spPr>
      </p:pic>
      <p:pic>
        <p:nvPicPr>
          <p:cNvPr id="5" name="Рисунок 4">
            <a:extLst>
              <a:ext uri="{FF2B5EF4-FFF2-40B4-BE49-F238E27FC236}">
                <a16:creationId xmlns:a16="http://schemas.microsoft.com/office/drawing/2014/main" id="{8E7B6C66-9BB0-44F4-B06D-F20F8B9EFA27}"/>
              </a:ext>
            </a:extLst>
          </p:cNvPr>
          <p:cNvPicPr>
            <a:picLocks noChangeAspect="1"/>
          </p:cNvPicPr>
          <p:nvPr/>
        </p:nvPicPr>
        <p:blipFill>
          <a:blip r:embed="rId3"/>
          <a:stretch>
            <a:fillRect/>
          </a:stretch>
        </p:blipFill>
        <p:spPr>
          <a:xfrm>
            <a:off x="3935123" y="3428351"/>
            <a:ext cx="2714625" cy="1219200"/>
          </a:xfrm>
          <a:prstGeom prst="rect">
            <a:avLst/>
          </a:prstGeom>
        </p:spPr>
      </p:pic>
      <p:pic>
        <p:nvPicPr>
          <p:cNvPr id="6" name="Рисунок 5">
            <a:extLst>
              <a:ext uri="{FF2B5EF4-FFF2-40B4-BE49-F238E27FC236}">
                <a16:creationId xmlns:a16="http://schemas.microsoft.com/office/drawing/2014/main" id="{6A5C5F30-6FE5-4F82-AF7E-364E99691F46}"/>
              </a:ext>
            </a:extLst>
          </p:cNvPr>
          <p:cNvPicPr>
            <a:picLocks noChangeAspect="1"/>
          </p:cNvPicPr>
          <p:nvPr/>
        </p:nvPicPr>
        <p:blipFill>
          <a:blip r:embed="rId4"/>
          <a:stretch>
            <a:fillRect/>
          </a:stretch>
        </p:blipFill>
        <p:spPr>
          <a:xfrm>
            <a:off x="3390466" y="5541819"/>
            <a:ext cx="4219575" cy="1009650"/>
          </a:xfrm>
          <a:prstGeom prst="rect">
            <a:avLst/>
          </a:prstGeom>
        </p:spPr>
      </p:pic>
    </p:spTree>
    <p:extLst>
      <p:ext uri="{BB962C8B-B14F-4D97-AF65-F5344CB8AC3E}">
        <p14:creationId xmlns:p14="http://schemas.microsoft.com/office/powerpoint/2010/main" val="8809185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8539497-6FC3-43F6-B875-2CFD51D2982B}"/>
              </a:ext>
            </a:extLst>
          </p:cNvPr>
          <p:cNvSpPr>
            <a:spLocks noGrp="1"/>
          </p:cNvSpPr>
          <p:nvPr>
            <p:ph type="title"/>
          </p:nvPr>
        </p:nvSpPr>
        <p:spPr/>
        <p:txBody>
          <a:bodyPr/>
          <a:lstStyle/>
          <a:p>
            <a:r>
              <a:rPr lang="en-US" b="1"/>
              <a:t>Iterator Pattern</a:t>
            </a:r>
            <a:endParaRPr lang="ru-RU"/>
          </a:p>
        </p:txBody>
      </p:sp>
      <p:sp>
        <p:nvSpPr>
          <p:cNvPr id="3" name="Текст 2">
            <a:extLst>
              <a:ext uri="{FF2B5EF4-FFF2-40B4-BE49-F238E27FC236}">
                <a16:creationId xmlns:a16="http://schemas.microsoft.com/office/drawing/2014/main" id="{C7250136-020D-4F51-9106-E465ED2B5AED}"/>
              </a:ext>
            </a:extLst>
          </p:cNvPr>
          <p:cNvSpPr>
            <a:spLocks noGrp="1"/>
          </p:cNvSpPr>
          <p:nvPr>
            <p:ph type="body" sz="quarter" idx="10"/>
          </p:nvPr>
        </p:nvSpPr>
        <p:spPr>
          <a:xfrm>
            <a:off x="685800" y="2050473"/>
            <a:ext cx="10820400" cy="3491346"/>
          </a:xfrm>
        </p:spPr>
        <p:txBody>
          <a:bodyPr/>
          <a:lstStyle/>
          <a:p>
            <a:r>
              <a:rPr lang="en-US"/>
              <a:t>Note that with this interface, the client of our class no longer knows about its internal structure. It doesn’t know if we have an array or a binary search tree or some other data structure in the List class. It simply calls GetEnumerator, receives an enumerator and uses that to enumerate the List. If we change the internal structure, this client code will not be affected whatsoever.</a:t>
            </a:r>
          </a:p>
          <a:p>
            <a:endParaRPr lang="en-US"/>
          </a:p>
          <a:p>
            <a:r>
              <a:rPr lang="en-US"/>
              <a:t>So, the iterator pattern provides a mechanism to iterate a class without being coupled to its internal structure.</a:t>
            </a:r>
            <a:endParaRPr lang="ru-RU"/>
          </a:p>
        </p:txBody>
      </p:sp>
    </p:spTree>
    <p:extLst>
      <p:ext uri="{BB962C8B-B14F-4D97-AF65-F5344CB8AC3E}">
        <p14:creationId xmlns:p14="http://schemas.microsoft.com/office/powerpoint/2010/main" val="3080583151"/>
      </p:ext>
    </p:extLst>
  </p:cSld>
  <p:clrMapOvr>
    <a:masterClrMapping/>
  </p:clrMapOvr>
</p:sld>
</file>

<file path=ppt/theme/theme1.xml><?xml version="1.0" encoding="utf-8"?>
<a:theme xmlns:a="http://schemas.openxmlformats.org/drawingml/2006/main" name="1_GRADIENT THEME">
  <a:themeElements>
    <a:clrScheme name="SOFTSERV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Custom 1">
      <a:majorFont>
        <a:latin typeface="Proxima Nova Black"/>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7" id="{EDBDD289-3946-6C44-95DC-76383EF7028A}" vid="{6D763B00-EF50-F542-BB8F-59F84E5659F4}"/>
    </a:ext>
  </a:extLst>
</a:theme>
</file>

<file path=ppt/theme/theme2.xml><?xml version="1.0" encoding="utf-8"?>
<a:theme xmlns:a="http://schemas.openxmlformats.org/drawingml/2006/main" name="2_GRADIENT THEME">
  <a:themeElements>
    <a:clrScheme name="SOFTSERV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Custom 1">
      <a:majorFont>
        <a:latin typeface="Proxima Nova Black"/>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7" id="{EDBDD289-3946-6C44-95DC-76383EF7028A}" vid="{6D763B00-EF50-F542-BB8F-59F84E5659F4}"/>
    </a:ext>
  </a:extLst>
</a:theme>
</file>

<file path=ppt/theme/theme3.xml><?xml version="1.0" encoding="utf-8"?>
<a:theme xmlns:a="http://schemas.openxmlformats.org/drawingml/2006/main" name="2_DARK THEME">
  <a:themeElements>
    <a:clrScheme name="SOFTSERV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Custom 1">
      <a:majorFont>
        <a:latin typeface="Proxima Nova Black"/>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7" id="{EDBDD289-3946-6C44-95DC-76383EF7028A}" vid="{6D763B00-EF50-F542-BB8F-59F84E5659F4}"/>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x041a__x043e__x043c__x0435__x0442__x0430__x0440_ xmlns="835f28f2-30f1-4728-84d2-86d96e143488"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4195FC54A15F344D83577B1CDDD67A5D" ma:contentTypeVersion="13" ma:contentTypeDescription="Create a new document." ma:contentTypeScope="" ma:versionID="30ded57c9b2156718eb8cc7b0e4246dc">
  <xsd:schema xmlns:xsd="http://www.w3.org/2001/XMLSchema" xmlns:xs="http://www.w3.org/2001/XMLSchema" xmlns:p="http://schemas.microsoft.com/office/2006/metadata/properties" xmlns:ns2="341e6018-ac0a-4dfb-8409-db9e0d25502e" xmlns:ns3="835f28f2-30f1-4728-84d2-86d96e143488" targetNamespace="http://schemas.microsoft.com/office/2006/metadata/properties" ma:root="true" ma:fieldsID="a0d1831635397921c92a19e568dfc949" ns2:_="" ns3:_="">
    <xsd:import namespace="341e6018-ac0a-4dfb-8409-db9e0d25502e"/>
    <xsd:import namespace="835f28f2-30f1-4728-84d2-86d96e143488"/>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DateTaken" minOccurs="0"/>
                <xsd:element ref="ns3:MediaServiceAutoTags" minOccurs="0"/>
                <xsd:element ref="ns3:MediaServiceLocation" minOccurs="0"/>
                <xsd:element ref="ns3:MediaServiceOCR" minOccurs="0"/>
                <xsd:element ref="ns3:_x041a__x043e__x043c__x0435__x0442__x0430__x0440_" minOccurs="0"/>
                <xsd:element ref="ns3:MediaServiceGenerationTime" minOccurs="0"/>
                <xsd:element ref="ns3:MediaServiceEventHashCode"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41e6018-ac0a-4dfb-8409-db9e0d25502e"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835f28f2-30f1-4728-84d2-86d96e143488" elementFormDefault="qualified">
    <xsd:import namespace="http://schemas.microsoft.com/office/2006/documentManagement/types"/>
    <xsd:import namespace="http://schemas.microsoft.com/office/infopath/2007/PartnerControls"/>
    <xsd:element name="MediaServiceMetadata" ma:index="10" nillable="true" ma:displayName="MediaServiceMetadata" ma:description="" ma:hidden="true" ma:internalName="MediaServiceMetadata" ma:readOnly="true">
      <xsd:simpleType>
        <xsd:restriction base="dms:Note"/>
      </xsd:simpleType>
    </xsd:element>
    <xsd:element name="MediaServiceFastMetadata" ma:index="11" nillable="true" ma:displayName="MediaServiceFastMetadata" ma:description="" ma:hidden="true" ma:internalName="MediaServiceFastMetadata" ma:readOnly="true">
      <xsd:simpleType>
        <xsd:restriction base="dms:Note"/>
      </xsd:simpleType>
    </xsd:element>
    <xsd:element name="MediaServiceDateTaken" ma:index="12" nillable="true" ma:displayName="MediaServiceDateTaken" ma:description="" ma:hidden="true" ma:internalName="MediaServiceDateTaken" ma:readOnly="true">
      <xsd:simpleType>
        <xsd:restriction base="dms:Text"/>
      </xsd:simpleType>
    </xsd:element>
    <xsd:element name="MediaServiceAutoTags" ma:index="13" nillable="true" ma:displayName="MediaServiceAutoTags" ma:description="" ma:internalName="MediaServiceAutoTags" ma:readOnly="true">
      <xsd:simpleType>
        <xsd:restriction base="dms:Text"/>
      </xsd:simpleType>
    </xsd:element>
    <xsd:element name="MediaServiceLocation" ma:index="14" nillable="true" ma:displayName="MediaServiceLocation" ma:description="" ma:internalName="MediaServiceLocation" ma:readOnly="true">
      <xsd:simpleType>
        <xsd:restriction base="dms:Text"/>
      </xsd:simpleType>
    </xsd:element>
    <xsd:element name="MediaServiceOCR" ma:index="15" nillable="true" ma:displayName="MediaServiceOCR" ma:internalName="MediaServiceOCR" ma:readOnly="true">
      <xsd:simpleType>
        <xsd:restriction base="dms:Note">
          <xsd:maxLength value="255"/>
        </xsd:restriction>
      </xsd:simpleType>
    </xsd:element>
    <xsd:element name="_x041a__x043e__x043c__x0435__x0442__x0430__x0440_" ma:index="16" nillable="true" ma:displayName="Кометар" ma:internalName="_x041a__x043e__x043c__x0435__x0442__x0430__x0440_">
      <xsd:simpleType>
        <xsd:restriction base="dms:Text">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96B3B9E-03D8-4766-BF45-6129617CF026}">
  <ds:schemaRefs>
    <ds:schemaRef ds:uri="http://schemas.microsoft.com/sharepoint/v3/contenttype/forms"/>
  </ds:schemaRefs>
</ds:datastoreItem>
</file>

<file path=customXml/itemProps2.xml><?xml version="1.0" encoding="utf-8"?>
<ds:datastoreItem xmlns:ds="http://schemas.openxmlformats.org/officeDocument/2006/customXml" ds:itemID="{E9033E08-7FE9-4F6D-B155-A8777B4A5A57}">
  <ds:schemaRefs>
    <ds:schemaRef ds:uri="835f28f2-30f1-4728-84d2-86d96e143488"/>
    <ds:schemaRef ds:uri="http://www.w3.org/XML/1998/namespace"/>
    <ds:schemaRef ds:uri="http://purl.org/dc/terms/"/>
    <ds:schemaRef ds:uri="http://purl.org/dc/elements/1.1/"/>
    <ds:schemaRef ds:uri="http://schemas.microsoft.com/office/2006/documentManagement/types"/>
    <ds:schemaRef ds:uri="http://schemas.openxmlformats.org/package/2006/metadata/core-properties"/>
    <ds:schemaRef ds:uri="http://schemas.microsoft.com/office/infopath/2007/PartnerControls"/>
    <ds:schemaRef ds:uri="341e6018-ac0a-4dfb-8409-db9e0d25502e"/>
    <ds:schemaRef ds:uri="http://schemas.microsoft.com/office/2006/metadata/properties"/>
    <ds:schemaRef ds:uri="http://purl.org/dc/dcmitype/"/>
  </ds:schemaRefs>
</ds:datastoreItem>
</file>

<file path=customXml/itemProps3.xml><?xml version="1.0" encoding="utf-8"?>
<ds:datastoreItem xmlns:ds="http://schemas.openxmlformats.org/officeDocument/2006/customXml" ds:itemID="{5BCFD5A9-9FF3-42E0-89D7-BF5BFC61DD60}">
  <ds:schemaRefs>
    <ds:schemaRef ds:uri="341e6018-ac0a-4dfb-8409-db9e0d25502e"/>
    <ds:schemaRef ds:uri="835f28f2-30f1-4728-84d2-86d96e143488"/>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447</TotalTime>
  <Words>2059</Words>
  <Application>Microsoft Office PowerPoint</Application>
  <PresentationFormat>Широкоэкранный</PresentationFormat>
  <Paragraphs>183</Paragraphs>
  <Slides>25</Slides>
  <Notes>11</Notes>
  <HiddenSlides>0</HiddenSlides>
  <MMClips>0</MMClips>
  <ScaleCrop>false</ScaleCrop>
  <HeadingPairs>
    <vt:vector size="6" baseType="variant">
      <vt:variant>
        <vt:lpstr>Использованные шрифты</vt:lpstr>
      </vt:variant>
      <vt:variant>
        <vt:i4>7</vt:i4>
      </vt:variant>
      <vt:variant>
        <vt:lpstr>Тема</vt:lpstr>
      </vt:variant>
      <vt:variant>
        <vt:i4>3</vt:i4>
      </vt:variant>
      <vt:variant>
        <vt:lpstr>Заголовки слайдов</vt:lpstr>
      </vt:variant>
      <vt:variant>
        <vt:i4>25</vt:i4>
      </vt:variant>
    </vt:vector>
  </HeadingPairs>
  <TitlesOfParts>
    <vt:vector size="35" baseType="lpstr">
      <vt:lpstr>Arial</vt:lpstr>
      <vt:lpstr>Calibri</vt:lpstr>
      <vt:lpstr>Courier New</vt:lpstr>
      <vt:lpstr>Open Sans</vt:lpstr>
      <vt:lpstr>Open Sans Regular</vt:lpstr>
      <vt:lpstr>Proxima Nova Black</vt:lpstr>
      <vt:lpstr>Wingdings</vt:lpstr>
      <vt:lpstr>1_GRADIENT THEME</vt:lpstr>
      <vt:lpstr>2_GRADIENT THEME</vt:lpstr>
      <vt:lpstr>2_DARK THEME</vt:lpstr>
      <vt:lpstr>IEnumerableand IEnumerator interfaces</vt:lpstr>
      <vt:lpstr>GOAL: COLLECTION ITEMS' ITERATION</vt:lpstr>
      <vt:lpstr>AGENDA</vt:lpstr>
      <vt:lpstr>Unified abstractions in .Net</vt:lpstr>
      <vt:lpstr>Iterator Pattern</vt:lpstr>
      <vt:lpstr>Iterator Pattern</vt:lpstr>
      <vt:lpstr>Iterator Pattern</vt:lpstr>
      <vt:lpstr>Iterator Pattern</vt:lpstr>
      <vt:lpstr>Iterator Pattern</vt:lpstr>
      <vt:lpstr>IEnumerable interface</vt:lpstr>
      <vt:lpstr>IEnumerable  </vt:lpstr>
      <vt:lpstr>Implementing IEnumerable and IEnumerator</vt:lpstr>
      <vt:lpstr>Implementing IEnumerable and IEnumerator</vt:lpstr>
      <vt:lpstr>Implementing IEnumerable and IEnumerator</vt:lpstr>
      <vt:lpstr>Implementing IEnumerable and IEnumerator</vt:lpstr>
      <vt:lpstr>IEnumerable with custom Enumerator</vt:lpstr>
      <vt:lpstr>IEnumerable with custom Enumerator</vt:lpstr>
      <vt:lpstr>FOREACH STATEMENT</vt:lpstr>
      <vt:lpstr>Iterators in C# (non-generic interfaces)</vt:lpstr>
      <vt:lpstr>Iterators in C# (generic interfaces)</vt:lpstr>
      <vt:lpstr>NAMED ITERATORS</vt:lpstr>
      <vt:lpstr>YIELD STATEMENTS</vt:lpstr>
      <vt:lpstr>Implementation the Named Iterator</vt:lpstr>
      <vt:lpstr>USEFUL LINKS</vt:lpstr>
      <vt:lpstr>Презентация PowerPoint</vt:lpstr>
    </vt:vector>
  </TitlesOfParts>
  <Company>Verint Systems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508/WCAG SERVICE</dc:title>
  <dc:creator>Strutynska, Viktoriya</dc:creator>
  <cp:lastModifiedBy>Василь Мельник</cp:lastModifiedBy>
  <cp:revision>28</cp:revision>
  <dcterms:created xsi:type="dcterms:W3CDTF">2018-11-02T13:55:27Z</dcterms:created>
  <dcterms:modified xsi:type="dcterms:W3CDTF">2020-07-16T13:26:19Z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0x0101004195FC54A15F344D83577B1CDDD67A5D</vt:lpwstr>
  </property>
</Properties>
</file>