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41"/>
  </p:notesMasterIdLst>
  <p:sldIdLst>
    <p:sldId id="256" r:id="rId4"/>
    <p:sldId id="257" r:id="rId5"/>
    <p:sldId id="258" r:id="rId6"/>
    <p:sldId id="259" r:id="rId7"/>
    <p:sldId id="288" r:id="rId8"/>
    <p:sldId id="260" r:id="rId9"/>
    <p:sldId id="261" r:id="rId10"/>
    <p:sldId id="262" r:id="rId11"/>
    <p:sldId id="289" r:id="rId12"/>
    <p:sldId id="263" r:id="rId13"/>
    <p:sldId id="264" r:id="rId14"/>
    <p:sldId id="265" r:id="rId15"/>
    <p:sldId id="266" r:id="rId16"/>
    <p:sldId id="290" r:id="rId17"/>
    <p:sldId id="267" r:id="rId18"/>
    <p:sldId id="268" r:id="rId19"/>
    <p:sldId id="269" r:id="rId20"/>
    <p:sldId id="270" r:id="rId21"/>
    <p:sldId id="291"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92" r:id="rId39"/>
    <p:sldId id="287" r:id="rId4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06" autoAdjust="0"/>
  </p:normalViewPr>
  <p:slideViewPr>
    <p:cSldViewPr snapToGrid="0">
      <p:cViewPr varScale="1">
        <p:scale>
          <a:sx n="54" d="100"/>
          <a:sy n="54" d="100"/>
        </p:scale>
        <p:origin x="12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8A675-F994-43D5-8A3F-D9A2E4B3E55A}" type="datetimeFigureOut">
              <a:rPr lang="ru-RU" smtClean="0"/>
              <a:t>07.08.2020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3A3775-2739-4F19-AC70-4511EACEDB02}" type="slidenum">
              <a:rPr lang="ru-RU" smtClean="0"/>
              <a:t>‹#›</a:t>
            </a:fld>
            <a:endParaRPr lang="ru-RU"/>
          </a:p>
        </p:txBody>
      </p:sp>
    </p:spTree>
    <p:extLst>
      <p:ext uri="{BB962C8B-B14F-4D97-AF65-F5344CB8AC3E}">
        <p14:creationId xmlns:p14="http://schemas.microsoft.com/office/powerpoint/2010/main" val="831730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In this topic, we’ll cover basics of .NET Reflection with examples. I have stated with definition of .NET Reflection and its roadmap. We'll see list of most used classes in the System.Reflection namespace that defines most of the .NET Reflection related functionality. You will also learn how to get the type information using different ways. Use of properties and methods of Type class in .NET Reflection with examples are interesting in this article. You will also see advance Reflection topic like dynamically loading an assembly and late binding in the end of this topic.</a:t>
            </a:r>
            <a:br>
              <a:rPr lang="en-US"/>
            </a:br>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1</a:t>
            </a:fld>
            <a:endParaRPr lang="ru-RU"/>
          </a:p>
        </p:txBody>
      </p:sp>
    </p:spTree>
    <p:extLst>
      <p:ext uri="{BB962C8B-B14F-4D97-AF65-F5344CB8AC3E}">
        <p14:creationId xmlns:p14="http://schemas.microsoft.com/office/powerpoint/2010/main" val="2949194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Here is the example of displaying type information using System.Type class properties:</a:t>
            </a:r>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18</a:t>
            </a:fld>
            <a:endParaRPr lang="ru-RU"/>
          </a:p>
        </p:txBody>
      </p:sp>
    </p:spTree>
    <p:extLst>
      <p:ext uri="{BB962C8B-B14F-4D97-AF65-F5344CB8AC3E}">
        <p14:creationId xmlns:p14="http://schemas.microsoft.com/office/powerpoint/2010/main" val="54776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Most of the methods of System.Type are used to obtain details of the members of the corresponding data type - constructors, properties, methods, events, and so on. There is a long list of methods exist, but they all follow the same pattern.</a:t>
            </a:r>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20</a:t>
            </a:fld>
            <a:endParaRPr lang="ru-RU"/>
          </a:p>
        </p:txBody>
      </p:sp>
    </p:spTree>
    <p:extLst>
      <p:ext uri="{BB962C8B-B14F-4D97-AF65-F5344CB8AC3E}">
        <p14:creationId xmlns:p14="http://schemas.microsoft.com/office/powerpoint/2010/main" val="3882281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Most of the methods of System.Type are used to obtain details of the members of the corresponding data type - constructors, properties, methods, events, and so on. There is a long list of methods exist, but they all follow the same pattern.</a:t>
            </a:r>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21</a:t>
            </a:fld>
            <a:endParaRPr lang="ru-RU"/>
          </a:p>
        </p:txBody>
      </p:sp>
    </p:spTree>
    <p:extLst>
      <p:ext uri="{BB962C8B-B14F-4D97-AF65-F5344CB8AC3E}">
        <p14:creationId xmlns:p14="http://schemas.microsoft.com/office/powerpoint/2010/main" val="287017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For example, the simplest overload of GetMethods() takes no parameters.</a:t>
            </a:r>
            <a:endParaRPr lang="uk-UA"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Here, you are simply printing the name of the method using the MethodInfo.Name property. As you might guess, MethodInfo has many additional members that allow you to determine if the method is static, virtual, or abstract. As well, the MethodInfo type allows you to obtain the method's return value and parameter set.</a:t>
            </a:r>
            <a:br>
              <a:rPr lang="en-US"/>
            </a:br>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24</a:t>
            </a:fld>
            <a:endParaRPr lang="ru-RU"/>
          </a:p>
        </p:txBody>
      </p:sp>
    </p:spTree>
    <p:extLst>
      <p:ext uri="{BB962C8B-B14F-4D97-AF65-F5344CB8AC3E}">
        <p14:creationId xmlns:p14="http://schemas.microsoft.com/office/powerpoint/2010/main" val="567574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You can OR together two or more flags. In fact, minimally you must include either Instance or Static with Public or NonPublic. Failure to do so will result in no methods being retrieved.</a:t>
            </a:r>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25</a:t>
            </a:fld>
            <a:endParaRPr lang="ru-RU"/>
          </a:p>
        </p:txBody>
      </p:sp>
    </p:spTree>
    <p:extLst>
      <p:ext uri="{BB962C8B-B14F-4D97-AF65-F5344CB8AC3E}">
        <p14:creationId xmlns:p14="http://schemas.microsoft.com/office/powerpoint/2010/main" val="360423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The logic to display a type's properties is similar:</a:t>
            </a:r>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27</a:t>
            </a:fld>
            <a:endParaRPr lang="ru-RU"/>
          </a:p>
        </p:txBody>
      </p:sp>
    </p:spTree>
    <p:extLst>
      <p:ext uri="{BB962C8B-B14F-4D97-AF65-F5344CB8AC3E}">
        <p14:creationId xmlns:p14="http://schemas.microsoft.com/office/powerpoint/2010/main" val="3158415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GetInterfaces() returns an array of System.Types. his should make sense given that interfaces are, indeed, types:</a:t>
            </a:r>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28</a:t>
            </a:fld>
            <a:endParaRPr lang="ru-RU"/>
          </a:p>
        </p:txBody>
      </p:sp>
    </p:spTree>
    <p:extLst>
      <p:ext uri="{BB962C8B-B14F-4D97-AF65-F5344CB8AC3E}">
        <p14:creationId xmlns:p14="http://schemas.microsoft.com/office/powerpoint/2010/main" val="1811609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To play with method parameters and their return types, we first need to build MethodInfo[] array using GetMethods() function. The MethodInfo type provides the ReturnType property and GetParameters() method for these very tasks. </a:t>
            </a:r>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29</a:t>
            </a:fld>
            <a:endParaRPr lang="ru-RU"/>
          </a:p>
        </p:txBody>
      </p:sp>
    </p:spTree>
    <p:extLst>
      <p:ext uri="{BB962C8B-B14F-4D97-AF65-F5344CB8AC3E}">
        <p14:creationId xmlns:p14="http://schemas.microsoft.com/office/powerpoint/2010/main" val="2867343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Reflecting on ConstructorGetConstractors() function returns an array of ConstractorInfo elements, which we can use to get constructors' information.</a:t>
            </a:r>
          </a:p>
        </p:txBody>
      </p:sp>
      <p:sp>
        <p:nvSpPr>
          <p:cNvPr id="4" name="Номер слайда 3"/>
          <p:cNvSpPr>
            <a:spLocks noGrp="1"/>
          </p:cNvSpPr>
          <p:nvPr>
            <p:ph type="sldNum" sz="quarter" idx="5"/>
          </p:nvPr>
        </p:nvSpPr>
        <p:spPr/>
        <p:txBody>
          <a:bodyPr/>
          <a:lstStyle/>
          <a:p>
            <a:fld id="{183A3775-2739-4F19-AC70-4511EACEDB02}" type="slidenum">
              <a:rPr lang="ru-RU" smtClean="0"/>
              <a:t>30</a:t>
            </a:fld>
            <a:endParaRPr lang="ru-RU"/>
          </a:p>
        </p:txBody>
      </p:sp>
    </p:spTree>
    <p:extLst>
      <p:ext uri="{BB962C8B-B14F-4D97-AF65-F5344CB8AC3E}">
        <p14:creationId xmlns:p14="http://schemas.microsoft.com/office/powerpoint/2010/main" val="2532604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System.Reflection namespace provide a class called Assembly. We can use this Assembly class to fetch the information about the assembly and manipulate it; this class allows us to load modules and assemblies at run time. Assembly class contacts with PE file to fetch the metadata information about the assembly at runtime. Once we load an assembly using this Assembly class, we can search the type information within the assembly. It is also possible to create instance of types return by the Assembly class</a:t>
            </a:r>
            <a:br>
              <a:rPr lang="en-US"/>
            </a:br>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31</a:t>
            </a:fld>
            <a:endParaRPr lang="ru-RU"/>
          </a:p>
        </p:txBody>
      </p:sp>
    </p:spTree>
    <p:extLst>
      <p:ext uri="{BB962C8B-B14F-4D97-AF65-F5344CB8AC3E}">
        <p14:creationId xmlns:p14="http://schemas.microsoft.com/office/powerpoint/2010/main" val="2400165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2</a:t>
            </a:fld>
            <a:endParaRPr lang="ru-RU"/>
          </a:p>
        </p:txBody>
      </p:sp>
    </p:spTree>
    <p:extLst>
      <p:ext uri="{BB962C8B-B14F-4D97-AF65-F5344CB8AC3E}">
        <p14:creationId xmlns:p14="http://schemas.microsoft.com/office/powerpoint/2010/main" val="3757900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Late binding is the powerful tool in .NET Reflection, which allows you to create an instance of a given type and invoke its members at runtime without having compile-time knowledge of its existence; this technique is also called dynamic invocation. This technique is useful when working with objects that are does not provide details at compile time. In this technique, developers are responsible for passing the correct signature of methods before invoking them, otherwise it will throw an error. It is very important to take the right decision when using this approach. Use of late binding may also impact the performance of your application.</a:t>
            </a:r>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34</a:t>
            </a:fld>
            <a:endParaRPr lang="ru-RU"/>
          </a:p>
        </p:txBody>
      </p:sp>
    </p:spTree>
    <p:extLst>
      <p:ext uri="{BB962C8B-B14F-4D97-AF65-F5344CB8AC3E}">
        <p14:creationId xmlns:p14="http://schemas.microsoft.com/office/powerpoint/2010/main" val="4007772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a:t>.NET Framework's Reflection API allows you to fetch Type (Assembly) information at runtime or programmatically. We can also implement late binding using .NET Reflection. At runtime, Reflection uses the PE file to read the metadata about an assembly. Reflection enables you to use code that was not available at compile time. .NET Reflection allows application to collect information about itself and also manipulate on itself. It can be used effectively to find all the types in an assembly and/or dynamically invoke methods in an assembly. This includes information about the type, properties, methods and events of an object. With reflection, we can dynamically create an instance of a type, bind the type to an existing object, or get the type from an existing object and invoke its methods or access its fields and properties. We can also access attributes using Reflection. In short, Reflection can be very useful if you don't know much about an assembly.</a:t>
            </a:r>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3</a:t>
            </a:fld>
            <a:endParaRPr lang="ru-RU"/>
          </a:p>
        </p:txBody>
      </p:sp>
    </p:spTree>
    <p:extLst>
      <p:ext uri="{BB962C8B-B14F-4D97-AF65-F5344CB8AC3E}">
        <p14:creationId xmlns:p14="http://schemas.microsoft.com/office/powerpoint/2010/main" val="3755619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System.Reflection Namespace contains classes and interfaces that provide a managed view of loaded types, methods, and fields, with the ability to dynamically create and invoke types; this process is known as Reflection in .NET framework. The following table describes some of the commonly used classes:</a:t>
            </a:r>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6</a:t>
            </a:fld>
            <a:endParaRPr lang="ru-RU"/>
          </a:p>
        </p:txBody>
      </p:sp>
    </p:spTree>
    <p:extLst>
      <p:ext uri="{BB962C8B-B14F-4D97-AF65-F5344CB8AC3E}">
        <p14:creationId xmlns:p14="http://schemas.microsoft.com/office/powerpoint/2010/main" val="3631750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a:solidFill>
                  <a:srgbClr val="212121"/>
                </a:solidFill>
                <a:latin typeface="open sans" panose="020B0606030504020204"/>
              </a:rPr>
              <a:t>The System.Type class is the main class for the .NET Reflection functionality to access metadata. </a:t>
            </a:r>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10</a:t>
            </a:fld>
            <a:endParaRPr lang="ru-RU"/>
          </a:p>
        </p:txBody>
      </p:sp>
    </p:spTree>
    <p:extLst>
      <p:ext uri="{BB962C8B-B14F-4D97-AF65-F5344CB8AC3E}">
        <p14:creationId xmlns:p14="http://schemas.microsoft.com/office/powerpoint/2010/main" val="3103540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Another way of getting Type information, which is more flexible is using the GetType() static method of Type class. This method gets the type with the specified name, performing a case-sensitive search.</a:t>
            </a:r>
          </a:p>
          <a:p>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12</a:t>
            </a:fld>
            <a:endParaRPr lang="ru-RU"/>
          </a:p>
        </p:txBody>
      </p:sp>
    </p:spTree>
    <p:extLst>
      <p:ext uri="{BB962C8B-B14F-4D97-AF65-F5344CB8AC3E}">
        <p14:creationId xmlns:p14="http://schemas.microsoft.com/office/powerpoint/2010/main" val="2887171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15</a:t>
            </a:fld>
            <a:endParaRPr lang="ru-RU"/>
          </a:p>
        </p:txBody>
      </p:sp>
    </p:spTree>
    <p:extLst>
      <p:ext uri="{BB962C8B-B14F-4D97-AF65-F5344CB8AC3E}">
        <p14:creationId xmlns:p14="http://schemas.microsoft.com/office/powerpoint/2010/main" val="1141961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16</a:t>
            </a:fld>
            <a:endParaRPr lang="ru-RU"/>
          </a:p>
        </p:txBody>
      </p:sp>
    </p:spTree>
    <p:extLst>
      <p:ext uri="{BB962C8B-B14F-4D97-AF65-F5344CB8AC3E}">
        <p14:creationId xmlns:p14="http://schemas.microsoft.com/office/powerpoint/2010/main" val="737102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183A3775-2739-4F19-AC70-4511EACEDB02}" type="slidenum">
              <a:rPr lang="ru-RU" smtClean="0"/>
              <a:t>17</a:t>
            </a:fld>
            <a:endParaRPr lang="ru-RU"/>
          </a:p>
        </p:txBody>
      </p:sp>
    </p:spTree>
    <p:extLst>
      <p:ext uri="{BB962C8B-B14F-4D97-AF65-F5344CB8AC3E}">
        <p14:creationId xmlns:p14="http://schemas.microsoft.com/office/powerpoint/2010/main" val="263077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62325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384448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4198417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E9C313-F13F-4239-A14F-335656052B5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9CFD258-F69A-42E2-8948-18E113529F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4A3B9E6F-A2DF-4BB2-BB7C-C7FFA060A8DC}"/>
              </a:ext>
            </a:extLst>
          </p:cNvPr>
          <p:cNvSpPr>
            <a:spLocks noGrp="1"/>
          </p:cNvSpPr>
          <p:nvPr>
            <p:ph type="dt" sz="half" idx="10"/>
          </p:nvPr>
        </p:nvSpPr>
        <p:spPr/>
        <p:txBody>
          <a:bodyPr/>
          <a:lstStyle/>
          <a:p>
            <a:fld id="{2830C3BA-C400-422F-B7F0-4971DB76914D}" type="datetimeFigureOut">
              <a:rPr lang="ru-RU" smtClean="0"/>
              <a:t>07.08.2020</a:t>
            </a:fld>
            <a:endParaRPr lang="ru-RU"/>
          </a:p>
        </p:txBody>
      </p:sp>
      <p:sp>
        <p:nvSpPr>
          <p:cNvPr id="5" name="Нижний колонтитул 4">
            <a:extLst>
              <a:ext uri="{FF2B5EF4-FFF2-40B4-BE49-F238E27FC236}">
                <a16:creationId xmlns:a16="http://schemas.microsoft.com/office/drawing/2014/main" id="{CFC243E8-03A2-4248-A828-2796AECE6D2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37F2AB6-99B1-428C-AD38-5B28FA853FC1}"/>
              </a:ext>
            </a:extLst>
          </p:cNvPr>
          <p:cNvSpPr>
            <a:spLocks noGrp="1"/>
          </p:cNvSpPr>
          <p:nvPr>
            <p:ph type="sldNum" sz="quarter" idx="12"/>
          </p:nvPr>
        </p:nvSpPr>
        <p:spPr/>
        <p:txBody>
          <a:bodyPr/>
          <a:lstStyle/>
          <a:p>
            <a:fld id="{4F01CB94-7E56-480E-9BE1-F4882C6FF38A}" type="slidenum">
              <a:rPr lang="ru-RU" smtClean="0"/>
              <a:t>‹#›</a:t>
            </a:fld>
            <a:endParaRPr lang="ru-RU"/>
          </a:p>
        </p:txBody>
      </p:sp>
    </p:spTree>
    <p:extLst>
      <p:ext uri="{BB962C8B-B14F-4D97-AF65-F5344CB8AC3E}">
        <p14:creationId xmlns:p14="http://schemas.microsoft.com/office/powerpoint/2010/main" val="195154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1042478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147741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2287197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331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2788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285324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385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312022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8947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827975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1600592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14888847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30000520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5678359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143553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3207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847245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0476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5768600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47660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59583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37543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6601895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27537227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0656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1036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348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11433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98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171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4272696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8952722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58289842"/>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929501154"/>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hyperlink" Target="https://www.tutorialspoint.com/csharp/csharp_reflection.htm" TargetMode="External"/><Relationship Id="rId2" Type="http://schemas.openxmlformats.org/officeDocument/2006/relationships/hyperlink" Target="https://docs.microsoft.com/uk-ua/dotnet/framework/reflection-and-codedom/reflection" TargetMode="External"/><Relationship Id="rId1" Type="http://schemas.openxmlformats.org/officeDocument/2006/relationships/slideLayout" Target="../slideLayouts/slideLayout4.xml"/><Relationship Id="rId6" Type="http://schemas.openxmlformats.org/officeDocument/2006/relationships/hyperlink" Target="https://www.javatpoint.com/c-sharp-reflection" TargetMode="External"/><Relationship Id="rId5" Type="http://schemas.openxmlformats.org/officeDocument/2006/relationships/hyperlink" Target="https://www.geeksforgeeks.org/what-is-reflection-in-c-sharp/" TargetMode="External"/><Relationship Id="rId4" Type="http://schemas.openxmlformats.org/officeDocument/2006/relationships/hyperlink" Target="https://www.infoworld.com/article/3027240/how-to-work-with-reflection-in-c.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F17286E-3B42-4D31-822F-BCF3E2C333AF}"/>
              </a:ext>
            </a:extLst>
          </p:cNvPr>
          <p:cNvSpPr>
            <a:spLocks noGrp="1"/>
          </p:cNvSpPr>
          <p:nvPr>
            <p:ph type="title"/>
          </p:nvPr>
        </p:nvSpPr>
        <p:spPr/>
        <p:txBody>
          <a:bodyPr/>
          <a:lstStyle/>
          <a:p>
            <a:r>
              <a:rPr lang="en-US"/>
              <a:t>Reflection</a:t>
            </a:r>
            <a:endParaRPr lang="ru-RU"/>
          </a:p>
        </p:txBody>
      </p:sp>
      <p:sp>
        <p:nvSpPr>
          <p:cNvPr id="5" name="Текст 4">
            <a:extLst>
              <a:ext uri="{FF2B5EF4-FFF2-40B4-BE49-F238E27FC236}">
                <a16:creationId xmlns:a16="http://schemas.microsoft.com/office/drawing/2014/main" id="{C27567B8-FA8B-49C2-BD16-F73F1FB64676}"/>
              </a:ext>
            </a:extLst>
          </p:cNvPr>
          <p:cNvSpPr>
            <a:spLocks noGrp="1"/>
          </p:cNvSpPr>
          <p:nvPr>
            <p:ph type="body" sz="quarter" idx="10"/>
          </p:nvPr>
        </p:nvSpPr>
        <p:spPr/>
        <p:txBody>
          <a:bodyPr/>
          <a:lstStyle/>
          <a:p>
            <a:endParaRPr lang="ru-RU"/>
          </a:p>
        </p:txBody>
      </p:sp>
    </p:spTree>
    <p:extLst>
      <p:ext uri="{BB962C8B-B14F-4D97-AF65-F5344CB8AC3E}">
        <p14:creationId xmlns:p14="http://schemas.microsoft.com/office/powerpoint/2010/main" val="807601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0A284F-456B-4036-82ED-07B29A63B251}"/>
              </a:ext>
            </a:extLst>
          </p:cNvPr>
          <p:cNvSpPr>
            <a:spLocks noGrp="1"/>
          </p:cNvSpPr>
          <p:nvPr>
            <p:ph type="title"/>
          </p:nvPr>
        </p:nvSpPr>
        <p:spPr/>
        <p:txBody>
          <a:bodyPr/>
          <a:lstStyle/>
          <a:p>
            <a:r>
              <a:rPr lang="en-US"/>
              <a:t>The System.Type Class</a:t>
            </a:r>
            <a:br>
              <a:rPr lang="en-US"/>
            </a:br>
            <a:br>
              <a:rPr lang="en-US"/>
            </a:br>
            <a:endParaRPr lang="ru-RU"/>
          </a:p>
        </p:txBody>
      </p:sp>
      <p:sp>
        <p:nvSpPr>
          <p:cNvPr id="4" name="Текст 3">
            <a:extLst>
              <a:ext uri="{FF2B5EF4-FFF2-40B4-BE49-F238E27FC236}">
                <a16:creationId xmlns:a16="http://schemas.microsoft.com/office/drawing/2014/main" id="{6C43AC6A-606B-4BCC-8C5E-9DC38C0E0F3E}"/>
              </a:ext>
            </a:extLst>
          </p:cNvPr>
          <p:cNvSpPr>
            <a:spLocks noGrp="1"/>
          </p:cNvSpPr>
          <p:nvPr>
            <p:ph type="body" sz="quarter" idx="10"/>
          </p:nvPr>
        </p:nvSpPr>
        <p:spPr>
          <a:xfrm>
            <a:off x="685800" y="2057400"/>
            <a:ext cx="5943600" cy="3448050"/>
          </a:xfrm>
        </p:spPr>
        <p:txBody>
          <a:bodyPr/>
          <a:lstStyle/>
          <a:p>
            <a:r>
              <a:rPr lang="en-US">
                <a:solidFill>
                  <a:srgbClr val="212121"/>
                </a:solidFill>
                <a:latin typeface="open sans" panose="020B0606030504020204"/>
              </a:rPr>
              <a:t>The System.Type class is an abstract class and represents a type in the Common Type System (CLS). It represents type declarations: class types, interface types, array types, value types, enumeration types, type parameters, generic type definitions, and open or closed constructed generic types.</a:t>
            </a:r>
          </a:p>
          <a:p>
            <a:r>
              <a:rPr lang="en-US">
                <a:solidFill>
                  <a:srgbClr val="212121"/>
                </a:solidFill>
                <a:latin typeface="open sans" panose="020B0606030504020204"/>
              </a:rPr>
              <a:t> The Type class and its members are used to get information about a type declaration and its members such as constructors, methods, fields, properties, and events of a class, as well as the module and the assembly in which the class is deployed.</a:t>
            </a:r>
          </a:p>
          <a:p>
            <a:r>
              <a:rPr lang="en-US">
                <a:solidFill>
                  <a:srgbClr val="212121"/>
                </a:solidFill>
                <a:latin typeface="open sans" panose="020B0606030504020204"/>
              </a:rPr>
              <a:t>There are three ways to obtain a Type reference.</a:t>
            </a:r>
            <a:endParaRPr lang="ru-RU"/>
          </a:p>
        </p:txBody>
      </p:sp>
      <p:pic>
        <p:nvPicPr>
          <p:cNvPr id="4098" name="Picture 2">
            <a:extLst>
              <a:ext uri="{FF2B5EF4-FFF2-40B4-BE49-F238E27FC236}">
                <a16:creationId xmlns:a16="http://schemas.microsoft.com/office/drawing/2014/main" id="{209A8CB3-9B67-43B4-B369-FC8A96095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0" y="2057400"/>
            <a:ext cx="4800600" cy="3876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030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069D64-1401-4B07-AE55-2F212FD65906}"/>
              </a:ext>
            </a:extLst>
          </p:cNvPr>
          <p:cNvSpPr>
            <a:spLocks noGrp="1"/>
          </p:cNvSpPr>
          <p:nvPr>
            <p:ph type="title"/>
          </p:nvPr>
        </p:nvSpPr>
        <p:spPr/>
        <p:txBody>
          <a:bodyPr/>
          <a:lstStyle/>
          <a:p>
            <a:r>
              <a:rPr lang="en-US"/>
              <a:t>Using System.Object.GetType()</a:t>
            </a:r>
            <a:endParaRPr lang="ru-RU"/>
          </a:p>
        </p:txBody>
      </p:sp>
      <p:sp>
        <p:nvSpPr>
          <p:cNvPr id="3" name="Текст 2">
            <a:extLst>
              <a:ext uri="{FF2B5EF4-FFF2-40B4-BE49-F238E27FC236}">
                <a16:creationId xmlns:a16="http://schemas.microsoft.com/office/drawing/2014/main" id="{B31F4A1B-7C2B-4B7F-BC96-E607F9A1BAC5}"/>
              </a:ext>
            </a:extLst>
          </p:cNvPr>
          <p:cNvSpPr>
            <a:spLocks noGrp="1"/>
          </p:cNvSpPr>
          <p:nvPr>
            <p:ph type="body" sz="quarter" idx="10"/>
          </p:nvPr>
        </p:nvSpPr>
        <p:spPr>
          <a:xfrm>
            <a:off x="8191500" y="2057400"/>
            <a:ext cx="3314700" cy="3429000"/>
          </a:xfrm>
        </p:spPr>
        <p:txBody>
          <a:bodyPr/>
          <a:lstStyle/>
          <a:p>
            <a:r>
              <a:rPr lang="en-US"/>
              <a:t>This method returns a Type object that represents the type of an object. Obviously, this approach will only work if you have the compile-time knowledge of the type.</a:t>
            </a:r>
            <a:endParaRPr lang="ru-RU"/>
          </a:p>
        </p:txBody>
      </p:sp>
      <p:pic>
        <p:nvPicPr>
          <p:cNvPr id="4" name="Рисунок 3">
            <a:extLst>
              <a:ext uri="{FF2B5EF4-FFF2-40B4-BE49-F238E27FC236}">
                <a16:creationId xmlns:a16="http://schemas.microsoft.com/office/drawing/2014/main" id="{BD0F639E-5C94-4CAC-9B8D-15E3AD21787A}"/>
              </a:ext>
            </a:extLst>
          </p:cNvPr>
          <p:cNvPicPr>
            <a:picLocks noChangeAspect="1"/>
          </p:cNvPicPr>
          <p:nvPr/>
        </p:nvPicPr>
        <p:blipFill>
          <a:blip r:embed="rId2"/>
          <a:stretch>
            <a:fillRect/>
          </a:stretch>
        </p:blipFill>
        <p:spPr>
          <a:xfrm>
            <a:off x="361949" y="1950243"/>
            <a:ext cx="7468252" cy="4602957"/>
          </a:xfrm>
          <a:prstGeom prst="rect">
            <a:avLst/>
          </a:prstGeom>
        </p:spPr>
      </p:pic>
    </p:spTree>
    <p:extLst>
      <p:ext uri="{BB962C8B-B14F-4D97-AF65-F5344CB8AC3E}">
        <p14:creationId xmlns:p14="http://schemas.microsoft.com/office/powerpoint/2010/main" val="79558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9BE5B6-E798-43B7-B141-AAB66F792EA0}"/>
              </a:ext>
            </a:extLst>
          </p:cNvPr>
          <p:cNvSpPr>
            <a:spLocks noGrp="1"/>
          </p:cNvSpPr>
          <p:nvPr>
            <p:ph type="title"/>
          </p:nvPr>
        </p:nvSpPr>
        <p:spPr/>
        <p:txBody>
          <a:bodyPr/>
          <a:lstStyle/>
          <a:p>
            <a:r>
              <a:rPr lang="en-US"/>
              <a:t>Using System.Type.GetType()</a:t>
            </a:r>
            <a:endParaRPr lang="ru-RU"/>
          </a:p>
        </p:txBody>
      </p:sp>
      <p:sp>
        <p:nvSpPr>
          <p:cNvPr id="3" name="Текст 2">
            <a:extLst>
              <a:ext uri="{FF2B5EF4-FFF2-40B4-BE49-F238E27FC236}">
                <a16:creationId xmlns:a16="http://schemas.microsoft.com/office/drawing/2014/main" id="{68D3AB30-6F3E-4B63-BCB4-543ECEA4A66C}"/>
              </a:ext>
            </a:extLst>
          </p:cNvPr>
          <p:cNvSpPr>
            <a:spLocks noGrp="1"/>
          </p:cNvSpPr>
          <p:nvPr>
            <p:ph type="body" sz="quarter" idx="10"/>
          </p:nvPr>
        </p:nvSpPr>
        <p:spPr>
          <a:xfrm>
            <a:off x="7981950" y="1885950"/>
            <a:ext cx="3919538" cy="3429000"/>
          </a:xfrm>
        </p:spPr>
        <p:txBody>
          <a:bodyPr/>
          <a:lstStyle/>
          <a:p>
            <a:r>
              <a:rPr lang="en-US"/>
              <a:t>The Type.GetType() is an overloaded method and accepts the following parameters:</a:t>
            </a:r>
          </a:p>
          <a:p>
            <a:pPr marL="342900" indent="-342900">
              <a:buFont typeface="Arial" panose="020B0604020202020204" pitchFamily="34" charset="0"/>
              <a:buChar char="•"/>
            </a:pPr>
            <a:r>
              <a:rPr lang="en-US"/>
              <a:t>fully qualified string name of the type you are interested in examining</a:t>
            </a:r>
          </a:p>
          <a:p>
            <a:pPr marL="342900" indent="-342900">
              <a:buFont typeface="Arial" panose="020B0604020202020204" pitchFamily="34" charset="0"/>
              <a:buChar char="•"/>
            </a:pPr>
            <a:r>
              <a:rPr lang="en-US"/>
              <a:t>exception should be thrown if the type cannot be found</a:t>
            </a:r>
          </a:p>
          <a:p>
            <a:pPr marL="342900" indent="-342900">
              <a:buFont typeface="Arial" panose="020B0604020202020204" pitchFamily="34" charset="0"/>
              <a:buChar char="•"/>
            </a:pPr>
            <a:r>
              <a:rPr lang="en-US"/>
              <a:t>establishes the case sensitivity of the string</a:t>
            </a:r>
            <a:endParaRPr lang="ru-RU"/>
          </a:p>
        </p:txBody>
      </p:sp>
      <p:pic>
        <p:nvPicPr>
          <p:cNvPr id="4" name="Рисунок 3">
            <a:extLst>
              <a:ext uri="{FF2B5EF4-FFF2-40B4-BE49-F238E27FC236}">
                <a16:creationId xmlns:a16="http://schemas.microsoft.com/office/drawing/2014/main" id="{0221B1FD-2C9A-47F6-B453-4B1569082B43}"/>
              </a:ext>
            </a:extLst>
          </p:cNvPr>
          <p:cNvPicPr>
            <a:picLocks noChangeAspect="1"/>
          </p:cNvPicPr>
          <p:nvPr/>
        </p:nvPicPr>
        <p:blipFill>
          <a:blip r:embed="rId3"/>
          <a:stretch>
            <a:fillRect/>
          </a:stretch>
        </p:blipFill>
        <p:spPr>
          <a:xfrm>
            <a:off x="290512" y="2057400"/>
            <a:ext cx="7329878" cy="3733800"/>
          </a:xfrm>
          <a:prstGeom prst="rect">
            <a:avLst/>
          </a:prstGeom>
        </p:spPr>
      </p:pic>
    </p:spTree>
    <p:extLst>
      <p:ext uri="{BB962C8B-B14F-4D97-AF65-F5344CB8AC3E}">
        <p14:creationId xmlns:p14="http://schemas.microsoft.com/office/powerpoint/2010/main" val="2010825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826DB1-786E-421D-82B2-2C7A7FBFFF3A}"/>
              </a:ext>
            </a:extLst>
          </p:cNvPr>
          <p:cNvSpPr>
            <a:spLocks noGrp="1"/>
          </p:cNvSpPr>
          <p:nvPr>
            <p:ph type="title"/>
          </p:nvPr>
        </p:nvSpPr>
        <p:spPr/>
        <p:txBody>
          <a:bodyPr/>
          <a:lstStyle/>
          <a:p>
            <a:r>
              <a:rPr lang="en-US"/>
              <a:t>Using typeof () C# operator</a:t>
            </a:r>
            <a:endParaRPr lang="ru-RU"/>
          </a:p>
        </p:txBody>
      </p:sp>
      <p:sp>
        <p:nvSpPr>
          <p:cNvPr id="3" name="Текст 2">
            <a:extLst>
              <a:ext uri="{FF2B5EF4-FFF2-40B4-BE49-F238E27FC236}">
                <a16:creationId xmlns:a16="http://schemas.microsoft.com/office/drawing/2014/main" id="{EA0F731A-5622-4C6D-8397-104CA4B7C9AF}"/>
              </a:ext>
            </a:extLst>
          </p:cNvPr>
          <p:cNvSpPr>
            <a:spLocks noGrp="1"/>
          </p:cNvSpPr>
          <p:nvPr>
            <p:ph type="body" sz="quarter" idx="10"/>
          </p:nvPr>
        </p:nvSpPr>
        <p:spPr>
          <a:xfrm>
            <a:off x="7715250" y="2057400"/>
            <a:ext cx="3790950" cy="3429000"/>
          </a:xfrm>
        </p:spPr>
        <p:txBody>
          <a:bodyPr/>
          <a:lstStyle/>
          <a:p>
            <a:r>
              <a:rPr lang="en-US"/>
              <a:t>The final way to obtain a type information is using the C# typeof operator. This operator takes the name of the type as a parameter.</a:t>
            </a:r>
            <a:endParaRPr lang="ru-RU"/>
          </a:p>
        </p:txBody>
      </p:sp>
      <p:pic>
        <p:nvPicPr>
          <p:cNvPr id="4" name="Рисунок 3">
            <a:extLst>
              <a:ext uri="{FF2B5EF4-FFF2-40B4-BE49-F238E27FC236}">
                <a16:creationId xmlns:a16="http://schemas.microsoft.com/office/drawing/2014/main" id="{76ECAEB9-C9C4-4D79-BD62-935B9D57F0AE}"/>
              </a:ext>
            </a:extLst>
          </p:cNvPr>
          <p:cNvPicPr>
            <a:picLocks noChangeAspect="1"/>
          </p:cNvPicPr>
          <p:nvPr/>
        </p:nvPicPr>
        <p:blipFill>
          <a:blip r:embed="rId2"/>
          <a:stretch>
            <a:fillRect/>
          </a:stretch>
        </p:blipFill>
        <p:spPr>
          <a:xfrm>
            <a:off x="319087" y="1881187"/>
            <a:ext cx="7075870" cy="4672013"/>
          </a:xfrm>
          <a:prstGeom prst="rect">
            <a:avLst/>
          </a:prstGeom>
        </p:spPr>
      </p:pic>
    </p:spTree>
    <p:extLst>
      <p:ext uri="{BB962C8B-B14F-4D97-AF65-F5344CB8AC3E}">
        <p14:creationId xmlns:p14="http://schemas.microsoft.com/office/powerpoint/2010/main" val="412715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521C172-DC2A-47BB-85D5-B4A97FEF0147}"/>
              </a:ext>
            </a:extLst>
          </p:cNvPr>
          <p:cNvSpPr>
            <a:spLocks noGrp="1"/>
          </p:cNvSpPr>
          <p:nvPr>
            <p:ph type="title"/>
          </p:nvPr>
        </p:nvSpPr>
        <p:spPr>
          <a:xfrm>
            <a:off x="685800" y="2424954"/>
            <a:ext cx="10820400" cy="685800"/>
          </a:xfrm>
        </p:spPr>
        <p:txBody>
          <a:bodyPr/>
          <a:lstStyle/>
          <a:p>
            <a:pPr algn="ctr"/>
            <a:r>
              <a:rPr lang="en-US"/>
              <a:t>Type Properties</a:t>
            </a:r>
            <a:br>
              <a:rPr lang="en-US"/>
            </a:br>
            <a:endParaRPr lang="ru-RU"/>
          </a:p>
        </p:txBody>
      </p:sp>
    </p:spTree>
    <p:extLst>
      <p:ext uri="{BB962C8B-B14F-4D97-AF65-F5344CB8AC3E}">
        <p14:creationId xmlns:p14="http://schemas.microsoft.com/office/powerpoint/2010/main" val="2324607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49F36F-2237-4FFE-8EEF-4C94E5A24FA5}"/>
              </a:ext>
            </a:extLst>
          </p:cNvPr>
          <p:cNvSpPr>
            <a:spLocks noGrp="1"/>
          </p:cNvSpPr>
          <p:nvPr>
            <p:ph type="title"/>
          </p:nvPr>
        </p:nvSpPr>
        <p:spPr/>
        <p:txBody>
          <a:bodyPr/>
          <a:lstStyle/>
          <a:p>
            <a:r>
              <a:rPr lang="en-US"/>
              <a:t>Type Properties</a:t>
            </a:r>
            <a:endParaRPr lang="ru-RU"/>
          </a:p>
        </p:txBody>
      </p:sp>
      <p:sp>
        <p:nvSpPr>
          <p:cNvPr id="3" name="Текст 2">
            <a:extLst>
              <a:ext uri="{FF2B5EF4-FFF2-40B4-BE49-F238E27FC236}">
                <a16:creationId xmlns:a16="http://schemas.microsoft.com/office/drawing/2014/main" id="{74AE508F-6A32-4347-80CB-0B5337741A94}"/>
              </a:ext>
            </a:extLst>
          </p:cNvPr>
          <p:cNvSpPr>
            <a:spLocks noGrp="1"/>
          </p:cNvSpPr>
          <p:nvPr>
            <p:ph type="body" sz="quarter" idx="10"/>
          </p:nvPr>
        </p:nvSpPr>
        <p:spPr/>
        <p:txBody>
          <a:bodyPr/>
          <a:lstStyle/>
          <a:p>
            <a:r>
              <a:rPr lang="en-US"/>
              <a:t>The System.Type class defines a number of members that can be used to examine a type's metadata. You can split these properties into three categories,</a:t>
            </a:r>
          </a:p>
          <a:p>
            <a:r>
              <a:rPr lang="en-US"/>
              <a:t>1. A number of properties retrieve the strings containing various names associated with the class, as shown in the following table:</a:t>
            </a:r>
          </a:p>
          <a:p>
            <a:endParaRPr lang="en-US"/>
          </a:p>
        </p:txBody>
      </p:sp>
      <p:graphicFrame>
        <p:nvGraphicFramePr>
          <p:cNvPr id="6" name="Таблица 5">
            <a:extLst>
              <a:ext uri="{FF2B5EF4-FFF2-40B4-BE49-F238E27FC236}">
                <a16:creationId xmlns:a16="http://schemas.microsoft.com/office/drawing/2014/main" id="{22081299-E165-4C7E-9C78-4E226A69D5B7}"/>
              </a:ext>
            </a:extLst>
          </p:cNvPr>
          <p:cNvGraphicFramePr>
            <a:graphicFrameLocks noGrp="1"/>
          </p:cNvGraphicFramePr>
          <p:nvPr>
            <p:extLst>
              <p:ext uri="{D42A27DB-BD31-4B8C-83A1-F6EECF244321}">
                <p14:modId xmlns:p14="http://schemas.microsoft.com/office/powerpoint/2010/main" val="2984465954"/>
              </p:ext>
            </p:extLst>
          </p:nvPr>
        </p:nvGraphicFramePr>
        <p:xfrm>
          <a:off x="685800" y="3681254"/>
          <a:ext cx="10953750" cy="1584960"/>
        </p:xfrm>
        <a:graphic>
          <a:graphicData uri="http://schemas.openxmlformats.org/drawingml/2006/table">
            <a:tbl>
              <a:tblPr/>
              <a:tblGrid>
                <a:gridCol w="1686719">
                  <a:extLst>
                    <a:ext uri="{9D8B030D-6E8A-4147-A177-3AD203B41FA5}">
                      <a16:colId xmlns:a16="http://schemas.microsoft.com/office/drawing/2014/main" val="1217707853"/>
                    </a:ext>
                  </a:extLst>
                </a:gridCol>
                <a:gridCol w="9267031">
                  <a:extLst>
                    <a:ext uri="{9D8B030D-6E8A-4147-A177-3AD203B41FA5}">
                      <a16:colId xmlns:a16="http://schemas.microsoft.com/office/drawing/2014/main" val="2762385078"/>
                    </a:ext>
                  </a:extLst>
                </a:gridCol>
              </a:tblGrid>
              <a:tr h="0">
                <a:tc>
                  <a:txBody>
                    <a:bodyPr/>
                    <a:lstStyle/>
                    <a:p>
                      <a:r>
                        <a:rPr lang="en-US" sz="2000">
                          <a:solidFill>
                            <a:schemeClr val="bg1"/>
                          </a:solidFill>
                          <a:effectLst/>
                        </a:rPr>
                        <a:t>Property</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US" sz="2000">
                          <a:solidFill>
                            <a:schemeClr val="bg1"/>
                          </a:solidFill>
                          <a:effectLst/>
                        </a:rPr>
                        <a:t>Returns</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2983725035"/>
                  </a:ext>
                </a:extLst>
              </a:tr>
              <a:tr h="0">
                <a:tc>
                  <a:txBody>
                    <a:bodyPr/>
                    <a:lstStyle/>
                    <a:p>
                      <a:r>
                        <a:rPr lang="en-US" sz="2000">
                          <a:solidFill>
                            <a:schemeClr val="bg1"/>
                          </a:solidFill>
                          <a:effectLst/>
                        </a:rPr>
                        <a:t>Name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2000">
                          <a:solidFill>
                            <a:schemeClr val="bg1"/>
                          </a:solidFill>
                          <a:effectLst/>
                        </a:rPr>
                        <a:t>The name of the data type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819644825"/>
                  </a:ext>
                </a:extLst>
              </a:tr>
              <a:tr h="0">
                <a:tc>
                  <a:txBody>
                    <a:bodyPr/>
                    <a:lstStyle/>
                    <a:p>
                      <a:r>
                        <a:rPr lang="en-US" sz="2000">
                          <a:solidFill>
                            <a:schemeClr val="bg1"/>
                          </a:solidFill>
                          <a:effectLst/>
                        </a:rPr>
                        <a:t>FullName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2000">
                          <a:solidFill>
                            <a:schemeClr val="bg1"/>
                          </a:solidFill>
                          <a:effectLst/>
                        </a:rPr>
                        <a:t>The fully qualified name of the data type (including the namespace name)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202468045"/>
                  </a:ext>
                </a:extLst>
              </a:tr>
              <a:tr h="0">
                <a:tc>
                  <a:txBody>
                    <a:bodyPr/>
                    <a:lstStyle/>
                    <a:p>
                      <a:r>
                        <a:rPr lang="en-US" sz="2000">
                          <a:solidFill>
                            <a:schemeClr val="bg1"/>
                          </a:solidFill>
                          <a:effectLst/>
                        </a:rPr>
                        <a:t>Namespace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2000">
                          <a:solidFill>
                            <a:schemeClr val="bg1"/>
                          </a:solidFill>
                          <a:effectLst/>
                        </a:rPr>
                        <a:t>The name of the namespace in which the data type is defined</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876411116"/>
                  </a:ext>
                </a:extLst>
              </a:tr>
            </a:tbl>
          </a:graphicData>
        </a:graphic>
      </p:graphicFrame>
      <p:sp>
        <p:nvSpPr>
          <p:cNvPr id="7" name="Rectangle 2">
            <a:extLst>
              <a:ext uri="{FF2B5EF4-FFF2-40B4-BE49-F238E27FC236}">
                <a16:creationId xmlns:a16="http://schemas.microsoft.com/office/drawing/2014/main" id="{F87E736C-8F0C-49CE-BD5A-FA0278552808}"/>
              </a:ext>
            </a:extLst>
          </p:cNvPr>
          <p:cNvSpPr>
            <a:spLocks noChangeArrowheads="1"/>
          </p:cNvSpPr>
          <p:nvPr/>
        </p:nvSpPr>
        <p:spPr bwMode="auto">
          <a:xfrm>
            <a:off x="685800" y="368141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8589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49F36F-2237-4FFE-8EEF-4C94E5A24FA5}"/>
              </a:ext>
            </a:extLst>
          </p:cNvPr>
          <p:cNvSpPr>
            <a:spLocks noGrp="1"/>
          </p:cNvSpPr>
          <p:nvPr>
            <p:ph type="title"/>
          </p:nvPr>
        </p:nvSpPr>
        <p:spPr/>
        <p:txBody>
          <a:bodyPr/>
          <a:lstStyle/>
          <a:p>
            <a:r>
              <a:rPr lang="en-US"/>
              <a:t>Type Properties</a:t>
            </a:r>
            <a:endParaRPr lang="ru-RU"/>
          </a:p>
        </p:txBody>
      </p:sp>
      <p:sp>
        <p:nvSpPr>
          <p:cNvPr id="3" name="Текст 2">
            <a:extLst>
              <a:ext uri="{FF2B5EF4-FFF2-40B4-BE49-F238E27FC236}">
                <a16:creationId xmlns:a16="http://schemas.microsoft.com/office/drawing/2014/main" id="{74AE508F-6A32-4347-80CB-0B5337741A94}"/>
              </a:ext>
            </a:extLst>
          </p:cNvPr>
          <p:cNvSpPr>
            <a:spLocks noGrp="1"/>
          </p:cNvSpPr>
          <p:nvPr>
            <p:ph type="body" sz="quarter" idx="10"/>
          </p:nvPr>
        </p:nvSpPr>
        <p:spPr/>
        <p:txBody>
          <a:bodyPr/>
          <a:lstStyle/>
          <a:p>
            <a:r>
              <a:rPr lang="en-US"/>
              <a:t>2. It is also possible to retrieve references to further type objects that represent related classes, as shown in the following table:</a:t>
            </a:r>
          </a:p>
        </p:txBody>
      </p:sp>
      <p:graphicFrame>
        <p:nvGraphicFramePr>
          <p:cNvPr id="6" name="Таблица 5">
            <a:extLst>
              <a:ext uri="{FF2B5EF4-FFF2-40B4-BE49-F238E27FC236}">
                <a16:creationId xmlns:a16="http://schemas.microsoft.com/office/drawing/2014/main" id="{22081299-E165-4C7E-9C78-4E226A69D5B7}"/>
              </a:ext>
            </a:extLst>
          </p:cNvPr>
          <p:cNvGraphicFramePr>
            <a:graphicFrameLocks noGrp="1"/>
          </p:cNvGraphicFramePr>
          <p:nvPr>
            <p:extLst>
              <p:ext uri="{D42A27DB-BD31-4B8C-83A1-F6EECF244321}">
                <p14:modId xmlns:p14="http://schemas.microsoft.com/office/powerpoint/2010/main" val="360610335"/>
              </p:ext>
            </p:extLst>
          </p:nvPr>
        </p:nvGraphicFramePr>
        <p:xfrm>
          <a:off x="619125" y="2872740"/>
          <a:ext cx="10953750" cy="1798320"/>
        </p:xfrm>
        <a:graphic>
          <a:graphicData uri="http://schemas.openxmlformats.org/drawingml/2006/table">
            <a:tbl>
              <a:tblPr/>
              <a:tblGrid>
                <a:gridCol w="3009900">
                  <a:extLst>
                    <a:ext uri="{9D8B030D-6E8A-4147-A177-3AD203B41FA5}">
                      <a16:colId xmlns:a16="http://schemas.microsoft.com/office/drawing/2014/main" val="1217707853"/>
                    </a:ext>
                  </a:extLst>
                </a:gridCol>
                <a:gridCol w="7943850">
                  <a:extLst>
                    <a:ext uri="{9D8B030D-6E8A-4147-A177-3AD203B41FA5}">
                      <a16:colId xmlns:a16="http://schemas.microsoft.com/office/drawing/2014/main" val="2762385078"/>
                    </a:ext>
                  </a:extLst>
                </a:gridCol>
              </a:tblGrid>
              <a:tr h="0">
                <a:tc>
                  <a:txBody>
                    <a:bodyPr/>
                    <a:lstStyle/>
                    <a:p>
                      <a:r>
                        <a:rPr lang="en-US" sz="2000">
                          <a:solidFill>
                            <a:schemeClr val="bg1"/>
                          </a:solidFill>
                          <a:effectLst/>
                        </a:rPr>
                        <a:t>Property</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US" sz="2000">
                          <a:solidFill>
                            <a:schemeClr val="bg1"/>
                          </a:solidFill>
                          <a:effectLst/>
                        </a:rPr>
                        <a:t>Returns</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2983725035"/>
                  </a:ext>
                </a:extLst>
              </a:tr>
              <a:tr h="0">
                <a:tc>
                  <a:txBody>
                    <a:bodyPr/>
                    <a:lstStyle/>
                    <a:p>
                      <a:r>
                        <a:rPr lang="en-US" sz="2000">
                          <a:solidFill>
                            <a:schemeClr val="bg1"/>
                          </a:solidFill>
                          <a:effectLst/>
                        </a:rPr>
                        <a:t>BaseType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2000">
                          <a:solidFill>
                            <a:schemeClr val="bg1"/>
                          </a:solidFill>
                          <a:effectLst/>
                        </a:rPr>
                        <a:t>Immediate base type of this type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819644825"/>
                  </a:ext>
                </a:extLst>
              </a:tr>
              <a:tr h="0">
                <a:tc>
                  <a:txBody>
                    <a:bodyPr/>
                    <a:lstStyle/>
                    <a:p>
                      <a:r>
                        <a:rPr lang="en-US" sz="2000">
                          <a:solidFill>
                            <a:schemeClr val="bg1"/>
                          </a:solidFill>
                          <a:effectLst/>
                        </a:rPr>
                        <a:t>UnderlyingSystemType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2000">
                          <a:solidFill>
                            <a:schemeClr val="bg1"/>
                          </a:solidFill>
                          <a:effectLst/>
                        </a:rPr>
                        <a:t>The type that this type maps to in the .NET runtime (recall that certain .NET base types actually map to specific predefined types recognized by IL)</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202468045"/>
                  </a:ext>
                </a:extLst>
              </a:tr>
            </a:tbl>
          </a:graphicData>
        </a:graphic>
      </p:graphicFrame>
      <p:sp>
        <p:nvSpPr>
          <p:cNvPr id="7" name="Rectangle 2">
            <a:extLst>
              <a:ext uri="{FF2B5EF4-FFF2-40B4-BE49-F238E27FC236}">
                <a16:creationId xmlns:a16="http://schemas.microsoft.com/office/drawing/2014/main" id="{F87E736C-8F0C-49CE-BD5A-FA0278552808}"/>
              </a:ext>
            </a:extLst>
          </p:cNvPr>
          <p:cNvSpPr>
            <a:spLocks noChangeArrowheads="1"/>
          </p:cNvSpPr>
          <p:nvPr/>
        </p:nvSpPr>
        <p:spPr bwMode="auto">
          <a:xfrm>
            <a:off x="685800" y="368141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7536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49F36F-2237-4FFE-8EEF-4C94E5A24FA5}"/>
              </a:ext>
            </a:extLst>
          </p:cNvPr>
          <p:cNvSpPr>
            <a:spLocks noGrp="1"/>
          </p:cNvSpPr>
          <p:nvPr>
            <p:ph type="title"/>
          </p:nvPr>
        </p:nvSpPr>
        <p:spPr/>
        <p:txBody>
          <a:bodyPr/>
          <a:lstStyle/>
          <a:p>
            <a:r>
              <a:rPr lang="en-US"/>
              <a:t>Type Properties</a:t>
            </a:r>
            <a:endParaRPr lang="ru-RU"/>
          </a:p>
        </p:txBody>
      </p:sp>
      <p:sp>
        <p:nvSpPr>
          <p:cNvPr id="3" name="Текст 2">
            <a:extLst>
              <a:ext uri="{FF2B5EF4-FFF2-40B4-BE49-F238E27FC236}">
                <a16:creationId xmlns:a16="http://schemas.microsoft.com/office/drawing/2014/main" id="{74AE508F-6A32-4347-80CB-0B5337741A94}"/>
              </a:ext>
            </a:extLst>
          </p:cNvPr>
          <p:cNvSpPr>
            <a:spLocks noGrp="1"/>
          </p:cNvSpPr>
          <p:nvPr>
            <p:ph type="body" sz="quarter" idx="10"/>
          </p:nvPr>
        </p:nvSpPr>
        <p:spPr>
          <a:xfrm>
            <a:off x="8763000" y="2057400"/>
            <a:ext cx="2743200" cy="3429000"/>
          </a:xfrm>
        </p:spPr>
        <p:txBody>
          <a:bodyPr/>
          <a:lstStyle/>
          <a:p>
            <a:r>
              <a:rPr lang="en-US"/>
              <a:t>3. A number of Boolean properties indicate whether this type is, for example, a class, an enum, and so on.</a:t>
            </a:r>
          </a:p>
        </p:txBody>
      </p:sp>
      <p:sp>
        <p:nvSpPr>
          <p:cNvPr id="7" name="Rectangle 2">
            <a:extLst>
              <a:ext uri="{FF2B5EF4-FFF2-40B4-BE49-F238E27FC236}">
                <a16:creationId xmlns:a16="http://schemas.microsoft.com/office/drawing/2014/main" id="{F87E736C-8F0C-49CE-BD5A-FA0278552808}"/>
              </a:ext>
            </a:extLst>
          </p:cNvPr>
          <p:cNvSpPr>
            <a:spLocks noChangeArrowheads="1"/>
          </p:cNvSpPr>
          <p:nvPr/>
        </p:nvSpPr>
        <p:spPr bwMode="auto">
          <a:xfrm>
            <a:off x="685800" y="368141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graphicFrame>
        <p:nvGraphicFramePr>
          <p:cNvPr id="4" name="Таблица 3">
            <a:extLst>
              <a:ext uri="{FF2B5EF4-FFF2-40B4-BE49-F238E27FC236}">
                <a16:creationId xmlns:a16="http://schemas.microsoft.com/office/drawing/2014/main" id="{232CC9A4-8BED-43AD-9D33-AD522921B48B}"/>
              </a:ext>
            </a:extLst>
          </p:cNvPr>
          <p:cNvGraphicFramePr>
            <a:graphicFrameLocks noGrp="1"/>
          </p:cNvGraphicFramePr>
          <p:nvPr>
            <p:extLst>
              <p:ext uri="{D42A27DB-BD31-4B8C-83A1-F6EECF244321}">
                <p14:modId xmlns:p14="http://schemas.microsoft.com/office/powerpoint/2010/main" val="488266904"/>
              </p:ext>
            </p:extLst>
          </p:nvPr>
        </p:nvGraphicFramePr>
        <p:xfrm>
          <a:off x="685800" y="1749998"/>
          <a:ext cx="7791450" cy="5050852"/>
        </p:xfrm>
        <a:graphic>
          <a:graphicData uri="http://schemas.openxmlformats.org/drawingml/2006/table">
            <a:tbl>
              <a:tblPr/>
              <a:tblGrid>
                <a:gridCol w="3895725">
                  <a:extLst>
                    <a:ext uri="{9D8B030D-6E8A-4147-A177-3AD203B41FA5}">
                      <a16:colId xmlns:a16="http://schemas.microsoft.com/office/drawing/2014/main" val="2094073454"/>
                    </a:ext>
                  </a:extLst>
                </a:gridCol>
                <a:gridCol w="3895725">
                  <a:extLst>
                    <a:ext uri="{9D8B030D-6E8A-4147-A177-3AD203B41FA5}">
                      <a16:colId xmlns:a16="http://schemas.microsoft.com/office/drawing/2014/main" val="1129540151"/>
                    </a:ext>
                  </a:extLst>
                </a:gridCol>
              </a:tblGrid>
              <a:tr h="348107">
                <a:tc>
                  <a:txBody>
                    <a:bodyPr/>
                    <a:lstStyle/>
                    <a:p>
                      <a:r>
                        <a:rPr lang="en-US" sz="2000">
                          <a:solidFill>
                            <a:schemeClr val="bg1"/>
                          </a:solidFill>
                          <a:effectLst/>
                        </a:rPr>
                        <a:t>Type</a:t>
                      </a:r>
                    </a:p>
                  </a:txBody>
                  <a:tcPr marL="87027" marR="87027" marT="43513" marB="43513"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US" sz="2000">
                          <a:solidFill>
                            <a:schemeClr val="bg1"/>
                          </a:solidFill>
                          <a:effectLst/>
                        </a:rPr>
                        <a:t>Meaning in Life</a:t>
                      </a:r>
                    </a:p>
                  </a:txBody>
                  <a:tcPr marL="87027" marR="87027" marT="43513" marB="43513"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2019611552"/>
                  </a:ext>
                </a:extLst>
              </a:tr>
              <a:tr h="4003231">
                <a:tc>
                  <a:txBody>
                    <a:bodyPr/>
                    <a:lstStyle/>
                    <a:p>
                      <a:r>
                        <a:rPr lang="en-US" sz="2000">
                          <a:solidFill>
                            <a:schemeClr val="bg1"/>
                          </a:solidFill>
                          <a:effectLst/>
                        </a:rPr>
                        <a:t>IsAbstract</a:t>
                      </a:r>
                      <a:br>
                        <a:rPr lang="en-US" sz="2000">
                          <a:solidFill>
                            <a:schemeClr val="bg1"/>
                          </a:solidFill>
                          <a:effectLst/>
                        </a:rPr>
                      </a:br>
                      <a:r>
                        <a:rPr lang="en-US" sz="2000">
                          <a:solidFill>
                            <a:schemeClr val="bg1"/>
                          </a:solidFill>
                          <a:effectLst/>
                        </a:rPr>
                        <a:t>IsArray</a:t>
                      </a:r>
                      <a:br>
                        <a:rPr lang="en-US" sz="2000">
                          <a:solidFill>
                            <a:schemeClr val="bg1"/>
                          </a:solidFill>
                          <a:effectLst/>
                        </a:rPr>
                      </a:br>
                      <a:r>
                        <a:rPr lang="en-US" sz="2000">
                          <a:solidFill>
                            <a:schemeClr val="bg1"/>
                          </a:solidFill>
                          <a:effectLst/>
                        </a:rPr>
                        <a:t>IsClass</a:t>
                      </a:r>
                      <a:br>
                        <a:rPr lang="en-US" sz="2000">
                          <a:solidFill>
                            <a:schemeClr val="bg1"/>
                          </a:solidFill>
                          <a:effectLst/>
                        </a:rPr>
                      </a:br>
                      <a:r>
                        <a:rPr lang="en-US" sz="2000">
                          <a:solidFill>
                            <a:schemeClr val="bg1"/>
                          </a:solidFill>
                          <a:effectLst/>
                        </a:rPr>
                        <a:t>IsCOMObject</a:t>
                      </a:r>
                      <a:br>
                        <a:rPr lang="en-US" sz="2000">
                          <a:solidFill>
                            <a:schemeClr val="bg1"/>
                          </a:solidFill>
                          <a:effectLst/>
                        </a:rPr>
                      </a:br>
                      <a:r>
                        <a:rPr lang="en-US" sz="2000">
                          <a:solidFill>
                            <a:schemeClr val="bg1"/>
                          </a:solidFill>
                          <a:effectLst/>
                        </a:rPr>
                        <a:t>IsEnum</a:t>
                      </a:r>
                      <a:br>
                        <a:rPr lang="en-US" sz="2000">
                          <a:solidFill>
                            <a:schemeClr val="bg1"/>
                          </a:solidFill>
                          <a:effectLst/>
                        </a:rPr>
                      </a:br>
                      <a:r>
                        <a:rPr lang="en-US" sz="2000">
                          <a:solidFill>
                            <a:schemeClr val="bg1"/>
                          </a:solidFill>
                          <a:effectLst/>
                        </a:rPr>
                        <a:t>IsGenericTypeDefinition</a:t>
                      </a:r>
                      <a:br>
                        <a:rPr lang="en-US" sz="2000">
                          <a:solidFill>
                            <a:schemeClr val="bg1"/>
                          </a:solidFill>
                          <a:effectLst/>
                        </a:rPr>
                      </a:br>
                      <a:r>
                        <a:rPr lang="en-US" sz="2000">
                          <a:solidFill>
                            <a:schemeClr val="bg1"/>
                          </a:solidFill>
                          <a:effectLst/>
                        </a:rPr>
                        <a:t>IsGenericParameter</a:t>
                      </a:r>
                      <a:br>
                        <a:rPr lang="en-US" sz="2000">
                          <a:solidFill>
                            <a:schemeClr val="bg1"/>
                          </a:solidFill>
                          <a:effectLst/>
                        </a:rPr>
                      </a:br>
                      <a:r>
                        <a:rPr lang="en-US" sz="2000">
                          <a:solidFill>
                            <a:schemeClr val="bg1"/>
                          </a:solidFill>
                          <a:effectLst/>
                        </a:rPr>
                        <a:t>IsInterface</a:t>
                      </a:r>
                      <a:br>
                        <a:rPr lang="en-US" sz="2000">
                          <a:solidFill>
                            <a:schemeClr val="bg1"/>
                          </a:solidFill>
                          <a:effectLst/>
                        </a:rPr>
                      </a:br>
                      <a:r>
                        <a:rPr lang="en-US" sz="2000">
                          <a:solidFill>
                            <a:schemeClr val="bg1"/>
                          </a:solidFill>
                          <a:effectLst/>
                        </a:rPr>
                        <a:t>IsPrimitive</a:t>
                      </a:r>
                      <a:br>
                        <a:rPr lang="en-US" sz="2000">
                          <a:solidFill>
                            <a:schemeClr val="bg1"/>
                          </a:solidFill>
                          <a:effectLst/>
                        </a:rPr>
                      </a:br>
                      <a:r>
                        <a:rPr lang="en-US" sz="2000">
                          <a:solidFill>
                            <a:schemeClr val="bg1"/>
                          </a:solidFill>
                          <a:effectLst/>
                        </a:rPr>
                        <a:t>IsPublic</a:t>
                      </a:r>
                      <a:br>
                        <a:rPr lang="en-US" sz="2000">
                          <a:solidFill>
                            <a:schemeClr val="bg1"/>
                          </a:solidFill>
                          <a:effectLst/>
                        </a:rPr>
                      </a:br>
                      <a:r>
                        <a:rPr lang="en-US" sz="2000">
                          <a:solidFill>
                            <a:schemeClr val="bg1"/>
                          </a:solidFill>
                          <a:effectLst/>
                        </a:rPr>
                        <a:t>IsNestedPrivate</a:t>
                      </a:r>
                      <a:br>
                        <a:rPr lang="en-US" sz="2000">
                          <a:solidFill>
                            <a:schemeClr val="bg1"/>
                          </a:solidFill>
                          <a:effectLst/>
                        </a:rPr>
                      </a:br>
                      <a:r>
                        <a:rPr lang="en-US" sz="2000">
                          <a:solidFill>
                            <a:schemeClr val="bg1"/>
                          </a:solidFill>
                          <a:effectLst/>
                        </a:rPr>
                        <a:t>IsNestedPublic</a:t>
                      </a:r>
                      <a:br>
                        <a:rPr lang="en-US" sz="2000">
                          <a:solidFill>
                            <a:schemeClr val="bg1"/>
                          </a:solidFill>
                          <a:effectLst/>
                        </a:rPr>
                      </a:br>
                      <a:r>
                        <a:rPr lang="en-US" sz="2000">
                          <a:solidFill>
                            <a:schemeClr val="bg1"/>
                          </a:solidFill>
                          <a:effectLst/>
                        </a:rPr>
                        <a:t>IsSealed</a:t>
                      </a:r>
                      <a:br>
                        <a:rPr lang="en-US" sz="2000">
                          <a:solidFill>
                            <a:schemeClr val="bg1"/>
                          </a:solidFill>
                          <a:effectLst/>
                        </a:rPr>
                      </a:br>
                      <a:r>
                        <a:rPr lang="en-US" sz="2000">
                          <a:solidFill>
                            <a:schemeClr val="bg1"/>
                          </a:solidFill>
                          <a:effectLst/>
                        </a:rPr>
                        <a:t>IsValueType</a:t>
                      </a:r>
                      <a:br>
                        <a:rPr lang="en-US" sz="2000">
                          <a:solidFill>
                            <a:schemeClr val="bg1"/>
                          </a:solidFill>
                          <a:effectLst/>
                        </a:rPr>
                      </a:br>
                      <a:r>
                        <a:rPr lang="en-US" sz="2000">
                          <a:solidFill>
                            <a:schemeClr val="bg1"/>
                          </a:solidFill>
                          <a:effectLst/>
                        </a:rPr>
                        <a:t>IsPointer</a:t>
                      </a:r>
                    </a:p>
                  </a:txBody>
                  <a:tcPr marL="87027" marR="87027" marT="43513" marB="43513"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2000">
                          <a:solidFill>
                            <a:schemeClr val="bg1"/>
                          </a:solidFill>
                          <a:effectLst/>
                        </a:rPr>
                        <a:t>These properties (among others) allow you to discover a number of basic traits about the Type you are referring to (e.g., if it is an abstract method, an array, a nested class, and so forth)</a:t>
                      </a:r>
                    </a:p>
                  </a:txBody>
                  <a:tcPr marL="87027" marR="87027" marT="43513" marB="43513"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700938081"/>
                  </a:ext>
                </a:extLst>
              </a:tr>
            </a:tbl>
          </a:graphicData>
        </a:graphic>
      </p:graphicFrame>
    </p:spTree>
    <p:extLst>
      <p:ext uri="{BB962C8B-B14F-4D97-AF65-F5344CB8AC3E}">
        <p14:creationId xmlns:p14="http://schemas.microsoft.com/office/powerpoint/2010/main" val="568665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a:extLst>
              <a:ext uri="{FF2B5EF4-FFF2-40B4-BE49-F238E27FC236}">
                <a16:creationId xmlns:a16="http://schemas.microsoft.com/office/drawing/2014/main" id="{7AACA7EA-8EC1-4CBD-8A1A-B4D2B10065FC}"/>
              </a:ext>
            </a:extLst>
          </p:cNvPr>
          <p:cNvSpPr>
            <a:spLocks noGrp="1"/>
          </p:cNvSpPr>
          <p:nvPr>
            <p:ph type="body" sz="quarter" idx="10"/>
          </p:nvPr>
        </p:nvSpPr>
        <p:spPr/>
        <p:txBody>
          <a:bodyPr/>
          <a:lstStyle/>
          <a:p>
            <a:endParaRPr lang="ru-RU"/>
          </a:p>
        </p:txBody>
      </p:sp>
      <p:sp>
        <p:nvSpPr>
          <p:cNvPr id="7" name="Rectangle 2">
            <a:extLst>
              <a:ext uri="{FF2B5EF4-FFF2-40B4-BE49-F238E27FC236}">
                <a16:creationId xmlns:a16="http://schemas.microsoft.com/office/drawing/2014/main" id="{F87E736C-8F0C-49CE-BD5A-FA0278552808}"/>
              </a:ext>
            </a:extLst>
          </p:cNvPr>
          <p:cNvSpPr>
            <a:spLocks noChangeArrowheads="1"/>
          </p:cNvSpPr>
          <p:nvPr/>
        </p:nvSpPr>
        <p:spPr bwMode="auto">
          <a:xfrm>
            <a:off x="685800" y="368141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pic>
        <p:nvPicPr>
          <p:cNvPr id="8" name="Рисунок 7">
            <a:extLst>
              <a:ext uri="{FF2B5EF4-FFF2-40B4-BE49-F238E27FC236}">
                <a16:creationId xmlns:a16="http://schemas.microsoft.com/office/drawing/2014/main" id="{D6C5C21E-6492-448B-BDD6-982C1D207C5D}"/>
              </a:ext>
            </a:extLst>
          </p:cNvPr>
          <p:cNvPicPr>
            <a:picLocks noChangeAspect="1"/>
          </p:cNvPicPr>
          <p:nvPr/>
        </p:nvPicPr>
        <p:blipFill>
          <a:blip r:embed="rId3"/>
          <a:stretch>
            <a:fillRect/>
          </a:stretch>
        </p:blipFill>
        <p:spPr>
          <a:xfrm>
            <a:off x="142874" y="187247"/>
            <a:ext cx="6905625" cy="6461203"/>
          </a:xfrm>
          <a:prstGeom prst="rect">
            <a:avLst/>
          </a:prstGeom>
        </p:spPr>
      </p:pic>
      <p:pic>
        <p:nvPicPr>
          <p:cNvPr id="10" name="Рисунок 9">
            <a:extLst>
              <a:ext uri="{FF2B5EF4-FFF2-40B4-BE49-F238E27FC236}">
                <a16:creationId xmlns:a16="http://schemas.microsoft.com/office/drawing/2014/main" id="{D1EF0B0B-5ED4-4A90-BA09-01373F0A8326}"/>
              </a:ext>
            </a:extLst>
          </p:cNvPr>
          <p:cNvPicPr>
            <a:picLocks noChangeAspect="1"/>
          </p:cNvPicPr>
          <p:nvPr/>
        </p:nvPicPr>
        <p:blipFill>
          <a:blip r:embed="rId4"/>
          <a:stretch>
            <a:fillRect/>
          </a:stretch>
        </p:blipFill>
        <p:spPr>
          <a:xfrm>
            <a:off x="5872162" y="309738"/>
            <a:ext cx="5881688" cy="3495323"/>
          </a:xfrm>
          <a:prstGeom prst="rect">
            <a:avLst/>
          </a:prstGeom>
          <a:ln>
            <a:solidFill>
              <a:srgbClr val="0070C0"/>
            </a:solidFill>
          </a:ln>
        </p:spPr>
      </p:pic>
      <p:sp>
        <p:nvSpPr>
          <p:cNvPr id="12" name="Заголовок 11">
            <a:extLst>
              <a:ext uri="{FF2B5EF4-FFF2-40B4-BE49-F238E27FC236}">
                <a16:creationId xmlns:a16="http://schemas.microsoft.com/office/drawing/2014/main" id="{8B850C3F-ACD0-4CBE-B819-9E917E6101DE}"/>
              </a:ext>
            </a:extLst>
          </p:cNvPr>
          <p:cNvSpPr>
            <a:spLocks noGrp="1"/>
          </p:cNvSpPr>
          <p:nvPr>
            <p:ph type="title"/>
          </p:nvPr>
        </p:nvSpPr>
        <p:spPr/>
        <p:txBody>
          <a:bodyPr/>
          <a:lstStyle/>
          <a:p>
            <a:endParaRPr lang="ru-RU"/>
          </a:p>
        </p:txBody>
      </p:sp>
      <p:pic>
        <p:nvPicPr>
          <p:cNvPr id="13" name="Рисунок 12">
            <a:extLst>
              <a:ext uri="{FF2B5EF4-FFF2-40B4-BE49-F238E27FC236}">
                <a16:creationId xmlns:a16="http://schemas.microsoft.com/office/drawing/2014/main" id="{E49BC4FF-8A7A-4B77-A29E-05741D3241C8}"/>
              </a:ext>
            </a:extLst>
          </p:cNvPr>
          <p:cNvPicPr>
            <a:picLocks noChangeAspect="1"/>
          </p:cNvPicPr>
          <p:nvPr/>
        </p:nvPicPr>
        <p:blipFill>
          <a:blip r:embed="rId5"/>
          <a:stretch>
            <a:fillRect/>
          </a:stretch>
        </p:blipFill>
        <p:spPr>
          <a:xfrm>
            <a:off x="9286875" y="2933700"/>
            <a:ext cx="2609850" cy="3714750"/>
          </a:xfrm>
          <a:prstGeom prst="rect">
            <a:avLst/>
          </a:prstGeom>
        </p:spPr>
      </p:pic>
    </p:spTree>
    <p:extLst>
      <p:ext uri="{BB962C8B-B14F-4D97-AF65-F5344CB8AC3E}">
        <p14:creationId xmlns:p14="http://schemas.microsoft.com/office/powerpoint/2010/main" val="367917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EB6D2-B03A-40DD-9AF8-041794B1D9FB}"/>
              </a:ext>
            </a:extLst>
          </p:cNvPr>
          <p:cNvSpPr>
            <a:spLocks noGrp="1"/>
          </p:cNvSpPr>
          <p:nvPr>
            <p:ph type="title"/>
          </p:nvPr>
        </p:nvSpPr>
        <p:spPr>
          <a:xfrm>
            <a:off x="685800" y="2743200"/>
            <a:ext cx="10820400" cy="685800"/>
          </a:xfrm>
        </p:spPr>
        <p:txBody>
          <a:bodyPr/>
          <a:lstStyle/>
          <a:p>
            <a:pPr algn="ctr"/>
            <a:r>
              <a:rPr lang="en-US"/>
              <a:t>Type Methods</a:t>
            </a:r>
            <a:br>
              <a:rPr lang="en-US"/>
            </a:br>
            <a:endParaRPr lang="ru-RU"/>
          </a:p>
        </p:txBody>
      </p:sp>
    </p:spTree>
    <p:extLst>
      <p:ext uri="{BB962C8B-B14F-4D97-AF65-F5344CB8AC3E}">
        <p14:creationId xmlns:p14="http://schemas.microsoft.com/office/powerpoint/2010/main" val="2258667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1194FFB-3122-44BA-B104-C0CB96896B4C}"/>
              </a:ext>
            </a:extLst>
          </p:cNvPr>
          <p:cNvSpPr>
            <a:spLocks noGrp="1"/>
          </p:cNvSpPr>
          <p:nvPr>
            <p:ph type="title"/>
          </p:nvPr>
        </p:nvSpPr>
        <p:spPr/>
        <p:txBody>
          <a:bodyPr/>
          <a:lstStyle/>
          <a:p>
            <a:r>
              <a:rPr lang="en-US"/>
              <a:t>Agenda</a:t>
            </a:r>
            <a:endParaRPr lang="ru-RU"/>
          </a:p>
        </p:txBody>
      </p:sp>
      <p:sp>
        <p:nvSpPr>
          <p:cNvPr id="5" name="Текст 4">
            <a:extLst>
              <a:ext uri="{FF2B5EF4-FFF2-40B4-BE49-F238E27FC236}">
                <a16:creationId xmlns:a16="http://schemas.microsoft.com/office/drawing/2014/main" id="{5B215E1F-1C8D-489E-9F12-C50349876744}"/>
              </a:ext>
            </a:extLst>
          </p:cNvPr>
          <p:cNvSpPr>
            <a:spLocks noGrp="1"/>
          </p:cNvSpPr>
          <p:nvPr>
            <p:ph type="body" sz="quarter" idx="10"/>
          </p:nvPr>
        </p:nvSpPr>
        <p:spPr/>
        <p:txBody>
          <a:bodyPr/>
          <a:lstStyle/>
          <a:p>
            <a:pPr marL="457200" indent="-457200">
              <a:buAutoNum type="arabicPeriod"/>
            </a:pPr>
            <a:r>
              <a:rPr lang="en-US"/>
              <a:t>What is .NET Reflection?</a:t>
            </a:r>
          </a:p>
          <a:p>
            <a:pPr marL="457200" indent="-457200">
              <a:buFont typeface="Arial" panose="020B0604020202020204" pitchFamily="34" charset="0"/>
              <a:buAutoNum type="arabicPeriod"/>
            </a:pPr>
            <a:r>
              <a:rPr lang="en-US"/>
              <a:t>System.Reflection Namespace</a:t>
            </a:r>
          </a:p>
          <a:p>
            <a:pPr marL="457200" indent="-457200">
              <a:buFont typeface="Arial" panose="020B0604020202020204" pitchFamily="34" charset="0"/>
              <a:buAutoNum type="arabicPeriod"/>
            </a:pPr>
            <a:r>
              <a:rPr lang="en-US"/>
              <a:t>The System.Type Class</a:t>
            </a:r>
          </a:p>
          <a:p>
            <a:pPr marL="457200" indent="-457200">
              <a:buFont typeface="Arial" panose="020B0604020202020204" pitchFamily="34" charset="0"/>
              <a:buAutoNum type="arabicPeriod"/>
            </a:pPr>
            <a:r>
              <a:rPr lang="en-US"/>
              <a:t>Type Properties</a:t>
            </a:r>
          </a:p>
          <a:p>
            <a:pPr marL="457200" indent="-457200">
              <a:buFont typeface="Arial" panose="020B0604020202020204" pitchFamily="34" charset="0"/>
              <a:buAutoNum type="arabicPeriod"/>
            </a:pPr>
            <a:r>
              <a:rPr lang="en-US"/>
              <a:t>Type Methods</a:t>
            </a:r>
          </a:p>
          <a:p>
            <a:pPr marL="457200" indent="-457200">
              <a:buFont typeface="Arial" panose="020B0604020202020204" pitchFamily="34" charset="0"/>
              <a:buAutoNum type="arabicPeriod"/>
            </a:pPr>
            <a:r>
              <a:rPr lang="en-US"/>
              <a:t>Assembly Class</a:t>
            </a:r>
          </a:p>
          <a:p>
            <a:pPr marL="457200" indent="-457200">
              <a:buFont typeface="Arial" panose="020B0604020202020204" pitchFamily="34" charset="0"/>
              <a:buAutoNum type="arabicPeriod"/>
            </a:pPr>
            <a:r>
              <a:rPr lang="en-US"/>
              <a:t>Lite Binding</a:t>
            </a:r>
          </a:p>
          <a:p>
            <a:pPr marL="457200" indent="-457200">
              <a:buFont typeface="Arial" panose="020B0604020202020204" pitchFamily="34" charset="0"/>
              <a:buAutoNum type="arabicPeriod"/>
            </a:pPr>
            <a:endParaRPr lang="en-US"/>
          </a:p>
          <a:p>
            <a:pPr marL="457200" indent="-457200">
              <a:buAutoNum type="arabicPeriod"/>
            </a:pPr>
            <a:endParaRPr lang="ru-RU"/>
          </a:p>
        </p:txBody>
      </p:sp>
    </p:spTree>
    <p:extLst>
      <p:ext uri="{BB962C8B-B14F-4D97-AF65-F5344CB8AC3E}">
        <p14:creationId xmlns:p14="http://schemas.microsoft.com/office/powerpoint/2010/main" val="374650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837E32-81F7-48A3-8BE1-52FB97529B67}"/>
              </a:ext>
            </a:extLst>
          </p:cNvPr>
          <p:cNvSpPr>
            <a:spLocks noGrp="1"/>
          </p:cNvSpPr>
          <p:nvPr>
            <p:ph type="title"/>
          </p:nvPr>
        </p:nvSpPr>
        <p:spPr/>
        <p:txBody>
          <a:bodyPr/>
          <a:lstStyle/>
          <a:p>
            <a:r>
              <a:rPr lang="en-US"/>
              <a:t>Type Methods</a:t>
            </a:r>
            <a:endParaRPr lang="ru-RU"/>
          </a:p>
        </p:txBody>
      </p:sp>
      <p:graphicFrame>
        <p:nvGraphicFramePr>
          <p:cNvPr id="5" name="Таблица 4">
            <a:extLst>
              <a:ext uri="{FF2B5EF4-FFF2-40B4-BE49-F238E27FC236}">
                <a16:creationId xmlns:a16="http://schemas.microsoft.com/office/drawing/2014/main" id="{F0CC6358-FF9E-46F5-97C2-75397619F53B}"/>
              </a:ext>
            </a:extLst>
          </p:cNvPr>
          <p:cNvGraphicFramePr>
            <a:graphicFrameLocks noGrp="1"/>
          </p:cNvGraphicFramePr>
          <p:nvPr>
            <p:extLst>
              <p:ext uri="{D42A27DB-BD31-4B8C-83A1-F6EECF244321}">
                <p14:modId xmlns:p14="http://schemas.microsoft.com/office/powerpoint/2010/main" val="2569831349"/>
              </p:ext>
            </p:extLst>
          </p:nvPr>
        </p:nvGraphicFramePr>
        <p:xfrm>
          <a:off x="398388" y="1876494"/>
          <a:ext cx="11395223" cy="4765142"/>
        </p:xfrm>
        <a:graphic>
          <a:graphicData uri="http://schemas.openxmlformats.org/drawingml/2006/table">
            <a:tbl>
              <a:tblPr/>
              <a:tblGrid>
                <a:gridCol w="1736874">
                  <a:extLst>
                    <a:ext uri="{9D8B030D-6E8A-4147-A177-3AD203B41FA5}">
                      <a16:colId xmlns:a16="http://schemas.microsoft.com/office/drawing/2014/main" val="1846482556"/>
                    </a:ext>
                  </a:extLst>
                </a:gridCol>
                <a:gridCol w="3524250">
                  <a:extLst>
                    <a:ext uri="{9D8B030D-6E8A-4147-A177-3AD203B41FA5}">
                      <a16:colId xmlns:a16="http://schemas.microsoft.com/office/drawing/2014/main" val="2286053060"/>
                    </a:ext>
                  </a:extLst>
                </a:gridCol>
                <a:gridCol w="6134099">
                  <a:extLst>
                    <a:ext uri="{9D8B030D-6E8A-4147-A177-3AD203B41FA5}">
                      <a16:colId xmlns:a16="http://schemas.microsoft.com/office/drawing/2014/main" val="1464306688"/>
                    </a:ext>
                  </a:extLst>
                </a:gridCol>
              </a:tblGrid>
              <a:tr h="380742">
                <a:tc>
                  <a:txBody>
                    <a:bodyPr/>
                    <a:lstStyle/>
                    <a:p>
                      <a:r>
                        <a:rPr lang="en-US" sz="1800">
                          <a:solidFill>
                            <a:schemeClr val="bg1"/>
                          </a:solidFill>
                          <a:effectLst/>
                        </a:rPr>
                        <a:t>Returned Type</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US" sz="1800">
                          <a:solidFill>
                            <a:schemeClr val="bg1"/>
                          </a:solidFill>
                          <a:effectLst/>
                        </a:rPr>
                        <a:t>Methods (The Method with the Plural Name Returns an Array)</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US" sz="1800">
                          <a:solidFill>
                            <a:schemeClr val="bg1"/>
                          </a:solidFill>
                          <a:effectLst/>
                        </a:rPr>
                        <a:t>Description</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1594104978"/>
                  </a:ext>
                </a:extLst>
              </a:tr>
              <a:tr h="380742">
                <a:tc>
                  <a:txBody>
                    <a:bodyPr/>
                    <a:lstStyle/>
                    <a:p>
                      <a:r>
                        <a:rPr lang="en-US" sz="1800">
                          <a:solidFill>
                            <a:schemeClr val="bg1"/>
                          </a:solidFill>
                          <a:effectLst/>
                        </a:rPr>
                        <a:t>ConstructorInfo</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800">
                          <a:solidFill>
                            <a:schemeClr val="bg1"/>
                          </a:solidFill>
                          <a:effectLst/>
                        </a:rPr>
                        <a:t>GetConstructor(), GetConstructors()</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rowSpan="7">
                  <a:txBody>
                    <a:bodyPr/>
                    <a:lstStyle/>
                    <a:p>
                      <a:r>
                        <a:rPr lang="en-US" sz="1800">
                          <a:solidFill>
                            <a:schemeClr val="bg1"/>
                          </a:solidFill>
                          <a:effectLst/>
                        </a:rPr>
                        <a:t>These methods allow you to obtain an array representing the items (interface, method, property, etc.) you are interested in. Each method returns a related array (e.g., GetFields() returns a FieldInfo array, GetMethods() returns a MethodInfo array, etc.). Be aware that each of these methods has a singular form (e.g., GetMethod(), GetProperty(), etc.) that allows you to retrieve a specific item by name, rather than an array of all related items.</a:t>
                      </a:r>
                    </a:p>
                  </a:txBody>
                  <a:tcPr marL="54392" marR="54392" marT="27196" marB="27196" anchor="ctr">
                    <a:lnL w="9525" cap="flat" cmpd="sng" algn="ctr">
                      <a:solidFill>
                        <a:srgbClr val="ABABAB"/>
                      </a:solidFill>
                      <a:prstDash val="dash"/>
                      <a:round/>
                      <a:headEnd type="none" w="med" len="med"/>
                      <a:tailEnd type="none" w="med" len="med"/>
                    </a:lnL>
                    <a:lnR>
                      <a:noFill/>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012659884"/>
                  </a:ext>
                </a:extLst>
              </a:tr>
              <a:tr h="217567">
                <a:tc>
                  <a:txBody>
                    <a:bodyPr/>
                    <a:lstStyle/>
                    <a:p>
                      <a:r>
                        <a:rPr lang="en-US" sz="1800">
                          <a:solidFill>
                            <a:schemeClr val="bg1"/>
                          </a:solidFill>
                          <a:effectLst/>
                        </a:rPr>
                        <a:t>EventInfo</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800">
                          <a:solidFill>
                            <a:schemeClr val="bg1"/>
                          </a:solidFill>
                          <a:effectLst/>
                        </a:rPr>
                        <a:t>GetEvent(), GetEvents()</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vMerge="1">
                  <a:txBody>
                    <a:bodyPr/>
                    <a:lstStyle/>
                    <a:p>
                      <a:endParaRPr lang="ru-RU"/>
                    </a:p>
                  </a:txBody>
                  <a:tcPr/>
                </a:tc>
                <a:extLst>
                  <a:ext uri="{0D108BD9-81ED-4DB2-BD59-A6C34878D82A}">
                    <a16:rowId xmlns:a16="http://schemas.microsoft.com/office/drawing/2014/main" val="2976079757"/>
                  </a:ext>
                </a:extLst>
              </a:tr>
              <a:tr h="217567">
                <a:tc>
                  <a:txBody>
                    <a:bodyPr/>
                    <a:lstStyle/>
                    <a:p>
                      <a:r>
                        <a:rPr lang="en-US" sz="1800">
                          <a:solidFill>
                            <a:schemeClr val="bg1"/>
                          </a:solidFill>
                          <a:effectLst/>
                        </a:rPr>
                        <a:t>FieldInfo</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800">
                          <a:solidFill>
                            <a:schemeClr val="bg1"/>
                          </a:solidFill>
                          <a:effectLst/>
                        </a:rPr>
                        <a:t>GetField(), GetFields()</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vMerge="1">
                  <a:txBody>
                    <a:bodyPr/>
                    <a:lstStyle/>
                    <a:p>
                      <a:endParaRPr lang="ru-RU"/>
                    </a:p>
                  </a:txBody>
                  <a:tcPr/>
                </a:tc>
                <a:extLst>
                  <a:ext uri="{0D108BD9-81ED-4DB2-BD59-A6C34878D82A}">
                    <a16:rowId xmlns:a16="http://schemas.microsoft.com/office/drawing/2014/main" val="297921805"/>
                  </a:ext>
                </a:extLst>
              </a:tr>
              <a:tr h="217567">
                <a:tc>
                  <a:txBody>
                    <a:bodyPr/>
                    <a:lstStyle/>
                    <a:p>
                      <a:r>
                        <a:rPr lang="en-US" sz="1800">
                          <a:solidFill>
                            <a:schemeClr val="bg1"/>
                          </a:solidFill>
                          <a:effectLst/>
                        </a:rPr>
                        <a:t>InterfaceInfo</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800">
                          <a:solidFill>
                            <a:schemeClr val="bg1"/>
                          </a:solidFill>
                          <a:effectLst/>
                        </a:rPr>
                        <a:t>GetInterface(), GetInterfaces()</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vMerge="1">
                  <a:txBody>
                    <a:bodyPr/>
                    <a:lstStyle/>
                    <a:p>
                      <a:endParaRPr lang="ru-RU"/>
                    </a:p>
                  </a:txBody>
                  <a:tcPr/>
                </a:tc>
                <a:extLst>
                  <a:ext uri="{0D108BD9-81ED-4DB2-BD59-A6C34878D82A}">
                    <a16:rowId xmlns:a16="http://schemas.microsoft.com/office/drawing/2014/main" val="2734675895"/>
                  </a:ext>
                </a:extLst>
              </a:tr>
              <a:tr h="217567">
                <a:tc>
                  <a:txBody>
                    <a:bodyPr/>
                    <a:lstStyle/>
                    <a:p>
                      <a:r>
                        <a:rPr lang="en-US" sz="1800">
                          <a:solidFill>
                            <a:schemeClr val="bg1"/>
                          </a:solidFill>
                          <a:effectLst/>
                        </a:rPr>
                        <a:t>MemberInfo</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800">
                          <a:solidFill>
                            <a:schemeClr val="bg1"/>
                          </a:solidFill>
                          <a:effectLst/>
                        </a:rPr>
                        <a:t>GetMember(), GetMembers()</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vMerge="1">
                  <a:txBody>
                    <a:bodyPr/>
                    <a:lstStyle/>
                    <a:p>
                      <a:endParaRPr lang="ru-RU"/>
                    </a:p>
                  </a:txBody>
                  <a:tcPr/>
                </a:tc>
                <a:extLst>
                  <a:ext uri="{0D108BD9-81ED-4DB2-BD59-A6C34878D82A}">
                    <a16:rowId xmlns:a16="http://schemas.microsoft.com/office/drawing/2014/main" val="4149926232"/>
                  </a:ext>
                </a:extLst>
              </a:tr>
              <a:tr h="217567">
                <a:tc>
                  <a:txBody>
                    <a:bodyPr/>
                    <a:lstStyle/>
                    <a:p>
                      <a:r>
                        <a:rPr lang="en-US" sz="1800">
                          <a:solidFill>
                            <a:schemeClr val="bg1"/>
                          </a:solidFill>
                          <a:effectLst/>
                        </a:rPr>
                        <a:t>MethodInfo</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800">
                          <a:solidFill>
                            <a:schemeClr val="bg1"/>
                          </a:solidFill>
                          <a:effectLst/>
                        </a:rPr>
                        <a:t>GetMethod(), GetMethods()</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vMerge="1">
                  <a:txBody>
                    <a:bodyPr/>
                    <a:lstStyle/>
                    <a:p>
                      <a:endParaRPr lang="ru-RU"/>
                    </a:p>
                  </a:txBody>
                  <a:tcPr/>
                </a:tc>
                <a:extLst>
                  <a:ext uri="{0D108BD9-81ED-4DB2-BD59-A6C34878D82A}">
                    <a16:rowId xmlns:a16="http://schemas.microsoft.com/office/drawing/2014/main" val="2084246886"/>
                  </a:ext>
                </a:extLst>
              </a:tr>
              <a:tr h="228192">
                <a:tc>
                  <a:txBody>
                    <a:bodyPr/>
                    <a:lstStyle/>
                    <a:p>
                      <a:r>
                        <a:rPr lang="en-US" sz="1800">
                          <a:solidFill>
                            <a:schemeClr val="bg1"/>
                          </a:solidFill>
                          <a:effectLst/>
                        </a:rPr>
                        <a:t>PropertyInfo</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800">
                          <a:solidFill>
                            <a:schemeClr val="bg1"/>
                          </a:solidFill>
                          <a:effectLst/>
                        </a:rPr>
                        <a:t>GetProperty(), GetProperties()</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vMerge="1">
                  <a:txBody>
                    <a:bodyPr/>
                    <a:lstStyle/>
                    <a:p>
                      <a:endParaRPr lang="ru-RU"/>
                    </a:p>
                  </a:txBody>
                  <a:tcPr/>
                </a:tc>
                <a:extLst>
                  <a:ext uri="{0D108BD9-81ED-4DB2-BD59-A6C34878D82A}">
                    <a16:rowId xmlns:a16="http://schemas.microsoft.com/office/drawing/2014/main" val="2060986376"/>
                  </a:ext>
                </a:extLst>
              </a:tr>
              <a:tr h="543917">
                <a:tc>
                  <a:txBody>
                    <a:bodyPr/>
                    <a:lstStyle/>
                    <a:p>
                      <a:r>
                        <a:rPr lang="ru-RU" sz="1800">
                          <a:solidFill>
                            <a:schemeClr val="bg1"/>
                          </a:solidFill>
                          <a:effectLst/>
                        </a:rPr>
                        <a:t> </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800">
                          <a:solidFill>
                            <a:schemeClr val="bg1"/>
                          </a:solidFill>
                          <a:effectLst/>
                        </a:rPr>
                        <a:t>FindMembers()</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800">
                          <a:solidFill>
                            <a:schemeClr val="bg1"/>
                          </a:solidFill>
                          <a:effectLst/>
                        </a:rPr>
                        <a:t>This method returns an array of MemberInfo types based on search criteria.</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684653434"/>
                  </a:ext>
                </a:extLst>
              </a:tr>
              <a:tr h="543917">
                <a:tc>
                  <a:txBody>
                    <a:bodyPr/>
                    <a:lstStyle/>
                    <a:p>
                      <a:r>
                        <a:rPr lang="en-US" sz="1800">
                          <a:solidFill>
                            <a:schemeClr val="bg1"/>
                          </a:solidFill>
                          <a:effectLst/>
                        </a:rPr>
                        <a:t>Type</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800">
                          <a:solidFill>
                            <a:schemeClr val="bg1"/>
                          </a:solidFill>
                          <a:effectLst/>
                        </a:rPr>
                        <a:t>GetType()</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800">
                          <a:solidFill>
                            <a:schemeClr val="bg1"/>
                          </a:solidFill>
                          <a:effectLst/>
                        </a:rPr>
                        <a:t>This static method returns a Type instance given a string name.</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193212783"/>
                  </a:ext>
                </a:extLst>
              </a:tr>
              <a:tr h="380742">
                <a:tc>
                  <a:txBody>
                    <a:bodyPr/>
                    <a:lstStyle/>
                    <a:p>
                      <a:r>
                        <a:rPr lang="ru-RU" sz="1800">
                          <a:solidFill>
                            <a:schemeClr val="bg1"/>
                          </a:solidFill>
                          <a:effectLst/>
                        </a:rPr>
                        <a:t> </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800">
                          <a:solidFill>
                            <a:schemeClr val="bg1"/>
                          </a:solidFill>
                          <a:effectLst/>
                        </a:rPr>
                        <a:t>InvokeMember()</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800">
                          <a:solidFill>
                            <a:schemeClr val="bg1"/>
                          </a:solidFill>
                          <a:effectLst/>
                        </a:rPr>
                        <a:t>This method allows late binding to a given item.</a:t>
                      </a:r>
                    </a:p>
                  </a:txBody>
                  <a:tcPr marL="54392" marR="54392" marT="27196" marB="27196"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216777011"/>
                  </a:ext>
                </a:extLst>
              </a:tr>
            </a:tbl>
          </a:graphicData>
        </a:graphic>
      </p:graphicFrame>
    </p:spTree>
    <p:extLst>
      <p:ext uri="{BB962C8B-B14F-4D97-AF65-F5344CB8AC3E}">
        <p14:creationId xmlns:p14="http://schemas.microsoft.com/office/powerpoint/2010/main" val="547729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837E32-81F7-48A3-8BE1-52FB97529B67}"/>
              </a:ext>
            </a:extLst>
          </p:cNvPr>
          <p:cNvSpPr>
            <a:spLocks noGrp="1"/>
          </p:cNvSpPr>
          <p:nvPr>
            <p:ph type="title"/>
          </p:nvPr>
        </p:nvSpPr>
        <p:spPr/>
        <p:txBody>
          <a:bodyPr/>
          <a:lstStyle/>
          <a:p>
            <a:r>
              <a:rPr lang="en-US"/>
              <a:t>Type Methods</a:t>
            </a:r>
            <a:endParaRPr lang="ru-RU"/>
          </a:p>
        </p:txBody>
      </p:sp>
      <p:sp>
        <p:nvSpPr>
          <p:cNvPr id="3" name="Прямоугольник 2">
            <a:extLst>
              <a:ext uri="{FF2B5EF4-FFF2-40B4-BE49-F238E27FC236}">
                <a16:creationId xmlns:a16="http://schemas.microsoft.com/office/drawing/2014/main" id="{6D4F8B05-7563-4879-A135-6C44D7EFB96D}"/>
              </a:ext>
            </a:extLst>
          </p:cNvPr>
          <p:cNvSpPr/>
          <p:nvPr/>
        </p:nvSpPr>
        <p:spPr>
          <a:xfrm>
            <a:off x="685800" y="2058085"/>
            <a:ext cx="10820400" cy="830997"/>
          </a:xfrm>
          <a:prstGeom prst="rect">
            <a:avLst/>
          </a:prstGeom>
        </p:spPr>
        <p:txBody>
          <a:bodyPr wrap="square">
            <a:spAutoFit/>
          </a:bodyPr>
          <a:lstStyle/>
          <a:p>
            <a:r>
              <a:rPr lang="en-US" sz="2400">
                <a:solidFill>
                  <a:srgbClr val="212121"/>
                </a:solidFill>
                <a:latin typeface="open sans" panose="020B0606030504020204"/>
              </a:rPr>
              <a:t>For example, two methods retrieve details of the methods of the data type: GetMethod() and GetMethods(). </a:t>
            </a:r>
            <a:endParaRPr lang="ru-RU" sz="2400"/>
          </a:p>
        </p:txBody>
      </p:sp>
      <p:pic>
        <p:nvPicPr>
          <p:cNvPr id="4" name="Рисунок 3">
            <a:extLst>
              <a:ext uri="{FF2B5EF4-FFF2-40B4-BE49-F238E27FC236}">
                <a16:creationId xmlns:a16="http://schemas.microsoft.com/office/drawing/2014/main" id="{678CE96D-F2BE-41E5-86D5-D2962C66637F}"/>
              </a:ext>
            </a:extLst>
          </p:cNvPr>
          <p:cNvPicPr>
            <a:picLocks noChangeAspect="1"/>
          </p:cNvPicPr>
          <p:nvPr/>
        </p:nvPicPr>
        <p:blipFill>
          <a:blip r:embed="rId3"/>
          <a:stretch>
            <a:fillRect/>
          </a:stretch>
        </p:blipFill>
        <p:spPr>
          <a:xfrm>
            <a:off x="152400" y="3185754"/>
            <a:ext cx="7454650" cy="2376845"/>
          </a:xfrm>
          <a:prstGeom prst="rect">
            <a:avLst/>
          </a:prstGeom>
        </p:spPr>
      </p:pic>
    </p:spTree>
    <p:extLst>
      <p:ext uri="{BB962C8B-B14F-4D97-AF65-F5344CB8AC3E}">
        <p14:creationId xmlns:p14="http://schemas.microsoft.com/office/powerpoint/2010/main" val="3974667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5D20F6-D039-48BC-9E85-03A5CC05B0FE}"/>
              </a:ext>
            </a:extLst>
          </p:cNvPr>
          <p:cNvSpPr>
            <a:spLocks noGrp="1"/>
          </p:cNvSpPr>
          <p:nvPr>
            <p:ph type="title"/>
          </p:nvPr>
        </p:nvSpPr>
        <p:spPr/>
        <p:txBody>
          <a:bodyPr/>
          <a:lstStyle/>
          <a:p>
            <a:r>
              <a:rPr lang="en-US"/>
              <a:t>Reflecting on Methods</a:t>
            </a:r>
            <a:endParaRPr lang="ru-RU"/>
          </a:p>
        </p:txBody>
      </p:sp>
      <p:sp>
        <p:nvSpPr>
          <p:cNvPr id="3" name="Текст 2">
            <a:extLst>
              <a:ext uri="{FF2B5EF4-FFF2-40B4-BE49-F238E27FC236}">
                <a16:creationId xmlns:a16="http://schemas.microsoft.com/office/drawing/2014/main" id="{084E9DEE-687C-491C-A1DB-BBA53B107B32}"/>
              </a:ext>
            </a:extLst>
          </p:cNvPr>
          <p:cNvSpPr>
            <a:spLocks noGrp="1"/>
          </p:cNvSpPr>
          <p:nvPr>
            <p:ph type="body" sz="quarter" idx="10"/>
          </p:nvPr>
        </p:nvSpPr>
        <p:spPr>
          <a:xfrm>
            <a:off x="685800" y="1885949"/>
            <a:ext cx="10820400" cy="4114799"/>
          </a:xfrm>
        </p:spPr>
        <p:txBody>
          <a:bodyPr/>
          <a:lstStyle/>
          <a:p>
            <a:r>
              <a:rPr lang="en-US"/>
              <a:t>GetMethod() returns a reference to a System.Reflection.MethodInfo object, which contains details of a method. Searches for the public method with the specified name.</a:t>
            </a:r>
            <a:br>
              <a:rPr lang="en-US"/>
            </a:br>
            <a:br>
              <a:rPr lang="en-US"/>
            </a:br>
            <a:r>
              <a:rPr lang="en-US"/>
              <a:t>GetMethods() returns an array of such references. The difference is that GetMethods() returns details of all the methods, whereas GetMethod() returns details of just one method with a specified parameter list.</a:t>
            </a:r>
            <a:br>
              <a:rPr lang="en-US"/>
            </a:br>
            <a:br>
              <a:rPr lang="en-US"/>
            </a:br>
            <a:r>
              <a:rPr lang="en-US"/>
              <a:t>Both methods have overloads that take an extra parameter, a BindingFlags enumerated value that indicates which members should be returned - for example, whether to return public members, instance members, static members, and so on.</a:t>
            </a:r>
            <a:br>
              <a:rPr lang="en-US"/>
            </a:br>
            <a:endParaRPr lang="ru-RU"/>
          </a:p>
        </p:txBody>
      </p:sp>
    </p:spTree>
    <p:extLst>
      <p:ext uri="{BB962C8B-B14F-4D97-AF65-F5344CB8AC3E}">
        <p14:creationId xmlns:p14="http://schemas.microsoft.com/office/powerpoint/2010/main" val="848396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5D20F6-D039-48BC-9E85-03A5CC05B0FE}"/>
              </a:ext>
            </a:extLst>
          </p:cNvPr>
          <p:cNvSpPr>
            <a:spLocks noGrp="1"/>
          </p:cNvSpPr>
          <p:nvPr>
            <p:ph type="title"/>
          </p:nvPr>
        </p:nvSpPr>
        <p:spPr/>
        <p:txBody>
          <a:bodyPr/>
          <a:lstStyle/>
          <a:p>
            <a:r>
              <a:rPr lang="en-US"/>
              <a:t>Reflecting on Methods</a:t>
            </a:r>
            <a:endParaRPr lang="ru-RU"/>
          </a:p>
        </p:txBody>
      </p:sp>
      <p:sp>
        <p:nvSpPr>
          <p:cNvPr id="3" name="Текст 2">
            <a:extLst>
              <a:ext uri="{FF2B5EF4-FFF2-40B4-BE49-F238E27FC236}">
                <a16:creationId xmlns:a16="http://schemas.microsoft.com/office/drawing/2014/main" id="{084E9DEE-687C-491C-A1DB-BBA53B107B32}"/>
              </a:ext>
            </a:extLst>
          </p:cNvPr>
          <p:cNvSpPr>
            <a:spLocks noGrp="1"/>
          </p:cNvSpPr>
          <p:nvPr>
            <p:ph type="body" sz="quarter" idx="10"/>
          </p:nvPr>
        </p:nvSpPr>
        <p:spPr>
          <a:xfrm>
            <a:off x="685800" y="1885949"/>
            <a:ext cx="5105400" cy="4114799"/>
          </a:xfrm>
        </p:spPr>
        <p:txBody>
          <a:bodyPr/>
          <a:lstStyle/>
          <a:p>
            <a:br>
              <a:rPr lang="en-US"/>
            </a:br>
            <a:r>
              <a:rPr lang="en-US"/>
              <a:t>MethodInfo is derived from the abstract class MethodBase, which inherits MemberInfo. Thus, the properties and methods defined by all three of these classes are available for your use.</a:t>
            </a:r>
            <a:endParaRPr lang="ru-RU"/>
          </a:p>
        </p:txBody>
      </p:sp>
      <p:pic>
        <p:nvPicPr>
          <p:cNvPr id="10242" name="Picture 2">
            <a:extLst>
              <a:ext uri="{FF2B5EF4-FFF2-40B4-BE49-F238E27FC236}">
                <a16:creationId xmlns:a16="http://schemas.microsoft.com/office/drawing/2014/main" id="{99C2BB48-2050-4F24-857D-93395515F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885949"/>
            <a:ext cx="5105400" cy="406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406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5D20F6-D039-48BC-9E85-03A5CC05B0FE}"/>
              </a:ext>
            </a:extLst>
          </p:cNvPr>
          <p:cNvSpPr>
            <a:spLocks noGrp="1"/>
          </p:cNvSpPr>
          <p:nvPr>
            <p:ph type="title"/>
          </p:nvPr>
        </p:nvSpPr>
        <p:spPr>
          <a:xfrm>
            <a:off x="6438900" y="685801"/>
            <a:ext cx="5067300" cy="685800"/>
          </a:xfrm>
        </p:spPr>
        <p:txBody>
          <a:bodyPr/>
          <a:lstStyle/>
          <a:p>
            <a:r>
              <a:rPr lang="en-US"/>
              <a:t>Reflecting on Methods</a:t>
            </a:r>
            <a:endParaRPr lang="ru-RU"/>
          </a:p>
        </p:txBody>
      </p:sp>
      <p:sp>
        <p:nvSpPr>
          <p:cNvPr id="7" name="Текст 6">
            <a:extLst>
              <a:ext uri="{FF2B5EF4-FFF2-40B4-BE49-F238E27FC236}">
                <a16:creationId xmlns:a16="http://schemas.microsoft.com/office/drawing/2014/main" id="{1DD4FE81-F25A-4FB8-B4DC-5B32E06F0A5C}"/>
              </a:ext>
            </a:extLst>
          </p:cNvPr>
          <p:cNvSpPr>
            <a:spLocks noGrp="1"/>
          </p:cNvSpPr>
          <p:nvPr>
            <p:ph type="body" sz="quarter" idx="10"/>
          </p:nvPr>
        </p:nvSpPr>
        <p:spPr/>
        <p:txBody>
          <a:bodyPr/>
          <a:lstStyle/>
          <a:p>
            <a:endParaRPr lang="ru-RU"/>
          </a:p>
        </p:txBody>
      </p:sp>
      <p:pic>
        <p:nvPicPr>
          <p:cNvPr id="6" name="Рисунок 5">
            <a:extLst>
              <a:ext uri="{FF2B5EF4-FFF2-40B4-BE49-F238E27FC236}">
                <a16:creationId xmlns:a16="http://schemas.microsoft.com/office/drawing/2014/main" id="{1A798FE3-AC18-4B9F-8DC8-93BABDDF81E7}"/>
              </a:ext>
            </a:extLst>
          </p:cNvPr>
          <p:cNvPicPr>
            <a:picLocks noChangeAspect="1"/>
          </p:cNvPicPr>
          <p:nvPr/>
        </p:nvPicPr>
        <p:blipFill>
          <a:blip r:embed="rId3"/>
          <a:stretch>
            <a:fillRect/>
          </a:stretch>
        </p:blipFill>
        <p:spPr>
          <a:xfrm>
            <a:off x="214312" y="168871"/>
            <a:ext cx="5538789" cy="6517680"/>
          </a:xfrm>
          <a:prstGeom prst="rect">
            <a:avLst/>
          </a:prstGeom>
        </p:spPr>
      </p:pic>
      <p:pic>
        <p:nvPicPr>
          <p:cNvPr id="8" name="Рисунок 7">
            <a:extLst>
              <a:ext uri="{FF2B5EF4-FFF2-40B4-BE49-F238E27FC236}">
                <a16:creationId xmlns:a16="http://schemas.microsoft.com/office/drawing/2014/main" id="{098628AF-454B-4CCA-931D-F7EEF1AC6C0E}"/>
              </a:ext>
            </a:extLst>
          </p:cNvPr>
          <p:cNvPicPr>
            <a:picLocks noChangeAspect="1"/>
          </p:cNvPicPr>
          <p:nvPr/>
        </p:nvPicPr>
        <p:blipFill>
          <a:blip r:embed="rId4"/>
          <a:stretch>
            <a:fillRect/>
          </a:stretch>
        </p:blipFill>
        <p:spPr>
          <a:xfrm>
            <a:off x="6438900" y="2057400"/>
            <a:ext cx="3143250" cy="3716431"/>
          </a:xfrm>
          <a:prstGeom prst="rect">
            <a:avLst/>
          </a:prstGeom>
        </p:spPr>
      </p:pic>
    </p:spTree>
    <p:extLst>
      <p:ext uri="{BB962C8B-B14F-4D97-AF65-F5344CB8AC3E}">
        <p14:creationId xmlns:p14="http://schemas.microsoft.com/office/powerpoint/2010/main" val="2602271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4909436-EB20-4878-8E5E-0CA1530711FD}"/>
              </a:ext>
            </a:extLst>
          </p:cNvPr>
          <p:cNvSpPr>
            <a:spLocks noGrp="1"/>
          </p:cNvSpPr>
          <p:nvPr>
            <p:ph type="title"/>
          </p:nvPr>
        </p:nvSpPr>
        <p:spPr/>
        <p:txBody>
          <a:bodyPr/>
          <a:lstStyle/>
          <a:p>
            <a:r>
              <a:rPr lang="en-US"/>
              <a:t>A Second Form of GetMethods( )</a:t>
            </a:r>
            <a:endParaRPr lang="ru-RU"/>
          </a:p>
        </p:txBody>
      </p:sp>
      <p:sp>
        <p:nvSpPr>
          <p:cNvPr id="5" name="Текст 4">
            <a:extLst>
              <a:ext uri="{FF2B5EF4-FFF2-40B4-BE49-F238E27FC236}">
                <a16:creationId xmlns:a16="http://schemas.microsoft.com/office/drawing/2014/main" id="{8E38AB7E-4227-4AD9-8678-2E0CE350E918}"/>
              </a:ext>
            </a:extLst>
          </p:cNvPr>
          <p:cNvSpPr>
            <a:spLocks noGrp="1"/>
          </p:cNvSpPr>
          <p:nvPr>
            <p:ph type="body" sz="quarter" idx="10"/>
          </p:nvPr>
        </p:nvSpPr>
        <p:spPr>
          <a:xfrm>
            <a:off x="418454" y="1886919"/>
            <a:ext cx="11087746" cy="3429000"/>
          </a:xfrm>
        </p:spPr>
        <p:txBody>
          <a:bodyPr/>
          <a:lstStyle/>
          <a:p>
            <a:r>
              <a:rPr lang="en-US"/>
              <a:t>A second form of GetMethods( ) lets you specify various flags that filter the methods that are retrieved. It has this general form:</a:t>
            </a:r>
            <a:br>
              <a:rPr lang="en-US"/>
            </a:br>
            <a:endParaRPr lang="uk-UA"/>
          </a:p>
          <a:p>
            <a:pPr algn="ctr"/>
            <a:r>
              <a:rPr lang="en-US">
                <a:solidFill>
                  <a:srgbClr val="002060"/>
                </a:solidFill>
                <a:latin typeface="Courier New" panose="02070309020205020404" pitchFamily="49" charset="0"/>
                <a:cs typeface="Courier New" panose="02070309020205020404" pitchFamily="49" charset="0"/>
              </a:rPr>
              <a:t>MethodInfo[ ] GetMethods(BindingFlags flags)</a:t>
            </a:r>
          </a:p>
          <a:p>
            <a:r>
              <a:rPr lang="en-US"/>
              <a:t>This version obtains only those methods that match the criteria that you specify. BindingFlags is an enumeration. Here are several commonly used values:</a:t>
            </a:r>
          </a:p>
          <a:p>
            <a:endParaRPr lang="ru-RU"/>
          </a:p>
        </p:txBody>
      </p:sp>
      <p:graphicFrame>
        <p:nvGraphicFramePr>
          <p:cNvPr id="6" name="Таблица 5">
            <a:extLst>
              <a:ext uri="{FF2B5EF4-FFF2-40B4-BE49-F238E27FC236}">
                <a16:creationId xmlns:a16="http://schemas.microsoft.com/office/drawing/2014/main" id="{64AC73B7-5263-4DFC-A793-790320C0A052}"/>
              </a:ext>
            </a:extLst>
          </p:cNvPr>
          <p:cNvGraphicFramePr>
            <a:graphicFrameLocks noGrp="1"/>
          </p:cNvGraphicFramePr>
          <p:nvPr>
            <p:extLst>
              <p:ext uri="{D42A27DB-BD31-4B8C-83A1-F6EECF244321}">
                <p14:modId xmlns:p14="http://schemas.microsoft.com/office/powerpoint/2010/main" val="4285353620"/>
              </p:ext>
            </p:extLst>
          </p:nvPr>
        </p:nvGraphicFramePr>
        <p:xfrm>
          <a:off x="418454" y="4081479"/>
          <a:ext cx="11468746" cy="2194560"/>
        </p:xfrm>
        <a:graphic>
          <a:graphicData uri="http://schemas.openxmlformats.org/drawingml/2006/table">
            <a:tbl>
              <a:tblPr/>
              <a:tblGrid>
                <a:gridCol w="1596326">
                  <a:extLst>
                    <a:ext uri="{9D8B030D-6E8A-4147-A177-3AD203B41FA5}">
                      <a16:colId xmlns:a16="http://schemas.microsoft.com/office/drawing/2014/main" val="1683652519"/>
                    </a:ext>
                  </a:extLst>
                </a:gridCol>
                <a:gridCol w="9872420">
                  <a:extLst>
                    <a:ext uri="{9D8B030D-6E8A-4147-A177-3AD203B41FA5}">
                      <a16:colId xmlns:a16="http://schemas.microsoft.com/office/drawing/2014/main" val="3090556204"/>
                    </a:ext>
                  </a:extLst>
                </a:gridCol>
              </a:tblGrid>
              <a:tr h="0">
                <a:tc>
                  <a:txBody>
                    <a:bodyPr/>
                    <a:lstStyle/>
                    <a:p>
                      <a:r>
                        <a:rPr lang="en-US">
                          <a:solidFill>
                            <a:schemeClr val="bg1"/>
                          </a:solidFill>
                          <a:effectLst/>
                        </a:rPr>
                        <a:t>Value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US">
                          <a:solidFill>
                            <a:schemeClr val="bg1"/>
                          </a:solidFill>
                          <a:effectLst/>
                        </a:rPr>
                        <a:t>Meaning</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3762707637"/>
                  </a:ext>
                </a:extLst>
              </a:tr>
              <a:tr h="0">
                <a:tc>
                  <a:txBody>
                    <a:bodyPr/>
                    <a:lstStyle/>
                    <a:p>
                      <a:r>
                        <a:rPr lang="en-US">
                          <a:solidFill>
                            <a:schemeClr val="bg1"/>
                          </a:solidFill>
                          <a:effectLst/>
                        </a:rPr>
                        <a:t>DeclaredOnly</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a:solidFill>
                            <a:schemeClr val="bg1"/>
                          </a:solidFill>
                          <a:effectLst/>
                        </a:rPr>
                        <a:t>Retrieves only those methods defined by the specified class. Inherited methods are not included.</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332421190"/>
                  </a:ext>
                </a:extLst>
              </a:tr>
              <a:tr h="0">
                <a:tc>
                  <a:txBody>
                    <a:bodyPr/>
                    <a:lstStyle/>
                    <a:p>
                      <a:r>
                        <a:rPr lang="en-US">
                          <a:solidFill>
                            <a:schemeClr val="bg1"/>
                          </a:solidFill>
                          <a:effectLst/>
                        </a:rPr>
                        <a:t>Instance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a:solidFill>
                            <a:schemeClr val="bg1"/>
                          </a:solidFill>
                          <a:effectLst/>
                        </a:rPr>
                        <a:t>Retrieves instance methods.</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4237004214"/>
                  </a:ext>
                </a:extLst>
              </a:tr>
              <a:tr h="0">
                <a:tc>
                  <a:txBody>
                    <a:bodyPr/>
                    <a:lstStyle/>
                    <a:p>
                      <a:r>
                        <a:rPr lang="en-US">
                          <a:solidFill>
                            <a:schemeClr val="bg1"/>
                          </a:solidFill>
                          <a:effectLst/>
                        </a:rPr>
                        <a:t>NonPublic</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a:solidFill>
                            <a:schemeClr val="bg1"/>
                          </a:solidFill>
                          <a:effectLst/>
                        </a:rPr>
                        <a:t>Retrieves nonpublic methods.</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333380333"/>
                  </a:ext>
                </a:extLst>
              </a:tr>
              <a:tr h="0">
                <a:tc>
                  <a:txBody>
                    <a:bodyPr/>
                    <a:lstStyle/>
                    <a:p>
                      <a:r>
                        <a:rPr lang="en-US">
                          <a:solidFill>
                            <a:schemeClr val="bg1"/>
                          </a:solidFill>
                          <a:effectLst/>
                        </a:rPr>
                        <a:t>Public</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a:solidFill>
                            <a:schemeClr val="bg1"/>
                          </a:solidFill>
                          <a:effectLst/>
                        </a:rPr>
                        <a:t>Retrieves public methods.</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690506499"/>
                  </a:ext>
                </a:extLst>
              </a:tr>
              <a:tr h="0">
                <a:tc>
                  <a:txBody>
                    <a:bodyPr/>
                    <a:lstStyle/>
                    <a:p>
                      <a:r>
                        <a:rPr lang="en-US">
                          <a:solidFill>
                            <a:schemeClr val="bg1"/>
                          </a:solidFill>
                          <a:effectLst/>
                        </a:rPr>
                        <a:t>Static</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a:solidFill>
                            <a:schemeClr val="bg1"/>
                          </a:solidFill>
                          <a:effectLst/>
                        </a:rPr>
                        <a:t>Retrieves static methods.</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702187067"/>
                  </a:ext>
                </a:extLst>
              </a:tr>
            </a:tbl>
          </a:graphicData>
        </a:graphic>
      </p:graphicFrame>
    </p:spTree>
    <p:extLst>
      <p:ext uri="{BB962C8B-B14F-4D97-AF65-F5344CB8AC3E}">
        <p14:creationId xmlns:p14="http://schemas.microsoft.com/office/powerpoint/2010/main" val="4263492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C7A23D-05D5-4E1F-9513-50AC95CC20CF}"/>
              </a:ext>
            </a:extLst>
          </p:cNvPr>
          <p:cNvSpPr>
            <a:spLocks noGrp="1"/>
          </p:cNvSpPr>
          <p:nvPr>
            <p:ph type="title"/>
          </p:nvPr>
        </p:nvSpPr>
        <p:spPr/>
        <p:txBody>
          <a:bodyPr/>
          <a:lstStyle/>
          <a:p>
            <a:r>
              <a:rPr lang="en-US"/>
              <a:t>A Second Form of GetMethods( )</a:t>
            </a:r>
            <a:endParaRPr lang="ru-RU"/>
          </a:p>
        </p:txBody>
      </p:sp>
      <p:sp>
        <p:nvSpPr>
          <p:cNvPr id="3" name="Текст 2">
            <a:extLst>
              <a:ext uri="{FF2B5EF4-FFF2-40B4-BE49-F238E27FC236}">
                <a16:creationId xmlns:a16="http://schemas.microsoft.com/office/drawing/2014/main" id="{A97A1D6C-59E3-4A21-9781-6D9644185B11}"/>
              </a:ext>
            </a:extLst>
          </p:cNvPr>
          <p:cNvSpPr>
            <a:spLocks noGrp="1"/>
          </p:cNvSpPr>
          <p:nvPr>
            <p:ph type="body" sz="quarter" idx="10"/>
          </p:nvPr>
        </p:nvSpPr>
        <p:spPr/>
        <p:txBody>
          <a:bodyPr/>
          <a:lstStyle/>
          <a:p>
            <a:r>
              <a:rPr lang="en-US"/>
              <a:t>One of the main uses of the BindingFlags form of GetMethods( ) is to enable you to obtain a list of the methods defined by a class without retrieving the inherited methods. This is especially useful for preventing the methods defined by object from being obtained. For example, try substituting this call to GetMethods( ) into the preceding program:</a:t>
            </a:r>
            <a:endParaRPr lang="ru-RU"/>
          </a:p>
        </p:txBody>
      </p:sp>
      <p:pic>
        <p:nvPicPr>
          <p:cNvPr id="4" name="Рисунок 3">
            <a:extLst>
              <a:ext uri="{FF2B5EF4-FFF2-40B4-BE49-F238E27FC236}">
                <a16:creationId xmlns:a16="http://schemas.microsoft.com/office/drawing/2014/main" id="{BE741DC1-D41C-4307-B8E6-AF6C5899BE53}"/>
              </a:ext>
            </a:extLst>
          </p:cNvPr>
          <p:cNvPicPr>
            <a:picLocks noChangeAspect="1"/>
          </p:cNvPicPr>
          <p:nvPr/>
        </p:nvPicPr>
        <p:blipFill>
          <a:blip r:embed="rId2"/>
          <a:stretch>
            <a:fillRect/>
          </a:stretch>
        </p:blipFill>
        <p:spPr>
          <a:xfrm>
            <a:off x="685800" y="3552824"/>
            <a:ext cx="9961130" cy="1112165"/>
          </a:xfrm>
          <a:prstGeom prst="rect">
            <a:avLst/>
          </a:prstGeom>
        </p:spPr>
      </p:pic>
    </p:spTree>
    <p:extLst>
      <p:ext uri="{BB962C8B-B14F-4D97-AF65-F5344CB8AC3E}">
        <p14:creationId xmlns:p14="http://schemas.microsoft.com/office/powerpoint/2010/main" val="2306124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7831DA-63AD-48BA-B65A-A4BA3AEF437C}"/>
              </a:ext>
            </a:extLst>
          </p:cNvPr>
          <p:cNvSpPr>
            <a:spLocks noGrp="1"/>
          </p:cNvSpPr>
          <p:nvPr>
            <p:ph type="title"/>
          </p:nvPr>
        </p:nvSpPr>
        <p:spPr>
          <a:xfrm>
            <a:off x="4726983" y="365340"/>
            <a:ext cx="6779217" cy="685800"/>
          </a:xfrm>
        </p:spPr>
        <p:txBody>
          <a:bodyPr/>
          <a:lstStyle/>
          <a:p>
            <a:r>
              <a:rPr lang="en-US"/>
              <a:t>Reflecting on Fields and Properties</a:t>
            </a:r>
            <a:endParaRPr lang="ru-RU"/>
          </a:p>
        </p:txBody>
      </p:sp>
      <p:sp>
        <p:nvSpPr>
          <p:cNvPr id="3" name="Текст 2">
            <a:extLst>
              <a:ext uri="{FF2B5EF4-FFF2-40B4-BE49-F238E27FC236}">
                <a16:creationId xmlns:a16="http://schemas.microsoft.com/office/drawing/2014/main" id="{791103ED-ACEF-42BD-986A-A5ED4546364D}"/>
              </a:ext>
            </a:extLst>
          </p:cNvPr>
          <p:cNvSpPr>
            <a:spLocks noGrp="1"/>
          </p:cNvSpPr>
          <p:nvPr>
            <p:ph type="body" sz="quarter" idx="10"/>
          </p:nvPr>
        </p:nvSpPr>
        <p:spPr>
          <a:xfrm>
            <a:off x="4726982" y="2057400"/>
            <a:ext cx="6779217" cy="3429000"/>
          </a:xfrm>
        </p:spPr>
        <p:txBody>
          <a:bodyPr/>
          <a:lstStyle/>
          <a:p>
            <a:r>
              <a:rPr lang="en-US"/>
              <a:t>Behavior of the Type.GetField() and Type.GetFields() is exactly similar to above two methods except Type.GetField() returns to references of System.Reflection.MethodInfo and Type.GetFields() returns to references of System.Reflection.MethodInfo array. </a:t>
            </a:r>
            <a:br>
              <a:rPr lang="en-US"/>
            </a:br>
            <a:endParaRPr lang="ru-RU"/>
          </a:p>
        </p:txBody>
      </p:sp>
      <p:pic>
        <p:nvPicPr>
          <p:cNvPr id="4" name="Рисунок 3">
            <a:extLst>
              <a:ext uri="{FF2B5EF4-FFF2-40B4-BE49-F238E27FC236}">
                <a16:creationId xmlns:a16="http://schemas.microsoft.com/office/drawing/2014/main" id="{E663B3AC-361C-4AAB-B6F2-91072635AC8E}"/>
              </a:ext>
            </a:extLst>
          </p:cNvPr>
          <p:cNvPicPr>
            <a:picLocks noChangeAspect="1"/>
          </p:cNvPicPr>
          <p:nvPr/>
        </p:nvPicPr>
        <p:blipFill>
          <a:blip r:embed="rId3"/>
          <a:stretch>
            <a:fillRect/>
          </a:stretch>
        </p:blipFill>
        <p:spPr>
          <a:xfrm>
            <a:off x="232475" y="231979"/>
            <a:ext cx="4184542" cy="6532882"/>
          </a:xfrm>
          <a:prstGeom prst="rect">
            <a:avLst/>
          </a:prstGeom>
        </p:spPr>
      </p:pic>
      <p:pic>
        <p:nvPicPr>
          <p:cNvPr id="5" name="Рисунок 4">
            <a:extLst>
              <a:ext uri="{FF2B5EF4-FFF2-40B4-BE49-F238E27FC236}">
                <a16:creationId xmlns:a16="http://schemas.microsoft.com/office/drawing/2014/main" id="{A12E5C91-DC07-4F87-A4FA-4D5CABF971B4}"/>
              </a:ext>
            </a:extLst>
          </p:cNvPr>
          <p:cNvPicPr>
            <a:picLocks noChangeAspect="1"/>
          </p:cNvPicPr>
          <p:nvPr/>
        </p:nvPicPr>
        <p:blipFill>
          <a:blip r:embed="rId4"/>
          <a:stretch>
            <a:fillRect/>
          </a:stretch>
        </p:blipFill>
        <p:spPr>
          <a:xfrm>
            <a:off x="4759238" y="4780418"/>
            <a:ext cx="3357352" cy="1837357"/>
          </a:xfrm>
          <a:prstGeom prst="rect">
            <a:avLst/>
          </a:prstGeom>
        </p:spPr>
      </p:pic>
    </p:spTree>
    <p:extLst>
      <p:ext uri="{BB962C8B-B14F-4D97-AF65-F5344CB8AC3E}">
        <p14:creationId xmlns:p14="http://schemas.microsoft.com/office/powerpoint/2010/main" val="511438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D93C3B-E854-4C89-A09D-B795A0E0B289}"/>
              </a:ext>
            </a:extLst>
          </p:cNvPr>
          <p:cNvSpPr>
            <a:spLocks noGrp="1"/>
          </p:cNvSpPr>
          <p:nvPr>
            <p:ph type="title"/>
          </p:nvPr>
        </p:nvSpPr>
        <p:spPr>
          <a:xfrm>
            <a:off x="8539567" y="685800"/>
            <a:ext cx="3416085" cy="685800"/>
          </a:xfrm>
        </p:spPr>
        <p:txBody>
          <a:bodyPr/>
          <a:lstStyle/>
          <a:p>
            <a:r>
              <a:rPr lang="en-US"/>
              <a:t>Reflecting on Implemented Interfaces</a:t>
            </a:r>
            <a:br>
              <a:rPr lang="en-US"/>
            </a:br>
            <a:endParaRPr lang="ru-RU"/>
          </a:p>
        </p:txBody>
      </p:sp>
      <p:sp>
        <p:nvSpPr>
          <p:cNvPr id="3" name="Текст 2">
            <a:extLst>
              <a:ext uri="{FF2B5EF4-FFF2-40B4-BE49-F238E27FC236}">
                <a16:creationId xmlns:a16="http://schemas.microsoft.com/office/drawing/2014/main" id="{35469C8E-975C-4493-A240-EB95474A10A6}"/>
              </a:ext>
            </a:extLst>
          </p:cNvPr>
          <p:cNvSpPr>
            <a:spLocks noGrp="1"/>
          </p:cNvSpPr>
          <p:nvPr>
            <p:ph type="body" sz="quarter" idx="10"/>
          </p:nvPr>
        </p:nvSpPr>
        <p:spPr/>
        <p:txBody>
          <a:bodyPr/>
          <a:lstStyle/>
          <a:p>
            <a:endParaRPr lang="ru-RU"/>
          </a:p>
        </p:txBody>
      </p:sp>
      <p:pic>
        <p:nvPicPr>
          <p:cNvPr id="5" name="Рисунок 4">
            <a:extLst>
              <a:ext uri="{FF2B5EF4-FFF2-40B4-BE49-F238E27FC236}">
                <a16:creationId xmlns:a16="http://schemas.microsoft.com/office/drawing/2014/main" id="{2B564E96-25DA-4665-84F5-2057A7261F6E}"/>
              </a:ext>
            </a:extLst>
          </p:cNvPr>
          <p:cNvPicPr>
            <a:picLocks noChangeAspect="1"/>
          </p:cNvPicPr>
          <p:nvPr/>
        </p:nvPicPr>
        <p:blipFill>
          <a:blip r:embed="rId3"/>
          <a:stretch>
            <a:fillRect/>
          </a:stretch>
        </p:blipFill>
        <p:spPr>
          <a:xfrm>
            <a:off x="413934" y="404812"/>
            <a:ext cx="5950960" cy="6073480"/>
          </a:xfrm>
          <a:prstGeom prst="rect">
            <a:avLst/>
          </a:prstGeom>
        </p:spPr>
      </p:pic>
      <p:pic>
        <p:nvPicPr>
          <p:cNvPr id="6" name="Рисунок 5">
            <a:extLst>
              <a:ext uri="{FF2B5EF4-FFF2-40B4-BE49-F238E27FC236}">
                <a16:creationId xmlns:a16="http://schemas.microsoft.com/office/drawing/2014/main" id="{45390926-34A8-43B5-8062-AABA80B0ED52}"/>
              </a:ext>
            </a:extLst>
          </p:cNvPr>
          <p:cNvPicPr>
            <a:picLocks noChangeAspect="1"/>
          </p:cNvPicPr>
          <p:nvPr/>
        </p:nvPicPr>
        <p:blipFill>
          <a:blip r:embed="rId4"/>
          <a:stretch>
            <a:fillRect/>
          </a:stretch>
        </p:blipFill>
        <p:spPr>
          <a:xfrm>
            <a:off x="5768856" y="3323982"/>
            <a:ext cx="3405440" cy="783069"/>
          </a:xfrm>
          <a:prstGeom prst="rect">
            <a:avLst/>
          </a:prstGeom>
        </p:spPr>
      </p:pic>
    </p:spTree>
    <p:extLst>
      <p:ext uri="{BB962C8B-B14F-4D97-AF65-F5344CB8AC3E}">
        <p14:creationId xmlns:p14="http://schemas.microsoft.com/office/powerpoint/2010/main" val="201007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CA5CC8-1A31-481A-9B44-FAA4F7E9D9FB}"/>
              </a:ext>
            </a:extLst>
          </p:cNvPr>
          <p:cNvSpPr>
            <a:spLocks noGrp="1"/>
          </p:cNvSpPr>
          <p:nvPr>
            <p:ph type="title"/>
          </p:nvPr>
        </p:nvSpPr>
        <p:spPr>
          <a:xfrm>
            <a:off x="432914" y="390525"/>
            <a:ext cx="4784558" cy="685800"/>
          </a:xfrm>
        </p:spPr>
        <p:txBody>
          <a:bodyPr/>
          <a:lstStyle/>
          <a:p>
            <a:r>
              <a:rPr lang="en-US" sz="3600"/>
              <a:t>Reflecting on Method Parameters and Return Values</a:t>
            </a:r>
            <a:endParaRPr lang="ru-RU" sz="3600"/>
          </a:p>
        </p:txBody>
      </p:sp>
      <p:pic>
        <p:nvPicPr>
          <p:cNvPr id="4" name="Рисунок 3">
            <a:extLst>
              <a:ext uri="{FF2B5EF4-FFF2-40B4-BE49-F238E27FC236}">
                <a16:creationId xmlns:a16="http://schemas.microsoft.com/office/drawing/2014/main" id="{C52B3864-A51F-4E89-9BB6-4B0CD5563B8F}"/>
              </a:ext>
            </a:extLst>
          </p:cNvPr>
          <p:cNvPicPr>
            <a:picLocks noChangeAspect="1"/>
          </p:cNvPicPr>
          <p:nvPr/>
        </p:nvPicPr>
        <p:blipFill>
          <a:blip r:embed="rId3"/>
          <a:stretch>
            <a:fillRect/>
          </a:stretch>
        </p:blipFill>
        <p:spPr>
          <a:xfrm>
            <a:off x="258667" y="2029576"/>
            <a:ext cx="4958805" cy="3081338"/>
          </a:xfrm>
          <a:prstGeom prst="rect">
            <a:avLst/>
          </a:prstGeom>
        </p:spPr>
      </p:pic>
      <p:pic>
        <p:nvPicPr>
          <p:cNvPr id="5" name="Рисунок 4">
            <a:extLst>
              <a:ext uri="{FF2B5EF4-FFF2-40B4-BE49-F238E27FC236}">
                <a16:creationId xmlns:a16="http://schemas.microsoft.com/office/drawing/2014/main" id="{B8C58474-C377-45F7-94AB-03A3C60FECEF}"/>
              </a:ext>
            </a:extLst>
          </p:cNvPr>
          <p:cNvPicPr>
            <a:picLocks noChangeAspect="1"/>
          </p:cNvPicPr>
          <p:nvPr/>
        </p:nvPicPr>
        <p:blipFill>
          <a:blip r:embed="rId4"/>
          <a:stretch>
            <a:fillRect/>
          </a:stretch>
        </p:blipFill>
        <p:spPr>
          <a:xfrm>
            <a:off x="5644605" y="713623"/>
            <a:ext cx="6288728" cy="4397291"/>
          </a:xfrm>
          <a:prstGeom prst="rect">
            <a:avLst/>
          </a:prstGeom>
          <a:ln w="38100">
            <a:noFill/>
          </a:ln>
        </p:spPr>
      </p:pic>
      <p:pic>
        <p:nvPicPr>
          <p:cNvPr id="6" name="Рисунок 5">
            <a:extLst>
              <a:ext uri="{FF2B5EF4-FFF2-40B4-BE49-F238E27FC236}">
                <a16:creationId xmlns:a16="http://schemas.microsoft.com/office/drawing/2014/main" id="{F1B4DDC6-4449-4C99-9881-7774D4424895}"/>
              </a:ext>
            </a:extLst>
          </p:cNvPr>
          <p:cNvPicPr>
            <a:picLocks noChangeAspect="1"/>
          </p:cNvPicPr>
          <p:nvPr/>
        </p:nvPicPr>
        <p:blipFill>
          <a:blip r:embed="rId5"/>
          <a:stretch>
            <a:fillRect/>
          </a:stretch>
        </p:blipFill>
        <p:spPr>
          <a:xfrm>
            <a:off x="258667" y="5330740"/>
            <a:ext cx="7639050" cy="1466850"/>
          </a:xfrm>
          <a:prstGeom prst="rect">
            <a:avLst/>
          </a:prstGeom>
        </p:spPr>
      </p:pic>
    </p:spTree>
    <p:extLst>
      <p:ext uri="{BB962C8B-B14F-4D97-AF65-F5344CB8AC3E}">
        <p14:creationId xmlns:p14="http://schemas.microsoft.com/office/powerpoint/2010/main" val="706148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870424-0B77-40BF-891E-FC21B1497DBE}"/>
              </a:ext>
            </a:extLst>
          </p:cNvPr>
          <p:cNvSpPr>
            <a:spLocks noGrp="1"/>
          </p:cNvSpPr>
          <p:nvPr>
            <p:ph type="title"/>
          </p:nvPr>
        </p:nvSpPr>
        <p:spPr/>
        <p:txBody>
          <a:bodyPr/>
          <a:lstStyle/>
          <a:p>
            <a:r>
              <a:rPr lang="en-US"/>
              <a:t>What is .NET Reflection?</a:t>
            </a:r>
            <a:endParaRPr lang="ru-RU"/>
          </a:p>
        </p:txBody>
      </p:sp>
      <p:sp>
        <p:nvSpPr>
          <p:cNvPr id="3" name="Текст 2">
            <a:extLst>
              <a:ext uri="{FF2B5EF4-FFF2-40B4-BE49-F238E27FC236}">
                <a16:creationId xmlns:a16="http://schemas.microsoft.com/office/drawing/2014/main" id="{88A224EA-9345-43D9-BFA4-1BCC5AD56061}"/>
              </a:ext>
            </a:extLst>
          </p:cNvPr>
          <p:cNvSpPr>
            <a:spLocks noGrp="1"/>
          </p:cNvSpPr>
          <p:nvPr>
            <p:ph type="body" sz="quarter" idx="10"/>
          </p:nvPr>
        </p:nvSpPr>
        <p:spPr>
          <a:xfrm>
            <a:off x="4152900" y="2057400"/>
            <a:ext cx="7353300" cy="3429000"/>
          </a:xfrm>
        </p:spPr>
        <p:txBody>
          <a:bodyPr/>
          <a:lstStyle/>
          <a:p>
            <a:r>
              <a:rPr lang="en-US" sz="2400"/>
              <a:t>Using reflection, you can get the kind of information that you will see in the Class Viewer, Object Explorer, or a Class Explorer. </a:t>
            </a:r>
          </a:p>
          <a:p>
            <a:r>
              <a:rPr lang="en-US" sz="2400"/>
              <a:t>You can see all the types in an assembly, their members, their types, and metadata. Here is an example of the Class View in Visual Studio. </a:t>
            </a:r>
          </a:p>
          <a:p>
            <a:endParaRPr lang="ru-RU" sz="2400"/>
          </a:p>
        </p:txBody>
      </p:sp>
      <p:pic>
        <p:nvPicPr>
          <p:cNvPr id="1026" name="Picture 2">
            <a:extLst>
              <a:ext uri="{FF2B5EF4-FFF2-40B4-BE49-F238E27FC236}">
                <a16:creationId xmlns:a16="http://schemas.microsoft.com/office/drawing/2014/main" id="{B6E942DA-2029-4C5B-9195-0363BB84A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05000"/>
            <a:ext cx="3176587" cy="4739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082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5902A3-5FCE-462C-BCCD-EE2FF4DB0E9B}"/>
              </a:ext>
            </a:extLst>
          </p:cNvPr>
          <p:cNvSpPr>
            <a:spLocks noGrp="1"/>
          </p:cNvSpPr>
          <p:nvPr>
            <p:ph type="title"/>
          </p:nvPr>
        </p:nvSpPr>
        <p:spPr>
          <a:xfrm>
            <a:off x="236121" y="283241"/>
            <a:ext cx="11270079" cy="557966"/>
          </a:xfrm>
        </p:spPr>
        <p:txBody>
          <a:bodyPr/>
          <a:lstStyle/>
          <a:p>
            <a:r>
              <a:rPr lang="en-US"/>
              <a:t>Reflecting on Constructor</a:t>
            </a:r>
            <a:endParaRPr lang="ru-RU"/>
          </a:p>
        </p:txBody>
      </p:sp>
      <p:sp>
        <p:nvSpPr>
          <p:cNvPr id="3" name="Текст 2">
            <a:extLst>
              <a:ext uri="{FF2B5EF4-FFF2-40B4-BE49-F238E27FC236}">
                <a16:creationId xmlns:a16="http://schemas.microsoft.com/office/drawing/2014/main" id="{E4591E70-6494-4C78-9801-0BE0F0A32220}"/>
              </a:ext>
            </a:extLst>
          </p:cNvPr>
          <p:cNvSpPr>
            <a:spLocks noGrp="1"/>
          </p:cNvSpPr>
          <p:nvPr>
            <p:ph type="body" sz="quarter" idx="10"/>
          </p:nvPr>
        </p:nvSpPr>
        <p:spPr/>
        <p:txBody>
          <a:bodyPr/>
          <a:lstStyle/>
          <a:p>
            <a:endParaRPr lang="ru-RU"/>
          </a:p>
        </p:txBody>
      </p:sp>
      <p:pic>
        <p:nvPicPr>
          <p:cNvPr id="4" name="Рисунок 3">
            <a:extLst>
              <a:ext uri="{FF2B5EF4-FFF2-40B4-BE49-F238E27FC236}">
                <a16:creationId xmlns:a16="http://schemas.microsoft.com/office/drawing/2014/main" id="{31D9609F-9552-435D-B026-8929E6715584}"/>
              </a:ext>
            </a:extLst>
          </p:cNvPr>
          <p:cNvPicPr>
            <a:picLocks noChangeAspect="1"/>
          </p:cNvPicPr>
          <p:nvPr/>
        </p:nvPicPr>
        <p:blipFill>
          <a:blip r:embed="rId3"/>
          <a:stretch>
            <a:fillRect/>
          </a:stretch>
        </p:blipFill>
        <p:spPr>
          <a:xfrm>
            <a:off x="236120" y="1028701"/>
            <a:ext cx="9268773" cy="5701464"/>
          </a:xfrm>
          <a:prstGeom prst="rect">
            <a:avLst/>
          </a:prstGeom>
        </p:spPr>
      </p:pic>
    </p:spTree>
    <p:extLst>
      <p:ext uri="{BB962C8B-B14F-4D97-AF65-F5344CB8AC3E}">
        <p14:creationId xmlns:p14="http://schemas.microsoft.com/office/powerpoint/2010/main" val="2788798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30FF1E-96A7-46AD-A287-642872DF202E}"/>
              </a:ext>
            </a:extLst>
          </p:cNvPr>
          <p:cNvSpPr>
            <a:spLocks noGrp="1"/>
          </p:cNvSpPr>
          <p:nvPr>
            <p:ph type="title"/>
          </p:nvPr>
        </p:nvSpPr>
        <p:spPr>
          <a:xfrm>
            <a:off x="685800" y="2743200"/>
            <a:ext cx="10820400" cy="685800"/>
          </a:xfrm>
        </p:spPr>
        <p:txBody>
          <a:bodyPr/>
          <a:lstStyle/>
          <a:p>
            <a:pPr algn="ctr"/>
            <a:r>
              <a:rPr lang="en-US"/>
              <a:t>Assembly Class</a:t>
            </a:r>
            <a:endParaRPr lang="ru-RU"/>
          </a:p>
        </p:txBody>
      </p:sp>
    </p:spTree>
    <p:extLst>
      <p:ext uri="{BB962C8B-B14F-4D97-AF65-F5344CB8AC3E}">
        <p14:creationId xmlns:p14="http://schemas.microsoft.com/office/powerpoint/2010/main" val="1273808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D92734-CFE7-4002-9567-89F64A72491D}"/>
              </a:ext>
            </a:extLst>
          </p:cNvPr>
          <p:cNvSpPr>
            <a:spLocks noGrp="1"/>
          </p:cNvSpPr>
          <p:nvPr>
            <p:ph type="title"/>
          </p:nvPr>
        </p:nvSpPr>
        <p:spPr/>
        <p:txBody>
          <a:bodyPr/>
          <a:lstStyle/>
          <a:p>
            <a:r>
              <a:rPr lang="en-US"/>
              <a:t>Dynamically loading an Assembly</a:t>
            </a:r>
            <a:endParaRPr lang="ru-RU"/>
          </a:p>
        </p:txBody>
      </p:sp>
      <p:sp>
        <p:nvSpPr>
          <p:cNvPr id="3" name="Текст 2">
            <a:extLst>
              <a:ext uri="{FF2B5EF4-FFF2-40B4-BE49-F238E27FC236}">
                <a16:creationId xmlns:a16="http://schemas.microsoft.com/office/drawing/2014/main" id="{2734ECCD-5E56-4986-B562-CCF36D402029}"/>
              </a:ext>
            </a:extLst>
          </p:cNvPr>
          <p:cNvSpPr>
            <a:spLocks noGrp="1"/>
          </p:cNvSpPr>
          <p:nvPr>
            <p:ph type="body" sz="quarter" idx="10"/>
          </p:nvPr>
        </p:nvSpPr>
        <p:spPr>
          <a:xfrm>
            <a:off x="270710" y="1736557"/>
            <a:ext cx="11650579" cy="4728411"/>
          </a:xfrm>
        </p:spPr>
        <p:txBody>
          <a:bodyPr/>
          <a:lstStyle/>
          <a:p>
            <a:pPr>
              <a:spcBef>
                <a:spcPts val="0"/>
              </a:spcBef>
            </a:pPr>
            <a:r>
              <a:rPr lang="en-US" sz="1800">
                <a:solidFill>
                  <a:schemeClr val="bg1"/>
                </a:solidFill>
              </a:rPr>
              <a:t>Assembly Class provides following methods to load an assembly at runtime,</a:t>
            </a:r>
            <a:endParaRPr lang="uk-UA" sz="1800">
              <a:solidFill>
                <a:schemeClr val="bg1"/>
              </a:solidFill>
            </a:endParaRPr>
          </a:p>
          <a:p>
            <a:pPr>
              <a:spcBef>
                <a:spcPts val="0"/>
              </a:spcBef>
            </a:pPr>
            <a:r>
              <a:rPr lang="en-US" sz="1800" b="1" i="1">
                <a:solidFill>
                  <a:schemeClr val="bg1"/>
                </a:solidFill>
              </a:rPr>
              <a:t>Load ()</a:t>
            </a:r>
            <a:r>
              <a:rPr lang="uk-UA" sz="1800" b="1" i="1">
                <a:solidFill>
                  <a:schemeClr val="bg1"/>
                </a:solidFill>
              </a:rPr>
              <a:t> </a:t>
            </a:r>
            <a:r>
              <a:rPr lang="en-US" sz="1800">
                <a:solidFill>
                  <a:schemeClr val="bg1"/>
                </a:solidFill>
              </a:rPr>
              <a:t>This static overloaded method takes the assembly name as input parameter and searched the given assembly name in the system.</a:t>
            </a:r>
          </a:p>
          <a:p>
            <a:pPr>
              <a:spcBef>
                <a:spcPts val="0"/>
              </a:spcBef>
            </a:pPr>
            <a:br>
              <a:rPr lang="en-US" sz="1800">
                <a:solidFill>
                  <a:schemeClr val="bg1"/>
                </a:solidFill>
              </a:rPr>
            </a:br>
            <a:r>
              <a:rPr lang="en-US" sz="1800" b="1" i="1">
                <a:solidFill>
                  <a:schemeClr val="bg1"/>
                </a:solidFill>
              </a:rPr>
              <a:t>LoadFrom () </a:t>
            </a:r>
            <a:r>
              <a:rPr lang="en-US" sz="1800">
                <a:solidFill>
                  <a:schemeClr val="bg1"/>
                </a:solidFill>
              </a:rPr>
              <a:t>This static overloaded method take complete path of the an assembly, it will directly look into that particular location instead of searching in the system.</a:t>
            </a:r>
          </a:p>
          <a:p>
            <a:pPr>
              <a:spcBef>
                <a:spcPts val="0"/>
              </a:spcBef>
            </a:pPr>
            <a:br>
              <a:rPr lang="en-US" sz="1800">
                <a:solidFill>
                  <a:schemeClr val="bg1"/>
                </a:solidFill>
              </a:rPr>
            </a:br>
            <a:r>
              <a:rPr lang="en-US" sz="1800" b="1" i="1">
                <a:solidFill>
                  <a:schemeClr val="bg1"/>
                </a:solidFill>
              </a:rPr>
              <a:t>GetExecutingAssembly () </a:t>
            </a:r>
            <a:r>
              <a:rPr lang="en-US" sz="1800">
                <a:solidFill>
                  <a:schemeClr val="bg1"/>
                </a:solidFill>
              </a:rPr>
              <a:t>Assembly class also provide another method to obtain the currently running assembly information using GetExecutingAssembly() methods. This method is not overloaded one.</a:t>
            </a:r>
          </a:p>
          <a:p>
            <a:pPr>
              <a:spcBef>
                <a:spcPts val="0"/>
              </a:spcBef>
            </a:pPr>
            <a:br>
              <a:rPr lang="en-US" sz="1800">
                <a:solidFill>
                  <a:schemeClr val="bg1"/>
                </a:solidFill>
              </a:rPr>
            </a:br>
            <a:r>
              <a:rPr lang="en-US" sz="1800" b="1" i="1">
                <a:solidFill>
                  <a:schemeClr val="bg1"/>
                </a:solidFill>
              </a:rPr>
              <a:t>GetTypes() </a:t>
            </a:r>
            <a:r>
              <a:rPr lang="en-US" sz="1800">
                <a:solidFill>
                  <a:schemeClr val="bg1"/>
                </a:solidFill>
              </a:rPr>
              <a:t>Assembly class also provide a nice feature called GetTypes Method which allows you to obtain details of all the types that are defined in the corresponding assembly.</a:t>
            </a:r>
          </a:p>
          <a:p>
            <a:pPr>
              <a:spcBef>
                <a:spcPts val="0"/>
              </a:spcBef>
            </a:pPr>
            <a:br>
              <a:rPr lang="en-US" sz="1800">
                <a:solidFill>
                  <a:schemeClr val="bg1"/>
                </a:solidFill>
              </a:rPr>
            </a:br>
            <a:r>
              <a:rPr lang="en-US" sz="1800" b="1" i="1">
                <a:solidFill>
                  <a:schemeClr val="bg1"/>
                </a:solidFill>
              </a:rPr>
              <a:t>GetCustomAttributes() </a:t>
            </a:r>
            <a:r>
              <a:rPr lang="en-US" sz="1800">
                <a:solidFill>
                  <a:schemeClr val="bg1"/>
                </a:solidFill>
              </a:rPr>
              <a:t>This static overloaded method gets the attributes attached to the assembly. You can also call GetCustomAttributes() specifying a second parameter, which is a Type object that indicates the attribute class in which you are interested.</a:t>
            </a:r>
            <a:endParaRPr lang="ru-RU" sz="1800">
              <a:solidFill>
                <a:schemeClr val="bg1"/>
              </a:solidFill>
            </a:endParaRPr>
          </a:p>
        </p:txBody>
      </p:sp>
    </p:spTree>
    <p:extLst>
      <p:ext uri="{BB962C8B-B14F-4D97-AF65-F5344CB8AC3E}">
        <p14:creationId xmlns:p14="http://schemas.microsoft.com/office/powerpoint/2010/main" val="924212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D92734-CFE7-4002-9567-89F64A72491D}"/>
              </a:ext>
            </a:extLst>
          </p:cNvPr>
          <p:cNvSpPr>
            <a:spLocks noGrp="1"/>
          </p:cNvSpPr>
          <p:nvPr>
            <p:ph type="title"/>
          </p:nvPr>
        </p:nvSpPr>
        <p:spPr/>
        <p:txBody>
          <a:bodyPr/>
          <a:lstStyle/>
          <a:p>
            <a:r>
              <a:rPr lang="en-US"/>
              <a:t>Dynamically loading an Assembly</a:t>
            </a:r>
            <a:endParaRPr lang="ru-RU"/>
          </a:p>
        </p:txBody>
      </p:sp>
      <p:sp>
        <p:nvSpPr>
          <p:cNvPr id="5" name="Текст 4">
            <a:extLst>
              <a:ext uri="{FF2B5EF4-FFF2-40B4-BE49-F238E27FC236}">
                <a16:creationId xmlns:a16="http://schemas.microsoft.com/office/drawing/2014/main" id="{F6F429B4-8481-4F41-BAB8-78CAFDD6D373}"/>
              </a:ext>
            </a:extLst>
          </p:cNvPr>
          <p:cNvSpPr>
            <a:spLocks noGrp="1"/>
          </p:cNvSpPr>
          <p:nvPr>
            <p:ph type="body" sz="quarter" idx="10"/>
          </p:nvPr>
        </p:nvSpPr>
        <p:spPr/>
        <p:txBody>
          <a:bodyPr/>
          <a:lstStyle/>
          <a:p>
            <a:endParaRPr lang="ru-RU"/>
          </a:p>
        </p:txBody>
      </p:sp>
      <p:pic>
        <p:nvPicPr>
          <p:cNvPr id="6" name="Рисунок 5">
            <a:extLst>
              <a:ext uri="{FF2B5EF4-FFF2-40B4-BE49-F238E27FC236}">
                <a16:creationId xmlns:a16="http://schemas.microsoft.com/office/drawing/2014/main" id="{7F60A11C-4D7C-4A77-B5CA-89717CABEFEC}"/>
              </a:ext>
            </a:extLst>
          </p:cNvPr>
          <p:cNvPicPr>
            <a:picLocks noChangeAspect="1"/>
          </p:cNvPicPr>
          <p:nvPr/>
        </p:nvPicPr>
        <p:blipFill>
          <a:blip r:embed="rId2"/>
          <a:stretch>
            <a:fillRect/>
          </a:stretch>
        </p:blipFill>
        <p:spPr>
          <a:xfrm>
            <a:off x="552450" y="1576387"/>
            <a:ext cx="7338024" cy="4904624"/>
          </a:xfrm>
          <a:prstGeom prst="rect">
            <a:avLst/>
          </a:prstGeom>
        </p:spPr>
      </p:pic>
      <p:pic>
        <p:nvPicPr>
          <p:cNvPr id="7" name="Рисунок 6">
            <a:extLst>
              <a:ext uri="{FF2B5EF4-FFF2-40B4-BE49-F238E27FC236}">
                <a16:creationId xmlns:a16="http://schemas.microsoft.com/office/drawing/2014/main" id="{C2359D08-5C3E-4563-A43E-8A99073BF403}"/>
              </a:ext>
            </a:extLst>
          </p:cNvPr>
          <p:cNvPicPr>
            <a:picLocks noChangeAspect="1"/>
          </p:cNvPicPr>
          <p:nvPr/>
        </p:nvPicPr>
        <p:blipFill>
          <a:blip r:embed="rId3"/>
          <a:stretch>
            <a:fillRect/>
          </a:stretch>
        </p:blipFill>
        <p:spPr>
          <a:xfrm>
            <a:off x="8709473" y="1643255"/>
            <a:ext cx="2796727" cy="4770888"/>
          </a:xfrm>
          <a:prstGeom prst="rect">
            <a:avLst/>
          </a:prstGeom>
        </p:spPr>
      </p:pic>
    </p:spTree>
    <p:extLst>
      <p:ext uri="{BB962C8B-B14F-4D97-AF65-F5344CB8AC3E}">
        <p14:creationId xmlns:p14="http://schemas.microsoft.com/office/powerpoint/2010/main" val="100508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1D9CFF-E890-4DA8-9FD9-E7AC489BE36F}"/>
              </a:ext>
            </a:extLst>
          </p:cNvPr>
          <p:cNvSpPr>
            <a:spLocks noGrp="1"/>
          </p:cNvSpPr>
          <p:nvPr>
            <p:ph type="title"/>
          </p:nvPr>
        </p:nvSpPr>
        <p:spPr>
          <a:xfrm>
            <a:off x="685800" y="2743200"/>
            <a:ext cx="10820400" cy="685800"/>
          </a:xfrm>
        </p:spPr>
        <p:txBody>
          <a:bodyPr/>
          <a:lstStyle/>
          <a:p>
            <a:pPr algn="ctr"/>
            <a:r>
              <a:rPr lang="en-US"/>
              <a:t>Late Binding</a:t>
            </a:r>
            <a:endParaRPr lang="ru-RU"/>
          </a:p>
        </p:txBody>
      </p:sp>
    </p:spTree>
    <p:extLst>
      <p:ext uri="{BB962C8B-B14F-4D97-AF65-F5344CB8AC3E}">
        <p14:creationId xmlns:p14="http://schemas.microsoft.com/office/powerpoint/2010/main" val="890187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7115EA-813C-4A8C-8357-2065FE39E926}"/>
              </a:ext>
            </a:extLst>
          </p:cNvPr>
          <p:cNvSpPr>
            <a:spLocks noGrp="1"/>
          </p:cNvSpPr>
          <p:nvPr>
            <p:ph type="title"/>
          </p:nvPr>
        </p:nvSpPr>
        <p:spPr/>
        <p:txBody>
          <a:bodyPr/>
          <a:lstStyle/>
          <a:p>
            <a:r>
              <a:rPr lang="en-US"/>
              <a:t>Late Binding</a:t>
            </a:r>
            <a:endParaRPr lang="ru-RU"/>
          </a:p>
        </p:txBody>
      </p:sp>
      <p:sp>
        <p:nvSpPr>
          <p:cNvPr id="3" name="Текст 2">
            <a:extLst>
              <a:ext uri="{FF2B5EF4-FFF2-40B4-BE49-F238E27FC236}">
                <a16:creationId xmlns:a16="http://schemas.microsoft.com/office/drawing/2014/main" id="{87B035FA-DC68-4D70-B4C0-F17C0A2BD9C8}"/>
              </a:ext>
            </a:extLst>
          </p:cNvPr>
          <p:cNvSpPr>
            <a:spLocks noGrp="1"/>
          </p:cNvSpPr>
          <p:nvPr>
            <p:ph type="body" sz="quarter" idx="10"/>
          </p:nvPr>
        </p:nvSpPr>
        <p:spPr/>
        <p:txBody>
          <a:bodyPr/>
          <a:lstStyle/>
          <a:p>
            <a:endParaRPr lang="ru-RU"/>
          </a:p>
        </p:txBody>
      </p:sp>
      <p:pic>
        <p:nvPicPr>
          <p:cNvPr id="4" name="Рисунок 3">
            <a:extLst>
              <a:ext uri="{FF2B5EF4-FFF2-40B4-BE49-F238E27FC236}">
                <a16:creationId xmlns:a16="http://schemas.microsoft.com/office/drawing/2014/main" id="{15F658F0-A993-4B7D-8C49-D5D17737571A}"/>
              </a:ext>
            </a:extLst>
          </p:cNvPr>
          <p:cNvPicPr>
            <a:picLocks noChangeAspect="1"/>
          </p:cNvPicPr>
          <p:nvPr/>
        </p:nvPicPr>
        <p:blipFill>
          <a:blip r:embed="rId2"/>
          <a:stretch>
            <a:fillRect/>
          </a:stretch>
        </p:blipFill>
        <p:spPr>
          <a:xfrm>
            <a:off x="31616" y="1516154"/>
            <a:ext cx="6064383" cy="5062925"/>
          </a:xfrm>
          <a:prstGeom prst="rect">
            <a:avLst/>
          </a:prstGeom>
        </p:spPr>
      </p:pic>
      <p:pic>
        <p:nvPicPr>
          <p:cNvPr id="5" name="Рисунок 4">
            <a:extLst>
              <a:ext uri="{FF2B5EF4-FFF2-40B4-BE49-F238E27FC236}">
                <a16:creationId xmlns:a16="http://schemas.microsoft.com/office/drawing/2014/main" id="{3DC77AE2-C3FF-493A-AAFF-2C987A87A066}"/>
              </a:ext>
            </a:extLst>
          </p:cNvPr>
          <p:cNvPicPr>
            <a:picLocks noChangeAspect="1"/>
          </p:cNvPicPr>
          <p:nvPr/>
        </p:nvPicPr>
        <p:blipFill>
          <a:blip r:embed="rId3"/>
          <a:stretch>
            <a:fillRect/>
          </a:stretch>
        </p:blipFill>
        <p:spPr>
          <a:xfrm>
            <a:off x="6239438" y="1534083"/>
            <a:ext cx="5849230" cy="3759281"/>
          </a:xfrm>
          <a:prstGeom prst="rect">
            <a:avLst/>
          </a:prstGeom>
        </p:spPr>
      </p:pic>
      <p:pic>
        <p:nvPicPr>
          <p:cNvPr id="6" name="Рисунок 5">
            <a:extLst>
              <a:ext uri="{FF2B5EF4-FFF2-40B4-BE49-F238E27FC236}">
                <a16:creationId xmlns:a16="http://schemas.microsoft.com/office/drawing/2014/main" id="{643403FE-054B-455E-9758-15403762BC9C}"/>
              </a:ext>
            </a:extLst>
          </p:cNvPr>
          <p:cNvPicPr>
            <a:picLocks noChangeAspect="1"/>
          </p:cNvPicPr>
          <p:nvPr/>
        </p:nvPicPr>
        <p:blipFill>
          <a:blip r:embed="rId4"/>
          <a:stretch>
            <a:fillRect/>
          </a:stretch>
        </p:blipFill>
        <p:spPr>
          <a:xfrm>
            <a:off x="6239437" y="5455846"/>
            <a:ext cx="5330999" cy="716353"/>
          </a:xfrm>
          <a:prstGeom prst="rect">
            <a:avLst/>
          </a:prstGeom>
        </p:spPr>
      </p:pic>
    </p:spTree>
    <p:extLst>
      <p:ext uri="{BB962C8B-B14F-4D97-AF65-F5344CB8AC3E}">
        <p14:creationId xmlns:p14="http://schemas.microsoft.com/office/powerpoint/2010/main" val="252035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444603-516D-44ED-9C37-13816BC3324A}"/>
              </a:ext>
            </a:extLst>
          </p:cNvPr>
          <p:cNvSpPr>
            <a:spLocks noGrp="1"/>
          </p:cNvSpPr>
          <p:nvPr>
            <p:ph type="title"/>
          </p:nvPr>
        </p:nvSpPr>
        <p:spPr/>
        <p:txBody>
          <a:bodyPr/>
          <a:lstStyle/>
          <a:p>
            <a:r>
              <a:rPr lang="en-US"/>
              <a:t>Resourses</a:t>
            </a:r>
            <a:endParaRPr lang="ru-RU"/>
          </a:p>
        </p:txBody>
      </p:sp>
      <p:sp>
        <p:nvSpPr>
          <p:cNvPr id="3" name="Текст 2">
            <a:extLst>
              <a:ext uri="{FF2B5EF4-FFF2-40B4-BE49-F238E27FC236}">
                <a16:creationId xmlns:a16="http://schemas.microsoft.com/office/drawing/2014/main" id="{80522166-9DC6-4F72-BB53-D8E960E41FBB}"/>
              </a:ext>
            </a:extLst>
          </p:cNvPr>
          <p:cNvSpPr>
            <a:spLocks noGrp="1"/>
          </p:cNvSpPr>
          <p:nvPr>
            <p:ph type="body" sz="quarter" idx="10"/>
          </p:nvPr>
        </p:nvSpPr>
        <p:spPr/>
        <p:txBody>
          <a:bodyPr/>
          <a:lstStyle/>
          <a:p>
            <a:r>
              <a:rPr lang="en-US">
                <a:hlinkClick r:id="rId2"/>
              </a:rPr>
              <a:t>https://docs.microsoft.com/uk-ua/dotnet/framework/reflection-and-codedom/reflection</a:t>
            </a:r>
            <a:endParaRPr lang="en-US"/>
          </a:p>
          <a:p>
            <a:r>
              <a:rPr lang="en-US">
                <a:hlinkClick r:id="rId3"/>
              </a:rPr>
              <a:t>https://www.tutorialspoint.com/csharp/csharp_reflection.htm</a:t>
            </a:r>
            <a:endParaRPr lang="en-US"/>
          </a:p>
          <a:p>
            <a:r>
              <a:rPr lang="en-US">
                <a:hlinkClick r:id="rId4"/>
              </a:rPr>
              <a:t>https://www.infoworld.com/article/3027240/how-to-work-with-reflection-in-c.html</a:t>
            </a:r>
            <a:endParaRPr lang="en-US"/>
          </a:p>
          <a:p>
            <a:r>
              <a:rPr lang="en-US">
                <a:hlinkClick r:id="rId5"/>
              </a:rPr>
              <a:t>https://www.geeksforgeeks.org/what-is-reflection-in-c-sharp/</a:t>
            </a:r>
            <a:endParaRPr lang="en-US"/>
          </a:p>
          <a:p>
            <a:r>
              <a:rPr lang="en-US">
                <a:hlinkClick r:id="rId6"/>
              </a:rPr>
              <a:t>https://www.javatpoint.com/c-sharp-reflection</a:t>
            </a:r>
            <a:endParaRPr lang="en-US"/>
          </a:p>
          <a:p>
            <a:endParaRPr lang="ru-RU"/>
          </a:p>
        </p:txBody>
      </p:sp>
    </p:spTree>
    <p:extLst>
      <p:ext uri="{BB962C8B-B14F-4D97-AF65-F5344CB8AC3E}">
        <p14:creationId xmlns:p14="http://schemas.microsoft.com/office/powerpoint/2010/main" val="1521351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3BAD84-3015-4300-B8B5-5B437CB38419}"/>
              </a:ext>
            </a:extLst>
          </p:cNvPr>
          <p:cNvSpPr>
            <a:spLocks noGrp="1"/>
          </p:cNvSpPr>
          <p:nvPr>
            <p:ph type="title"/>
          </p:nvPr>
        </p:nvSpPr>
        <p:spPr>
          <a:xfrm>
            <a:off x="883024" y="3086100"/>
            <a:ext cx="10820400" cy="685800"/>
          </a:xfrm>
        </p:spPr>
        <p:txBody>
          <a:bodyPr/>
          <a:lstStyle/>
          <a:p>
            <a:pPr algn="ctr"/>
            <a:r>
              <a:rPr lang="en-US"/>
              <a:t>Thank you</a:t>
            </a:r>
            <a:endParaRPr lang="ru-RU"/>
          </a:p>
        </p:txBody>
      </p:sp>
    </p:spTree>
    <p:extLst>
      <p:ext uri="{BB962C8B-B14F-4D97-AF65-F5344CB8AC3E}">
        <p14:creationId xmlns:p14="http://schemas.microsoft.com/office/powerpoint/2010/main" val="1002400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19D1FF-E5ED-487D-A147-2C6E178505B5}"/>
              </a:ext>
            </a:extLst>
          </p:cNvPr>
          <p:cNvSpPr>
            <a:spLocks noGrp="1"/>
          </p:cNvSpPr>
          <p:nvPr>
            <p:ph type="title"/>
          </p:nvPr>
        </p:nvSpPr>
        <p:spPr/>
        <p:txBody>
          <a:bodyPr/>
          <a:lstStyle/>
          <a:p>
            <a:r>
              <a:rPr lang="en-US"/>
              <a:t>What is .NET Reflection?</a:t>
            </a:r>
            <a:endParaRPr lang="ru-RU"/>
          </a:p>
        </p:txBody>
      </p:sp>
      <p:sp>
        <p:nvSpPr>
          <p:cNvPr id="3" name="Текст 2">
            <a:extLst>
              <a:ext uri="{FF2B5EF4-FFF2-40B4-BE49-F238E27FC236}">
                <a16:creationId xmlns:a16="http://schemas.microsoft.com/office/drawing/2014/main" id="{CA47F5F1-7783-4292-9067-055BA2A5A807}"/>
              </a:ext>
            </a:extLst>
          </p:cNvPr>
          <p:cNvSpPr>
            <a:spLocks noGrp="1"/>
          </p:cNvSpPr>
          <p:nvPr>
            <p:ph type="body" sz="quarter" idx="10"/>
          </p:nvPr>
        </p:nvSpPr>
        <p:spPr>
          <a:xfrm>
            <a:off x="7048500" y="2628900"/>
            <a:ext cx="4286250" cy="3429000"/>
          </a:xfrm>
        </p:spPr>
        <p:txBody>
          <a:bodyPr/>
          <a:lstStyle/>
          <a:p>
            <a:r>
              <a:rPr lang="en-US"/>
              <a:t>The </a:t>
            </a:r>
            <a:r>
              <a:rPr lang="en-US" b="1"/>
              <a:t>System.Reflection </a:t>
            </a:r>
            <a:r>
              <a:rPr lang="en-US"/>
              <a:t>namespace and </a:t>
            </a:r>
            <a:r>
              <a:rPr lang="en-US" b="1"/>
              <a:t>System.Type </a:t>
            </a:r>
            <a:r>
              <a:rPr lang="en-US"/>
              <a:t>class play an important role in .NET Reflection. These two works together and allow you to reflect over many other aspects of a type.</a:t>
            </a:r>
            <a:br>
              <a:rPr lang="en-US"/>
            </a:br>
            <a:endParaRPr lang="ru-RU"/>
          </a:p>
        </p:txBody>
      </p:sp>
      <p:pic>
        <p:nvPicPr>
          <p:cNvPr id="2050" name="Picture 2">
            <a:extLst>
              <a:ext uri="{FF2B5EF4-FFF2-40B4-BE49-F238E27FC236}">
                <a16:creationId xmlns:a16="http://schemas.microsoft.com/office/drawing/2014/main" id="{6CAA9252-3EA2-4E9D-A562-33C0A98B7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924050"/>
            <a:ext cx="6453187" cy="479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55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D75F152-C665-4A59-B259-90D142D08D64}"/>
              </a:ext>
            </a:extLst>
          </p:cNvPr>
          <p:cNvSpPr>
            <a:spLocks noGrp="1"/>
          </p:cNvSpPr>
          <p:nvPr>
            <p:ph type="title"/>
          </p:nvPr>
        </p:nvSpPr>
        <p:spPr>
          <a:xfrm>
            <a:off x="560294" y="2743200"/>
            <a:ext cx="10820400" cy="685800"/>
          </a:xfrm>
        </p:spPr>
        <p:txBody>
          <a:bodyPr/>
          <a:lstStyle/>
          <a:p>
            <a:pPr algn="ctr"/>
            <a:r>
              <a:rPr lang="en-US"/>
              <a:t>System.Reflection Namespace</a:t>
            </a:r>
            <a:br>
              <a:rPr lang="en-US"/>
            </a:br>
            <a:endParaRPr lang="ru-RU"/>
          </a:p>
        </p:txBody>
      </p:sp>
    </p:spTree>
    <p:extLst>
      <p:ext uri="{BB962C8B-B14F-4D97-AF65-F5344CB8AC3E}">
        <p14:creationId xmlns:p14="http://schemas.microsoft.com/office/powerpoint/2010/main" val="253326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7DFA77-D066-4BC6-9C3C-B23F672F239E}"/>
              </a:ext>
            </a:extLst>
          </p:cNvPr>
          <p:cNvSpPr>
            <a:spLocks noGrp="1"/>
          </p:cNvSpPr>
          <p:nvPr>
            <p:ph type="title"/>
          </p:nvPr>
        </p:nvSpPr>
        <p:spPr/>
        <p:txBody>
          <a:bodyPr/>
          <a:lstStyle/>
          <a:p>
            <a:r>
              <a:rPr lang="en-US"/>
              <a:t>What is .NET Reflection?</a:t>
            </a:r>
            <a:endParaRPr lang="ru-RU"/>
          </a:p>
        </p:txBody>
      </p:sp>
      <p:sp>
        <p:nvSpPr>
          <p:cNvPr id="3" name="Текст 2">
            <a:extLst>
              <a:ext uri="{FF2B5EF4-FFF2-40B4-BE49-F238E27FC236}">
                <a16:creationId xmlns:a16="http://schemas.microsoft.com/office/drawing/2014/main" id="{7590FC84-B7AE-47B8-ABBC-6ACCDA5D0593}"/>
              </a:ext>
            </a:extLst>
          </p:cNvPr>
          <p:cNvSpPr>
            <a:spLocks noGrp="1"/>
          </p:cNvSpPr>
          <p:nvPr>
            <p:ph type="body" sz="quarter" idx="10"/>
          </p:nvPr>
        </p:nvSpPr>
        <p:spPr/>
        <p:txBody>
          <a:bodyPr/>
          <a:lstStyle/>
          <a:p>
            <a:r>
              <a:rPr lang="en-US"/>
              <a:t>System.Reflection Namespace</a:t>
            </a:r>
          </a:p>
          <a:p>
            <a:endParaRPr lang="ru-RU"/>
          </a:p>
        </p:txBody>
      </p:sp>
      <p:graphicFrame>
        <p:nvGraphicFramePr>
          <p:cNvPr id="4" name="Таблица 3">
            <a:extLst>
              <a:ext uri="{FF2B5EF4-FFF2-40B4-BE49-F238E27FC236}">
                <a16:creationId xmlns:a16="http://schemas.microsoft.com/office/drawing/2014/main" id="{D4CF54BB-0F47-42B7-ABA0-D7F724E9541F}"/>
              </a:ext>
            </a:extLst>
          </p:cNvPr>
          <p:cNvGraphicFramePr>
            <a:graphicFrameLocks noGrp="1"/>
          </p:cNvGraphicFramePr>
          <p:nvPr>
            <p:extLst>
              <p:ext uri="{D42A27DB-BD31-4B8C-83A1-F6EECF244321}">
                <p14:modId xmlns:p14="http://schemas.microsoft.com/office/powerpoint/2010/main" val="1848161366"/>
              </p:ext>
            </p:extLst>
          </p:nvPr>
        </p:nvGraphicFramePr>
        <p:xfrm>
          <a:off x="428625" y="1371600"/>
          <a:ext cx="11334750" cy="5183747"/>
        </p:xfrm>
        <a:graphic>
          <a:graphicData uri="http://schemas.openxmlformats.org/drawingml/2006/table">
            <a:tbl>
              <a:tblPr/>
              <a:tblGrid>
                <a:gridCol w="1504950">
                  <a:extLst>
                    <a:ext uri="{9D8B030D-6E8A-4147-A177-3AD203B41FA5}">
                      <a16:colId xmlns:a16="http://schemas.microsoft.com/office/drawing/2014/main" val="3450543125"/>
                    </a:ext>
                  </a:extLst>
                </a:gridCol>
                <a:gridCol w="9829800">
                  <a:extLst>
                    <a:ext uri="{9D8B030D-6E8A-4147-A177-3AD203B41FA5}">
                      <a16:colId xmlns:a16="http://schemas.microsoft.com/office/drawing/2014/main" val="1991859734"/>
                    </a:ext>
                  </a:extLst>
                </a:gridCol>
              </a:tblGrid>
              <a:tr h="145045">
                <a:tc>
                  <a:txBody>
                    <a:bodyPr/>
                    <a:lstStyle/>
                    <a:p>
                      <a:r>
                        <a:rPr lang="en-US" sz="1400">
                          <a:solidFill>
                            <a:schemeClr val="bg1"/>
                          </a:solidFill>
                          <a:effectLst/>
                        </a:rPr>
                        <a:t>ass</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US" sz="1400">
                          <a:solidFill>
                            <a:schemeClr val="bg1"/>
                          </a:solidFill>
                          <a:effectLst/>
                        </a:rPr>
                        <a:t>Description</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442708012"/>
                  </a:ext>
                </a:extLst>
              </a:tr>
              <a:tr h="688962">
                <a:tc>
                  <a:txBody>
                    <a:bodyPr/>
                    <a:lstStyle/>
                    <a:p>
                      <a:r>
                        <a:rPr lang="en-US" sz="1400">
                          <a:solidFill>
                            <a:schemeClr val="bg1"/>
                          </a:solidFill>
                          <a:effectLst/>
                        </a:rPr>
                        <a:t>Assembly</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400">
                          <a:solidFill>
                            <a:schemeClr val="bg1"/>
                          </a:solidFill>
                          <a:effectLst/>
                        </a:rPr>
                        <a:t>Represents an assembly, which is a reusable, versionable, and self-describing building block of a common language runtime application.</a:t>
                      </a:r>
                      <a:br>
                        <a:rPr lang="en-US" sz="1400">
                          <a:solidFill>
                            <a:schemeClr val="bg1"/>
                          </a:solidFill>
                          <a:effectLst/>
                        </a:rPr>
                      </a:br>
                      <a:r>
                        <a:rPr lang="en-US" sz="1400">
                          <a:solidFill>
                            <a:schemeClr val="bg1"/>
                          </a:solidFill>
                          <a:effectLst/>
                        </a:rPr>
                        <a:t>This class contains a number of methods that allow you to load, investigate, and manipulate an assembly.</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541999174"/>
                  </a:ext>
                </a:extLst>
              </a:tr>
              <a:tr h="362611">
                <a:tc>
                  <a:txBody>
                    <a:bodyPr/>
                    <a:lstStyle/>
                    <a:p>
                      <a:r>
                        <a:rPr lang="en-US" sz="1400">
                          <a:solidFill>
                            <a:schemeClr val="bg1"/>
                          </a:solidFill>
                          <a:effectLst/>
                        </a:rPr>
                        <a:t>Module</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400">
                          <a:solidFill>
                            <a:schemeClr val="bg1"/>
                          </a:solidFill>
                          <a:effectLst/>
                        </a:rPr>
                        <a:t>Performs reflection on a module. This class allows you to access a given module within a multifile assembly.</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70925503"/>
                  </a:ext>
                </a:extLst>
              </a:tr>
              <a:tr h="797745">
                <a:tc>
                  <a:txBody>
                    <a:bodyPr/>
                    <a:lstStyle/>
                    <a:p>
                      <a:r>
                        <a:rPr lang="en-US" sz="1400">
                          <a:solidFill>
                            <a:schemeClr val="bg1"/>
                          </a:solidFill>
                          <a:effectLst/>
                        </a:rPr>
                        <a:t>AssemblyName</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400">
                          <a:solidFill>
                            <a:schemeClr val="bg1"/>
                          </a:solidFill>
                          <a:effectLst/>
                        </a:rPr>
                        <a:t>This class allows you to discover numerous details behind an assembly's identity. An assembly's identity consists of the following:</a:t>
                      </a:r>
                      <a:br>
                        <a:rPr lang="en-US" sz="1400">
                          <a:solidFill>
                            <a:schemeClr val="bg1"/>
                          </a:solidFill>
                          <a:effectLst/>
                        </a:rPr>
                      </a:br>
                      <a:r>
                        <a:rPr lang="en-US" sz="1400">
                          <a:solidFill>
                            <a:schemeClr val="bg1"/>
                          </a:solidFill>
                          <a:effectLst/>
                        </a:rPr>
                        <a:t>• Simple name.</a:t>
                      </a:r>
                      <a:br>
                        <a:rPr lang="en-US" sz="1400">
                          <a:solidFill>
                            <a:schemeClr val="bg1"/>
                          </a:solidFill>
                          <a:effectLst/>
                        </a:rPr>
                      </a:br>
                      <a:r>
                        <a:rPr lang="en-US" sz="1400">
                          <a:solidFill>
                            <a:schemeClr val="bg1"/>
                          </a:solidFill>
                          <a:effectLst/>
                        </a:rPr>
                        <a:t>• Version number.</a:t>
                      </a:r>
                      <a:br>
                        <a:rPr lang="en-US" sz="1400">
                          <a:solidFill>
                            <a:schemeClr val="bg1"/>
                          </a:solidFill>
                          <a:effectLst/>
                        </a:rPr>
                      </a:br>
                      <a:r>
                        <a:rPr lang="en-US" sz="1400">
                          <a:solidFill>
                            <a:schemeClr val="bg1"/>
                          </a:solidFill>
                          <a:effectLst/>
                        </a:rPr>
                        <a:t>• Cryptographic key pair.</a:t>
                      </a:r>
                      <a:br>
                        <a:rPr lang="en-US" sz="1400">
                          <a:solidFill>
                            <a:schemeClr val="bg1"/>
                          </a:solidFill>
                          <a:effectLst/>
                        </a:rPr>
                      </a:br>
                      <a:r>
                        <a:rPr lang="en-US" sz="1400">
                          <a:solidFill>
                            <a:schemeClr val="bg1"/>
                          </a:solidFill>
                          <a:effectLst/>
                        </a:rPr>
                        <a:t>• Supported culture</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825587444"/>
                  </a:ext>
                </a:extLst>
              </a:tr>
              <a:tr h="1341663">
                <a:tc>
                  <a:txBody>
                    <a:bodyPr/>
                    <a:lstStyle/>
                    <a:p>
                      <a:r>
                        <a:rPr lang="en-US" sz="1400">
                          <a:solidFill>
                            <a:schemeClr val="bg1"/>
                          </a:solidFill>
                          <a:effectLst/>
                        </a:rPr>
                        <a:t>EventInfo</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400">
                          <a:solidFill>
                            <a:schemeClr val="bg1"/>
                          </a:solidFill>
                          <a:effectLst/>
                        </a:rPr>
                        <a:t>This class holds information for a given event. Use the EventInfo class to inspect events and to bind to event handlers</a:t>
                      </a:r>
                      <a:br>
                        <a:rPr lang="en-US" sz="1400">
                          <a:solidFill>
                            <a:schemeClr val="bg1"/>
                          </a:solidFill>
                          <a:effectLst/>
                        </a:rPr>
                      </a:br>
                      <a:r>
                        <a:rPr lang="en-US" sz="1400">
                          <a:solidFill>
                            <a:schemeClr val="bg1"/>
                          </a:solidFill>
                          <a:effectLst/>
                        </a:rPr>
                        <a:t>FieldInfo This class holds information for a given field.</a:t>
                      </a:r>
                      <a:br>
                        <a:rPr lang="en-US" sz="1400">
                          <a:solidFill>
                            <a:schemeClr val="bg1"/>
                          </a:solidFill>
                          <a:effectLst/>
                        </a:rPr>
                      </a:br>
                      <a:br>
                        <a:rPr lang="en-US" sz="1400">
                          <a:solidFill>
                            <a:schemeClr val="bg1"/>
                          </a:solidFill>
                          <a:effectLst/>
                        </a:rPr>
                      </a:br>
                      <a:r>
                        <a:rPr lang="en-US" sz="1400">
                          <a:solidFill>
                            <a:schemeClr val="bg1"/>
                          </a:solidFill>
                          <a:effectLst/>
                        </a:rPr>
                        <a:t>Fields are variables defined in the class. FieldInfo provides access to the metadata for a field within a class and provides dynamic set and get functionality for the field. The class is not loaded into memory until invoke or get is called on the object.</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439199960"/>
                  </a:ext>
                </a:extLst>
              </a:tr>
              <a:tr h="471395">
                <a:tc>
                  <a:txBody>
                    <a:bodyPr/>
                    <a:lstStyle/>
                    <a:p>
                      <a:r>
                        <a:rPr lang="en-US" sz="1400">
                          <a:solidFill>
                            <a:schemeClr val="bg1"/>
                          </a:solidFill>
                          <a:effectLst/>
                        </a:rPr>
                        <a:t>MemberInfo</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400">
                          <a:solidFill>
                            <a:schemeClr val="bg1"/>
                          </a:solidFill>
                          <a:effectLst/>
                        </a:rPr>
                        <a:t>The MemberInfo class is the abstract base class for classes used to obtain information about all members of a class (constructors, events, fields, methods, and properties).</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755652909"/>
                  </a:ext>
                </a:extLst>
              </a:tr>
              <a:tr h="253828">
                <a:tc>
                  <a:txBody>
                    <a:bodyPr/>
                    <a:lstStyle/>
                    <a:p>
                      <a:r>
                        <a:rPr lang="en-US" sz="1400">
                          <a:solidFill>
                            <a:schemeClr val="bg1"/>
                          </a:solidFill>
                          <a:effectLst/>
                        </a:rPr>
                        <a:t>MethodInfo</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400">
                          <a:solidFill>
                            <a:schemeClr val="bg1"/>
                          </a:solidFill>
                          <a:effectLst/>
                        </a:rPr>
                        <a:t>This class contains information for a given method.</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007854792"/>
                  </a:ext>
                </a:extLst>
              </a:tr>
              <a:tr h="145045">
                <a:tc>
                  <a:txBody>
                    <a:bodyPr/>
                    <a:lstStyle/>
                    <a:p>
                      <a:r>
                        <a:rPr lang="en-US" sz="1400">
                          <a:solidFill>
                            <a:schemeClr val="bg1"/>
                          </a:solidFill>
                          <a:effectLst/>
                        </a:rPr>
                        <a:t>ParameterInfo</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400">
                          <a:solidFill>
                            <a:schemeClr val="bg1"/>
                          </a:solidFill>
                          <a:effectLst/>
                        </a:rPr>
                        <a:t>This class holds information for a given parameter.</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372558223"/>
                  </a:ext>
                </a:extLst>
              </a:tr>
              <a:tr h="145045">
                <a:tc>
                  <a:txBody>
                    <a:bodyPr/>
                    <a:lstStyle/>
                    <a:p>
                      <a:r>
                        <a:rPr lang="en-US" sz="1400">
                          <a:solidFill>
                            <a:schemeClr val="bg1"/>
                          </a:solidFill>
                          <a:effectLst/>
                        </a:rPr>
                        <a:t>PropertyInfo</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400">
                          <a:solidFill>
                            <a:schemeClr val="bg1"/>
                          </a:solidFill>
                          <a:effectLst/>
                        </a:rPr>
                        <a:t>This class holds information for a given property.</a:t>
                      </a:r>
                    </a:p>
                  </a:txBody>
                  <a:tcPr marL="36261" marR="36261" marT="18131" marB="1813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011708792"/>
                  </a:ext>
                </a:extLst>
              </a:tr>
            </a:tbl>
          </a:graphicData>
        </a:graphic>
      </p:graphicFrame>
    </p:spTree>
    <p:extLst>
      <p:ext uri="{BB962C8B-B14F-4D97-AF65-F5344CB8AC3E}">
        <p14:creationId xmlns:p14="http://schemas.microsoft.com/office/powerpoint/2010/main" val="942622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651A8C-93A2-4C4F-B894-62DE38BFB548}"/>
              </a:ext>
            </a:extLst>
          </p:cNvPr>
          <p:cNvSpPr>
            <a:spLocks noGrp="1"/>
          </p:cNvSpPr>
          <p:nvPr>
            <p:ph type="title"/>
          </p:nvPr>
        </p:nvSpPr>
        <p:spPr>
          <a:xfrm>
            <a:off x="685800" y="247651"/>
            <a:ext cx="10820400" cy="647700"/>
          </a:xfrm>
        </p:spPr>
        <p:txBody>
          <a:bodyPr/>
          <a:lstStyle/>
          <a:p>
            <a:r>
              <a:rPr lang="en-US"/>
              <a:t>Example</a:t>
            </a:r>
            <a:endParaRPr lang="ru-RU"/>
          </a:p>
        </p:txBody>
      </p:sp>
      <p:sp>
        <p:nvSpPr>
          <p:cNvPr id="3" name="Текст 2">
            <a:extLst>
              <a:ext uri="{FF2B5EF4-FFF2-40B4-BE49-F238E27FC236}">
                <a16:creationId xmlns:a16="http://schemas.microsoft.com/office/drawing/2014/main" id="{AF976ACE-6C0A-4A06-9369-AF484077AEAD}"/>
              </a:ext>
            </a:extLst>
          </p:cNvPr>
          <p:cNvSpPr>
            <a:spLocks noGrp="1"/>
          </p:cNvSpPr>
          <p:nvPr>
            <p:ph type="body" sz="quarter" idx="10"/>
          </p:nvPr>
        </p:nvSpPr>
        <p:spPr>
          <a:xfrm>
            <a:off x="495300" y="990600"/>
            <a:ext cx="3771900" cy="2667000"/>
          </a:xfrm>
        </p:spPr>
        <p:txBody>
          <a:bodyPr/>
          <a:lstStyle/>
          <a:p>
            <a:r>
              <a:rPr lang="en-US"/>
              <a:t>In order to continue with all the examples given in this topic, we are using Car class as an example, it will look like this:</a:t>
            </a:r>
            <a:endParaRPr lang="ru-RU"/>
          </a:p>
        </p:txBody>
      </p:sp>
      <p:pic>
        <p:nvPicPr>
          <p:cNvPr id="4" name="Рисунок 3">
            <a:extLst>
              <a:ext uri="{FF2B5EF4-FFF2-40B4-BE49-F238E27FC236}">
                <a16:creationId xmlns:a16="http://schemas.microsoft.com/office/drawing/2014/main" id="{B7CCA44D-3633-4E37-9A22-C700975FDEC5}"/>
              </a:ext>
            </a:extLst>
          </p:cNvPr>
          <p:cNvPicPr>
            <a:picLocks noChangeAspect="1"/>
          </p:cNvPicPr>
          <p:nvPr/>
        </p:nvPicPr>
        <p:blipFill>
          <a:blip r:embed="rId2"/>
          <a:stretch>
            <a:fillRect/>
          </a:stretch>
        </p:blipFill>
        <p:spPr>
          <a:xfrm>
            <a:off x="495300" y="2571749"/>
            <a:ext cx="3409950" cy="2827763"/>
          </a:xfrm>
          <a:prstGeom prst="rect">
            <a:avLst/>
          </a:prstGeom>
        </p:spPr>
      </p:pic>
      <p:pic>
        <p:nvPicPr>
          <p:cNvPr id="5" name="Рисунок 4">
            <a:extLst>
              <a:ext uri="{FF2B5EF4-FFF2-40B4-BE49-F238E27FC236}">
                <a16:creationId xmlns:a16="http://schemas.microsoft.com/office/drawing/2014/main" id="{5C94A419-E37D-48A2-8DC8-A0EAB0E3A136}"/>
              </a:ext>
            </a:extLst>
          </p:cNvPr>
          <p:cNvPicPr>
            <a:picLocks noChangeAspect="1"/>
          </p:cNvPicPr>
          <p:nvPr/>
        </p:nvPicPr>
        <p:blipFill>
          <a:blip r:embed="rId3"/>
          <a:stretch>
            <a:fillRect/>
          </a:stretch>
        </p:blipFill>
        <p:spPr>
          <a:xfrm>
            <a:off x="4343400" y="247651"/>
            <a:ext cx="5495925" cy="6425188"/>
          </a:xfrm>
          <a:prstGeom prst="rect">
            <a:avLst/>
          </a:prstGeom>
        </p:spPr>
      </p:pic>
    </p:spTree>
    <p:extLst>
      <p:ext uri="{BB962C8B-B14F-4D97-AF65-F5344CB8AC3E}">
        <p14:creationId xmlns:p14="http://schemas.microsoft.com/office/powerpoint/2010/main" val="45577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651A8C-93A2-4C4F-B894-62DE38BFB548}"/>
              </a:ext>
            </a:extLst>
          </p:cNvPr>
          <p:cNvSpPr>
            <a:spLocks noGrp="1"/>
          </p:cNvSpPr>
          <p:nvPr>
            <p:ph type="title"/>
          </p:nvPr>
        </p:nvSpPr>
        <p:spPr>
          <a:xfrm>
            <a:off x="8290560" y="247651"/>
            <a:ext cx="3215640" cy="647700"/>
          </a:xfrm>
        </p:spPr>
        <p:txBody>
          <a:bodyPr/>
          <a:lstStyle/>
          <a:p>
            <a:r>
              <a:rPr lang="en-US"/>
              <a:t>Example</a:t>
            </a:r>
            <a:endParaRPr lang="ru-RU"/>
          </a:p>
        </p:txBody>
      </p:sp>
      <p:sp>
        <p:nvSpPr>
          <p:cNvPr id="7" name="Текст 6">
            <a:extLst>
              <a:ext uri="{FF2B5EF4-FFF2-40B4-BE49-F238E27FC236}">
                <a16:creationId xmlns:a16="http://schemas.microsoft.com/office/drawing/2014/main" id="{A43E59D0-A2DA-4A32-A7B6-711B871FF040}"/>
              </a:ext>
            </a:extLst>
          </p:cNvPr>
          <p:cNvSpPr>
            <a:spLocks noGrp="1"/>
          </p:cNvSpPr>
          <p:nvPr>
            <p:ph type="body" sz="quarter" idx="10"/>
          </p:nvPr>
        </p:nvSpPr>
        <p:spPr/>
        <p:txBody>
          <a:bodyPr/>
          <a:lstStyle/>
          <a:p>
            <a:endParaRPr lang="ru-RU"/>
          </a:p>
        </p:txBody>
      </p:sp>
      <p:pic>
        <p:nvPicPr>
          <p:cNvPr id="3" name="Рисунок 2">
            <a:extLst>
              <a:ext uri="{FF2B5EF4-FFF2-40B4-BE49-F238E27FC236}">
                <a16:creationId xmlns:a16="http://schemas.microsoft.com/office/drawing/2014/main" id="{4B13F6C1-5F24-4EC6-8451-2FDE9F31D516}"/>
              </a:ext>
            </a:extLst>
          </p:cNvPr>
          <p:cNvPicPr>
            <a:picLocks noChangeAspect="1"/>
          </p:cNvPicPr>
          <p:nvPr/>
        </p:nvPicPr>
        <p:blipFill>
          <a:blip r:embed="rId2"/>
          <a:stretch>
            <a:fillRect/>
          </a:stretch>
        </p:blipFill>
        <p:spPr>
          <a:xfrm>
            <a:off x="231457" y="382904"/>
            <a:ext cx="7928096" cy="6063615"/>
          </a:xfrm>
          <a:prstGeom prst="rect">
            <a:avLst/>
          </a:prstGeom>
        </p:spPr>
      </p:pic>
      <p:pic>
        <p:nvPicPr>
          <p:cNvPr id="9" name="Рисунок 8">
            <a:extLst>
              <a:ext uri="{FF2B5EF4-FFF2-40B4-BE49-F238E27FC236}">
                <a16:creationId xmlns:a16="http://schemas.microsoft.com/office/drawing/2014/main" id="{2125C3BE-2D1F-4CA8-8106-D44F61763851}"/>
              </a:ext>
            </a:extLst>
          </p:cNvPr>
          <p:cNvPicPr>
            <a:picLocks noChangeAspect="1"/>
          </p:cNvPicPr>
          <p:nvPr/>
        </p:nvPicPr>
        <p:blipFill>
          <a:blip r:embed="rId3"/>
          <a:stretch>
            <a:fillRect/>
          </a:stretch>
        </p:blipFill>
        <p:spPr>
          <a:xfrm>
            <a:off x="6552079" y="1371600"/>
            <a:ext cx="4514850" cy="4037809"/>
          </a:xfrm>
          <a:prstGeom prst="rect">
            <a:avLst/>
          </a:prstGeom>
        </p:spPr>
      </p:pic>
    </p:spTree>
    <p:extLst>
      <p:ext uri="{BB962C8B-B14F-4D97-AF65-F5344CB8AC3E}">
        <p14:creationId xmlns:p14="http://schemas.microsoft.com/office/powerpoint/2010/main" val="71807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D6CFB9-89E0-47EA-8462-85393ECA2FFF}"/>
              </a:ext>
            </a:extLst>
          </p:cNvPr>
          <p:cNvSpPr>
            <a:spLocks noGrp="1"/>
          </p:cNvSpPr>
          <p:nvPr>
            <p:ph type="title"/>
          </p:nvPr>
        </p:nvSpPr>
        <p:spPr>
          <a:xfrm>
            <a:off x="865094" y="2371165"/>
            <a:ext cx="10820400" cy="685800"/>
          </a:xfrm>
        </p:spPr>
        <p:txBody>
          <a:bodyPr/>
          <a:lstStyle/>
          <a:p>
            <a:pPr algn="ctr"/>
            <a:r>
              <a:rPr lang="en-US"/>
              <a:t>The System.Type Class</a:t>
            </a:r>
            <a:br>
              <a:rPr lang="en-US"/>
            </a:br>
            <a:endParaRPr lang="ru-RU"/>
          </a:p>
        </p:txBody>
      </p:sp>
    </p:spTree>
    <p:extLst>
      <p:ext uri="{BB962C8B-B14F-4D97-AF65-F5344CB8AC3E}">
        <p14:creationId xmlns:p14="http://schemas.microsoft.com/office/powerpoint/2010/main" val="2300729840"/>
      </p:ext>
    </p:extLst>
  </p:cSld>
  <p:clrMapOvr>
    <a:masterClrMapping/>
  </p:clrMapOvr>
</p:sld>
</file>

<file path=ppt/theme/theme1.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SoftServe_PPT_Master_Slides_2020</Template>
  <TotalTime>274</TotalTime>
  <Words>2774</Words>
  <Application>Microsoft Office PowerPoint</Application>
  <PresentationFormat>Широкоэкранный</PresentationFormat>
  <Paragraphs>200</Paragraphs>
  <Slides>37</Slides>
  <Notes>20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3</vt:i4>
      </vt:variant>
      <vt:variant>
        <vt:lpstr>Заголовки слайдов</vt:lpstr>
      </vt:variant>
      <vt:variant>
        <vt:i4>37</vt:i4>
      </vt:variant>
    </vt:vector>
  </HeadingPairs>
  <TitlesOfParts>
    <vt:vector size="47" baseType="lpstr">
      <vt:lpstr>Arial</vt:lpstr>
      <vt:lpstr>Calibri</vt:lpstr>
      <vt:lpstr>Courier New</vt:lpstr>
      <vt:lpstr>open sans</vt:lpstr>
      <vt:lpstr>open sans</vt:lpstr>
      <vt:lpstr>Open Sans Regular</vt:lpstr>
      <vt:lpstr>Proxima Nova Black</vt:lpstr>
      <vt:lpstr>2_GRADIENT THEME</vt:lpstr>
      <vt:lpstr>1_GRADIENT THEME</vt:lpstr>
      <vt:lpstr>2_DARK THEME</vt:lpstr>
      <vt:lpstr>Reflection</vt:lpstr>
      <vt:lpstr>Agenda</vt:lpstr>
      <vt:lpstr>What is .NET Reflection?</vt:lpstr>
      <vt:lpstr>What is .NET Reflection?</vt:lpstr>
      <vt:lpstr>System.Reflection Namespace </vt:lpstr>
      <vt:lpstr>What is .NET Reflection?</vt:lpstr>
      <vt:lpstr>Example</vt:lpstr>
      <vt:lpstr>Example</vt:lpstr>
      <vt:lpstr>The System.Type Class </vt:lpstr>
      <vt:lpstr>The System.Type Class  </vt:lpstr>
      <vt:lpstr>Using System.Object.GetType()</vt:lpstr>
      <vt:lpstr>Using System.Type.GetType()</vt:lpstr>
      <vt:lpstr>Using typeof () C# operator</vt:lpstr>
      <vt:lpstr>Type Properties </vt:lpstr>
      <vt:lpstr>Type Properties</vt:lpstr>
      <vt:lpstr>Type Properties</vt:lpstr>
      <vt:lpstr>Type Properties</vt:lpstr>
      <vt:lpstr>Презентация PowerPoint</vt:lpstr>
      <vt:lpstr>Type Methods </vt:lpstr>
      <vt:lpstr>Type Methods</vt:lpstr>
      <vt:lpstr>Type Methods</vt:lpstr>
      <vt:lpstr>Reflecting on Methods</vt:lpstr>
      <vt:lpstr>Reflecting on Methods</vt:lpstr>
      <vt:lpstr>Reflecting on Methods</vt:lpstr>
      <vt:lpstr>A Second Form of GetMethods( )</vt:lpstr>
      <vt:lpstr>A Second Form of GetMethods( )</vt:lpstr>
      <vt:lpstr>Reflecting on Fields and Properties</vt:lpstr>
      <vt:lpstr>Reflecting on Implemented Interfaces </vt:lpstr>
      <vt:lpstr>Reflecting on Method Parameters and Return Values</vt:lpstr>
      <vt:lpstr>Reflecting on Constructor</vt:lpstr>
      <vt:lpstr>Assembly Class</vt:lpstr>
      <vt:lpstr>Dynamically loading an Assembly</vt:lpstr>
      <vt:lpstr>Dynamically loading an Assembly</vt:lpstr>
      <vt:lpstr>Late Binding</vt:lpstr>
      <vt:lpstr>Late Binding</vt:lpstr>
      <vt:lpstr>Resourses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Reflection</dc:title>
  <dc:creator>Василь Мельник</dc:creator>
  <cp:lastModifiedBy>Василь Мельник</cp:lastModifiedBy>
  <cp:revision>49</cp:revision>
  <dcterms:created xsi:type="dcterms:W3CDTF">2020-06-01T11:04:34Z</dcterms:created>
  <dcterms:modified xsi:type="dcterms:W3CDTF">2020-08-07T17:30:03Z</dcterms:modified>
</cp:coreProperties>
</file>