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theme/themeOverride1.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28" r:id="rId2"/>
    <p:sldMasterId id="2147483655" r:id="rId3"/>
    <p:sldMasterId id="2147483656" r:id="rId4"/>
    <p:sldMasterId id="2147483657" r:id="rId5"/>
    <p:sldMasterId id="2147483840" r:id="rId6"/>
    <p:sldMasterId id="2147483853" r:id="rId7"/>
    <p:sldMasterId id="2147483866" r:id="rId8"/>
  </p:sldMasterIdLst>
  <p:notesMasterIdLst>
    <p:notesMasterId r:id="rId36"/>
  </p:notesMasterIdLst>
  <p:sldIdLst>
    <p:sldId id="338" r:id="rId9"/>
    <p:sldId id="339" r:id="rId10"/>
    <p:sldId id="340" r:id="rId11"/>
    <p:sldId id="316" r:id="rId12"/>
    <p:sldId id="317" r:id="rId13"/>
    <p:sldId id="353" r:id="rId14"/>
    <p:sldId id="391" r:id="rId15"/>
    <p:sldId id="359" r:id="rId16"/>
    <p:sldId id="360" r:id="rId17"/>
    <p:sldId id="381" r:id="rId18"/>
    <p:sldId id="382" r:id="rId19"/>
    <p:sldId id="383" r:id="rId20"/>
    <p:sldId id="384" r:id="rId21"/>
    <p:sldId id="385" r:id="rId22"/>
    <p:sldId id="370" r:id="rId23"/>
    <p:sldId id="380" r:id="rId24"/>
    <p:sldId id="377" r:id="rId25"/>
    <p:sldId id="378" r:id="rId26"/>
    <p:sldId id="379" r:id="rId27"/>
    <p:sldId id="393" r:id="rId28"/>
    <p:sldId id="372" r:id="rId29"/>
    <p:sldId id="390" r:id="rId30"/>
    <p:sldId id="374" r:id="rId31"/>
    <p:sldId id="375" r:id="rId32"/>
    <p:sldId id="376" r:id="rId33"/>
    <p:sldId id="371" r:id="rId34"/>
    <p:sldId id="392" r:id="rId35"/>
  </p:sldIdLst>
  <p:sldSz cx="12192000" cy="6858000"/>
  <p:notesSz cx="6858000" cy="9144000"/>
  <p:defaultTextStyle>
    <a:defPPr>
      <a:defRPr lang="uk-U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15B775"/>
    <a:srgbClr val="99CC00"/>
    <a:srgbClr val="FF9900"/>
    <a:srgbClr val="F69200"/>
    <a:srgbClr val="8BCDFF"/>
    <a:srgbClr val="FFC000"/>
    <a:srgbClr val="C21414"/>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9" autoAdjust="0"/>
    <p:restoredTop sz="85635" autoAdjust="0"/>
  </p:normalViewPr>
  <p:slideViewPr>
    <p:cSldViewPr>
      <p:cViewPr varScale="1">
        <p:scale>
          <a:sx n="58" d="100"/>
          <a:sy n="58" d="100"/>
        </p:scale>
        <p:origin x="115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uk-UA"/>
          </a:p>
        </p:txBody>
      </p:sp>
      <p:sp>
        <p:nvSpPr>
          <p:cNvPr id="931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uk-UA"/>
          </a:p>
        </p:txBody>
      </p:sp>
      <p:sp>
        <p:nvSpPr>
          <p:cNvPr id="235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uk-UA" noProof="0"/>
              <a:t>Click to edit Master text styles</a:t>
            </a:r>
          </a:p>
          <a:p>
            <a:pPr lvl="1"/>
            <a:r>
              <a:rPr lang="uk-UA" noProof="0"/>
              <a:t>Second level</a:t>
            </a:r>
          </a:p>
          <a:p>
            <a:pPr lvl="2"/>
            <a:r>
              <a:rPr lang="uk-UA" noProof="0"/>
              <a:t>Third level</a:t>
            </a:r>
          </a:p>
          <a:p>
            <a:pPr lvl="3"/>
            <a:r>
              <a:rPr lang="uk-UA" noProof="0"/>
              <a:t>Fourth level</a:t>
            </a:r>
          </a:p>
          <a:p>
            <a:pPr lvl="4"/>
            <a:r>
              <a:rPr lang="uk-UA" noProof="0"/>
              <a:t>Fifth level</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uk-UA"/>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87EE4A-A74A-42DC-9C9C-C5CCE180B2BA}" type="slidenum">
              <a:rPr lang="uk-UA"/>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r>
              <a:rPr lang="ru-RU"/>
              <a:t> для чого?</a:t>
            </a:r>
          </a:p>
          <a:p>
            <a:r>
              <a:rPr lang="ru-RU"/>
              <a:t>- для того шоб спростити процес дизайну/створення архітектури</a:t>
            </a:r>
          </a:p>
          <a:p>
            <a:r>
              <a:rPr lang="ru-RU"/>
              <a:t>- для того щоб був порядок</a:t>
            </a:r>
          </a:p>
          <a:p>
            <a:r>
              <a:rPr lang="ru-RU"/>
              <a:t>- для створення найбільш оптимізованої структуру БД:</a:t>
            </a:r>
          </a:p>
          <a:p>
            <a:r>
              <a:rPr lang="ru-RU"/>
              <a:t>       - для економії памяті</a:t>
            </a:r>
          </a:p>
          <a:p>
            <a:r>
              <a:rPr lang="ru-RU"/>
              <a:t>       - для легшого діставання дання?</a:t>
            </a:r>
          </a:p>
          <a:p>
            <a:r>
              <a:rPr lang="ru-RU"/>
              <a:t>       - для того щоб якщо ви змінювали дані то не треба було того робити в 100500 місцях</a:t>
            </a:r>
          </a:p>
          <a:p>
            <a:r>
              <a:rPr lang="ru-RU"/>
              <a:t>- Коли одна колонка повинна помінятися, якшо міняється інша то це функціональна залежність</a:t>
            </a:r>
          </a:p>
          <a:p>
            <a:endParaRPr lang="ru-RU"/>
          </a:p>
          <a:p>
            <a:endParaRPr lang="ru-RU"/>
          </a:p>
        </p:txBody>
      </p:sp>
      <p:sp>
        <p:nvSpPr>
          <p:cNvPr id="4" name="Номер слайда 3"/>
          <p:cNvSpPr>
            <a:spLocks noGrp="1"/>
          </p:cNvSpPr>
          <p:nvPr>
            <p:ph type="sldNum" sz="quarter" idx="10"/>
          </p:nvPr>
        </p:nvSpPr>
        <p:spPr/>
        <p:txBody>
          <a:bodyPr/>
          <a:lstStyle/>
          <a:p>
            <a:fld id="{37D9B43C-9D95-4537-A78E-A298BCB0BC13}" type="slidenum">
              <a:rPr lang="en-US" smtClean="0"/>
              <a:pPr/>
              <a:t>16</a:t>
            </a:fld>
            <a:endParaRPr lang="en-US"/>
          </a:p>
        </p:txBody>
      </p:sp>
    </p:spTree>
    <p:extLst>
      <p:ext uri="{BB962C8B-B14F-4D97-AF65-F5344CB8AC3E}">
        <p14:creationId xmlns:p14="http://schemas.microsoft.com/office/powerpoint/2010/main" val="358057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r>
              <a:rPr lang="ru-RU"/>
              <a:t>1. Нормальна форма: для кожної ячейки (cell) повинно бути лише одне значення (не список і не масив). Якшо декілька значнеь зберігаються в одній ячейці, то важко ними маніпулювати.</a:t>
            </a:r>
          </a:p>
          <a:p>
            <a:r>
              <a:rPr lang="ru-RU"/>
              <a:t>Перша нормальна форма має нічого проти того шоб значання в одній колонці повторювалися, але немає бути одинакових рядків.</a:t>
            </a:r>
          </a:p>
          <a:p>
            <a:endParaRPr lang="ru-RU"/>
          </a:p>
        </p:txBody>
      </p:sp>
      <p:sp>
        <p:nvSpPr>
          <p:cNvPr id="4" name="Номер слайда 3"/>
          <p:cNvSpPr>
            <a:spLocks noGrp="1"/>
          </p:cNvSpPr>
          <p:nvPr>
            <p:ph type="sldNum" sz="quarter" idx="10"/>
          </p:nvPr>
        </p:nvSpPr>
        <p:spPr/>
        <p:txBody>
          <a:bodyPr/>
          <a:lstStyle/>
          <a:p>
            <a:fld id="{37D9B43C-9D95-4537-A78E-A298BCB0BC13}" type="slidenum">
              <a:rPr lang="en-US" smtClean="0"/>
              <a:pPr/>
              <a:t>17</a:t>
            </a:fld>
            <a:endParaRPr lang="en-US"/>
          </a:p>
        </p:txBody>
      </p:sp>
    </p:spTree>
    <p:extLst>
      <p:ext uri="{BB962C8B-B14F-4D97-AF65-F5344CB8AC3E}">
        <p14:creationId xmlns:p14="http://schemas.microsoft.com/office/powerpoint/2010/main" val="48058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r>
              <a:rPr lang="ru-RU"/>
              <a:t>2. Якшо таблиця в 1 нф + кожна не ключова колонка залежить від повного ключа:</a:t>
            </a:r>
          </a:p>
          <a:p>
            <a:r>
              <a:rPr lang="ru-RU"/>
              <a:t>- залежить від ключа</a:t>
            </a:r>
          </a:p>
          <a:p>
            <a:r>
              <a:rPr lang="ru-RU"/>
              <a:t>- залежить не від половини ключа а від цілого</a:t>
            </a:r>
          </a:p>
          <a:p>
            <a:endParaRPr lang="ru-RU"/>
          </a:p>
          <a:p>
            <a:r>
              <a:rPr lang="ru-RU"/>
              <a:t>Який замовник і коли замовив шось повністю визначається номером замовлення і зовсім не залежить від того скільки замовив користувач і від того який це порядковий номер у списку продуктів цього пордукта.</a:t>
            </a:r>
          </a:p>
          <a:p>
            <a:endParaRPr lang="ru-RU"/>
          </a:p>
          <a:p>
            <a:r>
              <a:rPr lang="ru-RU"/>
              <a:t>до другої нормальної форми доходять декомпозицією розбиттям на під таблиці, які потім треба якось обєднювати джойнами і отримувати результат на якись запит.</a:t>
            </a:r>
            <a:endParaRPr lang="en-US"/>
          </a:p>
          <a:p>
            <a:endParaRPr lang="ru-RU"/>
          </a:p>
        </p:txBody>
      </p:sp>
      <p:sp>
        <p:nvSpPr>
          <p:cNvPr id="4" name="Номер слайда 3"/>
          <p:cNvSpPr>
            <a:spLocks noGrp="1"/>
          </p:cNvSpPr>
          <p:nvPr>
            <p:ph type="sldNum" sz="quarter" idx="10"/>
          </p:nvPr>
        </p:nvSpPr>
        <p:spPr/>
        <p:txBody>
          <a:bodyPr/>
          <a:lstStyle/>
          <a:p>
            <a:fld id="{37D9B43C-9D95-4537-A78E-A298BCB0BC13}" type="slidenum">
              <a:rPr lang="en-US" smtClean="0"/>
              <a:pPr/>
              <a:t>18</a:t>
            </a:fld>
            <a:endParaRPr lang="en-US"/>
          </a:p>
        </p:txBody>
      </p:sp>
    </p:spTree>
    <p:extLst>
      <p:ext uri="{BB962C8B-B14F-4D97-AF65-F5344CB8AC3E}">
        <p14:creationId xmlns:p14="http://schemas.microsoft.com/office/powerpoint/2010/main" val="145089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r>
              <a:rPr lang="ru-RU"/>
              <a:t>3. то така яка є в другій + якшо всі не ключові поля (колонки) взаємо незалежні (але в поняттях функціональної залежності). А це включає ціна1*ксть= загальна ціна (або активність користувача в Usage на Cloud Dashboard) =&gt; повинно сейвати місце... а в результаті ми вичитуємо два значення та шей тратим час на обрахунок (множення) при великій кількості таних це суттєво впиває на вибір даних тобто на аналітику.</a:t>
            </a:r>
          </a:p>
          <a:p>
            <a:endParaRPr lang="ru-RU"/>
          </a:p>
          <a:p>
            <a:r>
              <a:rPr lang="ru-RU"/>
              <a:t>+</a:t>
            </a:r>
          </a:p>
          <a:p>
            <a:r>
              <a:rPr lang="ru-RU"/>
              <a:t>випадок номер 2</a:t>
            </a:r>
          </a:p>
          <a:p>
            <a:endParaRPr lang="ru-RU"/>
          </a:p>
          <a:p>
            <a:endParaRPr lang="ru-RU"/>
          </a:p>
          <a:p>
            <a:r>
              <a:rPr lang="ru-RU"/>
              <a:t>проблема 1 попробуй поміняти шо 32 то старий мотоцикл а не хаммер</a:t>
            </a:r>
          </a:p>
          <a:p>
            <a:r>
              <a:rPr lang="ru-RU"/>
              <a:t>проблема 2 не будеш мати ніяких замовленні ніколи і не будеш знати шо хаммер то 32 має айдішку.</a:t>
            </a:r>
          </a:p>
          <a:p>
            <a:endParaRPr lang="ru-RU"/>
          </a:p>
          <a:p>
            <a:r>
              <a:rPr lang="ru-RU"/>
              <a:t>досягається декомпозицією</a:t>
            </a:r>
          </a:p>
          <a:p>
            <a:endParaRPr lang="ru-RU"/>
          </a:p>
        </p:txBody>
      </p:sp>
      <p:sp>
        <p:nvSpPr>
          <p:cNvPr id="4" name="Номер слайда 3"/>
          <p:cNvSpPr>
            <a:spLocks noGrp="1"/>
          </p:cNvSpPr>
          <p:nvPr>
            <p:ph type="sldNum" sz="quarter" idx="10"/>
          </p:nvPr>
        </p:nvSpPr>
        <p:spPr/>
        <p:txBody>
          <a:bodyPr/>
          <a:lstStyle/>
          <a:p>
            <a:fld id="{37D9B43C-9D95-4537-A78E-A298BCB0BC13}" type="slidenum">
              <a:rPr lang="en-US" smtClean="0"/>
              <a:pPr/>
              <a:t>19</a:t>
            </a:fld>
            <a:endParaRPr lang="en-US"/>
          </a:p>
        </p:txBody>
      </p:sp>
    </p:spTree>
    <p:extLst>
      <p:ext uri="{BB962C8B-B14F-4D97-AF65-F5344CB8AC3E}">
        <p14:creationId xmlns:p14="http://schemas.microsoft.com/office/powerpoint/2010/main" val="499581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6.xml"/><Relationship Id="rId1" Type="http://schemas.openxmlformats.org/officeDocument/2006/relationships/themeOverride" Target="../theme/themeOverride1.xml"/><Relationship Id="rId4" Type="http://schemas.openxmlformats.org/officeDocument/2006/relationships/image" Target="../media/image8.jpe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304800" y="2764731"/>
            <a:ext cx="4978400" cy="931665"/>
          </a:xfrm>
        </p:spPr>
        <p:txBody>
          <a:bodyPr/>
          <a:lstStyle>
            <a:lvl1pPr>
              <a:lnSpc>
                <a:spcPct val="110000"/>
              </a:lnSpc>
              <a:defRPr sz="2600">
                <a:solidFill>
                  <a:srgbClr val="FFCC99"/>
                </a:solidFill>
              </a:defRPr>
            </a:lvl1pPr>
          </a:lstStyle>
          <a:p>
            <a:r>
              <a:rPr lang="en-US" dirty="0"/>
              <a:t>Click to edit Master title style</a:t>
            </a:r>
          </a:p>
        </p:txBody>
      </p:sp>
      <p:sp>
        <p:nvSpPr>
          <p:cNvPr id="30725" name="Rectangle 5"/>
          <p:cNvSpPr>
            <a:spLocks noGrp="1" noChangeArrowheads="1"/>
          </p:cNvSpPr>
          <p:nvPr>
            <p:ph type="subTitle" idx="1"/>
          </p:nvPr>
        </p:nvSpPr>
        <p:spPr>
          <a:xfrm>
            <a:off x="304800" y="5638801"/>
            <a:ext cx="2743200" cy="323165"/>
          </a:xfrm>
        </p:spPr>
        <p:txBody>
          <a:bodyPr/>
          <a:lstStyle>
            <a:lvl1pPr>
              <a:spcBef>
                <a:spcPct val="20000"/>
              </a:spcBef>
              <a:defRPr b="1">
                <a:solidFill>
                  <a:schemeClr val="bg1"/>
                </a:solidFill>
              </a:defRPr>
            </a:lvl1pPr>
          </a:lstStyle>
          <a:p>
            <a:endParaRPr lang="en-US"/>
          </a:p>
        </p:txBody>
      </p:sp>
      <p:pic>
        <p:nvPicPr>
          <p:cNvPr id="6" name="Picture 2" descr="C:\Documents and Settings\rmash\Desktop\image1.gif"/>
          <p:cNvPicPr>
            <a:picLocks noChangeAspect="1" noChangeArrowheads="1"/>
          </p:cNvPicPr>
          <p:nvPr userDrawn="1"/>
        </p:nvPicPr>
        <p:blipFill>
          <a:blip r:embed="rId3" cstate="print"/>
          <a:srcRect/>
          <a:stretch>
            <a:fillRect/>
          </a:stretch>
        </p:blipFill>
        <p:spPr bwMode="auto">
          <a:xfrm>
            <a:off x="203200" y="457200"/>
            <a:ext cx="4673600" cy="838200"/>
          </a:xfrm>
          <a:prstGeom prst="rect">
            <a:avLst/>
          </a:prstGeom>
          <a:noFill/>
          <a:ln w="9525">
            <a:noFill/>
            <a:miter lim="800000"/>
            <a:headEnd/>
            <a:tailEnd/>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090DBF-D35A-4193-82B4-01CE87226F5F}"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090DBF-D35A-4193-82B4-01CE87226F5F}" type="datetimeFigureOut">
              <a:rPr lang="en-US" smtClean="0"/>
              <a:pPr/>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090DBF-D35A-4193-82B4-01CE87226F5F}" type="datetimeFigureOut">
              <a:rPr lang="en-US" smtClean="0"/>
              <a:pPr/>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90DBF-D35A-4193-82B4-01CE87226F5F}" type="datetimeFigureOut">
              <a:rPr lang="en-US" smtClean="0"/>
              <a:pPr/>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90DBF-D35A-4193-82B4-01CE87226F5F}"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90DBF-D35A-4193-82B4-01CE87226F5F}"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406400" y="1153931"/>
            <a:ext cx="11480800" cy="461665"/>
          </a:xfrm>
          <a:prstGeom prst="rect">
            <a:avLst/>
          </a:prstGeom>
          <a:noFill/>
          <a:ln w="9525">
            <a:noFill/>
            <a:miter lim="800000"/>
            <a:headEnd/>
            <a:tailEnd/>
          </a:ln>
          <a:effectLst/>
        </p:spPr>
        <p:txBody>
          <a:bodyPr/>
          <a:lstStyle/>
          <a:p>
            <a:pPr lvl="0"/>
            <a:r>
              <a:rPr lang="en-US"/>
              <a:t>Click to edit Master title style</a:t>
            </a:r>
            <a:endParaRPr lang="uk-UA" dirty="0"/>
          </a:p>
        </p:txBody>
      </p:sp>
      <p:sp>
        <p:nvSpPr>
          <p:cNvPr id="7" name="Content Placeholder 2"/>
          <p:cNvSpPr>
            <a:spLocks noGrp="1"/>
          </p:cNvSpPr>
          <p:nvPr>
            <p:ph idx="10"/>
          </p:nvPr>
        </p:nvSpPr>
        <p:spPr>
          <a:xfrm>
            <a:off x="402337" y="1977840"/>
            <a:ext cx="114490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02337" y="1828800"/>
            <a:ext cx="114490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2">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406400" y="1153931"/>
            <a:ext cx="11480800" cy="461665"/>
          </a:xfrm>
          <a:prstGeom prst="rect">
            <a:avLst/>
          </a:prstGeom>
          <a:noFill/>
          <a:ln w="9525">
            <a:noFill/>
            <a:miter lim="800000"/>
            <a:headEnd/>
            <a:tailEnd/>
          </a:ln>
          <a:effectLst/>
        </p:spPr>
        <p:txBody>
          <a:bodyPr/>
          <a:lstStyle/>
          <a:p>
            <a:pPr lvl="0"/>
            <a:r>
              <a:rPr lang="en-US"/>
              <a:t>Click to edit Master title style</a:t>
            </a:r>
            <a:endParaRPr lang="uk-UA" dirty="0"/>
          </a:p>
        </p:txBody>
      </p:sp>
      <p:sp>
        <p:nvSpPr>
          <p:cNvPr id="5" name="Content Placeholder 2"/>
          <p:cNvSpPr>
            <a:spLocks noGrp="1"/>
          </p:cNvSpPr>
          <p:nvPr>
            <p:ph idx="1"/>
          </p:nvPr>
        </p:nvSpPr>
        <p:spPr>
          <a:xfrm>
            <a:off x="402337" y="1975104"/>
            <a:ext cx="56578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6" name="Content Placeholder 2"/>
          <p:cNvSpPr>
            <a:spLocks noGrp="1"/>
          </p:cNvSpPr>
          <p:nvPr>
            <p:ph idx="10"/>
          </p:nvPr>
        </p:nvSpPr>
        <p:spPr>
          <a:xfrm>
            <a:off x="6089652" y="1975104"/>
            <a:ext cx="56578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3">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406400" y="1153931"/>
            <a:ext cx="11480800" cy="461665"/>
          </a:xfrm>
          <a:prstGeom prst="rect">
            <a:avLst/>
          </a:prstGeom>
          <a:noFill/>
          <a:ln w="9525">
            <a:noFill/>
            <a:miter lim="800000"/>
            <a:headEnd/>
            <a:tailEnd/>
          </a:ln>
          <a:effectLst/>
        </p:spPr>
        <p:txBody>
          <a:bodyPr/>
          <a:lstStyle/>
          <a:p>
            <a:pPr lvl="0"/>
            <a:r>
              <a:rPr lang="en-US"/>
              <a:t>Click to edit Master title style</a:t>
            </a:r>
            <a:endParaRPr lang="uk-UA" dirty="0"/>
          </a:p>
        </p:txBody>
      </p:sp>
      <p:sp>
        <p:nvSpPr>
          <p:cNvPr id="7" name="Content Placeholder 2"/>
          <p:cNvSpPr>
            <a:spLocks noGrp="1"/>
          </p:cNvSpPr>
          <p:nvPr>
            <p:ph idx="1"/>
          </p:nvPr>
        </p:nvSpPr>
        <p:spPr>
          <a:xfrm>
            <a:off x="402337" y="1975104"/>
            <a:ext cx="3768759" cy="669414"/>
          </a:xfrm>
        </p:spPr>
        <p:txBody>
          <a:bodyPr/>
          <a:lstStyle/>
          <a:p>
            <a:pPr lvl="0"/>
            <a:r>
              <a:rPr lang="en-US" dirty="0"/>
              <a:t>Click to edit Master text styles</a:t>
            </a:r>
          </a:p>
          <a:p>
            <a:pPr lvl="1"/>
            <a:r>
              <a:rPr lang="en-US" dirty="0"/>
              <a:t>Second level</a:t>
            </a:r>
          </a:p>
        </p:txBody>
      </p:sp>
      <p:sp>
        <p:nvSpPr>
          <p:cNvPr id="8" name="Content Placeholder 2"/>
          <p:cNvSpPr>
            <a:spLocks noGrp="1"/>
          </p:cNvSpPr>
          <p:nvPr>
            <p:ph idx="10"/>
          </p:nvPr>
        </p:nvSpPr>
        <p:spPr>
          <a:xfrm>
            <a:off x="7967690" y="1975104"/>
            <a:ext cx="3768759" cy="669414"/>
          </a:xfrm>
        </p:spPr>
        <p:txBody>
          <a:bodyPr/>
          <a:lstStyle/>
          <a:p>
            <a:pPr lvl="0"/>
            <a:r>
              <a:rPr lang="en-US" dirty="0"/>
              <a:t>Click to edit Master text styles</a:t>
            </a:r>
          </a:p>
          <a:p>
            <a:pPr lvl="1"/>
            <a:r>
              <a:rPr lang="en-US" dirty="0"/>
              <a:t>Second level</a:t>
            </a:r>
          </a:p>
        </p:txBody>
      </p:sp>
      <p:sp>
        <p:nvSpPr>
          <p:cNvPr id="9" name="Content Placeholder 2"/>
          <p:cNvSpPr>
            <a:spLocks noGrp="1"/>
          </p:cNvSpPr>
          <p:nvPr>
            <p:ph idx="11"/>
          </p:nvPr>
        </p:nvSpPr>
        <p:spPr>
          <a:xfrm>
            <a:off x="4179955" y="1975104"/>
            <a:ext cx="3768759" cy="669414"/>
          </a:xfrm>
        </p:spPr>
        <p:txBody>
          <a:bodyPr/>
          <a:lstStyle/>
          <a:p>
            <a:pPr lvl="0"/>
            <a:r>
              <a:rPr lang="en-US" dirty="0"/>
              <a:t>Click to edit Master text styles</a:t>
            </a:r>
          </a:p>
          <a:p>
            <a:pPr lvl="1"/>
            <a:r>
              <a:rPr lang="en-US" dirty="0"/>
              <a:t>Second level</a:t>
            </a:r>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0"/>
          </p:nvPr>
        </p:nvSpPr>
        <p:spPr>
          <a:xfrm>
            <a:off x="3755135" y="1901952"/>
            <a:ext cx="8132064"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ngle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Line">
    <p:spTree>
      <p:nvGrpSpPr>
        <p:cNvPr id="1" name=""/>
        <p:cNvGrpSpPr/>
        <p:nvPr/>
      </p:nvGrpSpPr>
      <p:grpSpPr>
        <a:xfrm>
          <a:off x="0" y="0"/>
          <a:ext cx="0" cy="0"/>
          <a:chOff x="0" y="0"/>
          <a:chExt cx="0" cy="0"/>
        </a:xfrm>
      </p:grpSpPr>
      <p:sp>
        <p:nvSpPr>
          <p:cNvPr id="2" name="Title 1"/>
          <p:cNvSpPr>
            <a:spLocks noGrp="1"/>
          </p:cNvSpPr>
          <p:nvPr>
            <p:ph type="title"/>
          </p:nvPr>
        </p:nvSpPr>
        <p:spPr>
          <a:xfrm>
            <a:off x="4267200" y="3382167"/>
            <a:ext cx="7518400" cy="492443"/>
          </a:xfrm>
        </p:spPr>
        <p:txBody>
          <a:bodyPr/>
          <a:lstStyle>
            <a:lvl1pPr algn="l">
              <a:defRPr/>
            </a:lvl1pPr>
          </a:lstStyle>
          <a:p>
            <a:r>
              <a:rPr lang="en-US"/>
              <a:t>Click to edit Master title style</a:t>
            </a:r>
            <a:endParaRPr lang="en-US" dirty="0"/>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6" y="5906730"/>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30"/>
            <a:ext cx="12390783" cy="6683071"/>
          </a:xfrm>
          <a:prstGeom prst="rect">
            <a:avLst/>
          </a:prstGeom>
        </p:spPr>
        <p:txBody>
          <a:bodyPr anchor="t">
            <a:noAutofit/>
          </a:bodyPr>
          <a:lstStyle>
            <a:lvl1pPr>
              <a:lnSpc>
                <a:spcPts val="8250"/>
              </a:lnSpc>
              <a:defRPr sz="1125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3016945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801"/>
            <a:ext cx="10820400" cy="4800601"/>
          </a:xfrm>
          <a:prstGeom prst="rect">
            <a:avLst/>
          </a:prstGeom>
        </p:spPr>
        <p:txBody>
          <a:bodyPr lIns="0" anchor="t">
            <a:noAutofit/>
          </a:bodyPr>
          <a:lstStyle>
            <a:lvl1pPr>
              <a:lnSpc>
                <a:spcPts val="8250"/>
              </a:lnSpc>
              <a:defRPr sz="9375">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3815840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1" y="5906730"/>
            <a:ext cx="1541845" cy="265471"/>
          </a:xfrm>
          <a:prstGeom prst="rect">
            <a:avLst/>
          </a:prstGeom>
        </p:spPr>
      </p:pic>
    </p:spTree>
    <p:extLst>
      <p:ext uri="{BB962C8B-B14F-4D97-AF65-F5344CB8AC3E}">
        <p14:creationId xmlns:p14="http://schemas.microsoft.com/office/powerpoint/2010/main" val="3901311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7253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03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2337" y="1828800"/>
            <a:ext cx="114490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6" name="Content Placeholder 2"/>
          <p:cNvSpPr>
            <a:spLocks noGrp="1"/>
          </p:cNvSpPr>
          <p:nvPr>
            <p:ph idx="10"/>
          </p:nvPr>
        </p:nvSpPr>
        <p:spPr>
          <a:xfrm>
            <a:off x="402337" y="4267200"/>
            <a:ext cx="114490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3229017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5174999"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392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124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1" y="1382486"/>
            <a:ext cx="7124700" cy="4103914"/>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1" y="1382488"/>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1" y="3429001"/>
            <a:ext cx="3467100" cy="2057400"/>
          </a:xfrm>
          <a:prstGeom prst="rect">
            <a:avLst/>
          </a:prstGeom>
        </p:spPr>
        <p:txBody>
          <a:bodyPr lIns="0"/>
          <a:lstStyle>
            <a:lvl1pPr marL="0" indent="0">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6319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1" y="2743200"/>
            <a:ext cx="5295900" cy="27432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1"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1"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8716412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42586260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extLst>
      <p:ext uri="{BB962C8B-B14F-4D97-AF65-F5344CB8AC3E}">
        <p14:creationId xmlns:p14="http://schemas.microsoft.com/office/powerpoint/2010/main" val="16567480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endParaRPr lang="en-US"/>
          </a:p>
        </p:txBody>
      </p:sp>
      <p:sp>
        <p:nvSpPr>
          <p:cNvPr id="3" name="Місце для вмісту 2"/>
          <p:cNvSpPr>
            <a:spLocks noGrp="1"/>
          </p:cNvSpPr>
          <p:nvPr>
            <p:ph idx="1"/>
          </p:nvPr>
        </p:nvSpPr>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p:cNvSpPr>
            <a:spLocks noGrp="1"/>
          </p:cNvSpPr>
          <p:nvPr>
            <p:ph type="dt" sz="half" idx="10"/>
          </p:nvPr>
        </p:nvSpPr>
        <p:spPr/>
        <p:txBody>
          <a:bodyPr/>
          <a:lstStyle/>
          <a:p>
            <a:fld id="{47627432-D7D2-44B0-B31B-04D619D57637}" type="datetimeFigureOut">
              <a:rPr lang="en-US" smtClean="0"/>
              <a:pPr/>
              <a:t>9/4/2020</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5A60DA0B-6244-4A26-9F7A-D3BC5167DA0A}" type="slidenum">
              <a:rPr lang="en-US" smtClean="0"/>
              <a:pPr/>
              <a:t>‹#›</a:t>
            </a:fld>
            <a:endParaRPr lang="en-US"/>
          </a:p>
        </p:txBody>
      </p:sp>
    </p:spTree>
    <p:extLst>
      <p:ext uri="{BB962C8B-B14F-4D97-AF65-F5344CB8AC3E}">
        <p14:creationId xmlns:p14="http://schemas.microsoft.com/office/powerpoint/2010/main" val="3641730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ide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304800" y="957263"/>
            <a:ext cx="115824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pic>
        <p:nvPicPr>
          <p:cNvPr id="5" name="Picture 2" descr="C:\Documents and Settings\aakopyan\Desktop\Picture1.jpg"/>
          <p:cNvPicPr>
            <a:picLocks noChangeAspect="1" noChangeArrowheads="1"/>
          </p:cNvPicPr>
          <p:nvPr userDrawn="1"/>
        </p:nvPicPr>
        <p:blipFill>
          <a:blip r:embed="rId4" cstate="print"/>
          <a:srcRect t="23647" r="71237" b="2983"/>
          <a:stretch>
            <a:fillRect/>
          </a:stretch>
        </p:blipFill>
        <p:spPr bwMode="auto">
          <a:xfrm>
            <a:off x="0" y="1676400"/>
            <a:ext cx="3556000" cy="49530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0"/>
          </p:nvPr>
        </p:nvSpPr>
        <p:spPr>
          <a:xfrm>
            <a:off x="3755135" y="1901953"/>
            <a:ext cx="8132064" cy="1163395"/>
          </a:xfrm>
        </p:spPr>
        <p:txBody>
          <a:bodyPr/>
          <a:lstStyle>
            <a:lvl1pPr marL="411480" indent="-411480" algn="l" rtl="0" eaLnBrk="0" fontAlgn="base" hangingPunct="0">
              <a:spcBef>
                <a:spcPct val="50000"/>
              </a:spcBef>
              <a:spcAft>
                <a:spcPct val="0"/>
              </a:spcAft>
              <a:buClr>
                <a:srgbClr val="FF6600"/>
              </a:buClr>
              <a:buFont typeface="Wingdings" pitchFamily="2" charset="2"/>
              <a:buChar char="§"/>
              <a:defRPr lang="en-US" sz="1500" dirty="0" smtClean="0">
                <a:solidFill>
                  <a:srgbClr val="333333"/>
                </a:solidFill>
                <a:latin typeface="+mn-lt"/>
                <a:ea typeface="+mn-ea"/>
                <a:cs typeface="+mn-cs"/>
              </a:defRPr>
            </a:lvl1pPr>
            <a:lvl2pPr indent="-411480" algn="l" rtl="0" eaLnBrk="0" fontAlgn="base" hangingPunct="0">
              <a:spcBef>
                <a:spcPct val="50000"/>
              </a:spcBef>
              <a:spcAft>
                <a:spcPct val="0"/>
              </a:spcAft>
              <a:buClr>
                <a:srgbClr val="333333"/>
              </a:buClr>
              <a:buFont typeface="Wingdings" pitchFamily="2" charset="2"/>
              <a:buChar char="§"/>
              <a:defRPr lang="en-US" sz="1500" dirty="0" smtClean="0">
                <a:solidFill>
                  <a:srgbClr val="333333"/>
                </a:solidFill>
                <a:latin typeface="+mn-lt"/>
                <a:ea typeface="+mn-ea"/>
                <a:cs typeface="+mn-cs"/>
              </a:defRPr>
            </a:lvl2pPr>
            <a:lvl3pPr indent="-411480" algn="l" rtl="0" eaLnBrk="0" fontAlgn="base" hangingPunct="0">
              <a:spcBef>
                <a:spcPct val="50000"/>
              </a:spcBef>
              <a:spcAft>
                <a:spcPct val="0"/>
              </a:spcAft>
              <a:buClr>
                <a:schemeClr val="bg1">
                  <a:lumMod val="50000"/>
                </a:schemeClr>
              </a:buClr>
              <a:buFont typeface="Wingdings" pitchFamily="2" charset="2"/>
              <a:buChar char="§"/>
              <a:defRPr lang="en-US" sz="1500" dirty="0" smtClean="0">
                <a:solidFill>
                  <a:srgbClr val="333333"/>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extLst>
      <p:ext uri="{BB962C8B-B14F-4D97-AF65-F5344CB8AC3E}">
        <p14:creationId xmlns:p14="http://schemas.microsoft.com/office/powerpoint/2010/main" val="371082130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6" y="5906730"/>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30"/>
            <a:ext cx="12390783" cy="6683071"/>
          </a:xfrm>
          <a:prstGeom prst="rect">
            <a:avLst/>
          </a:prstGeom>
        </p:spPr>
        <p:txBody>
          <a:bodyPr anchor="t">
            <a:noAutofit/>
          </a:bodyPr>
          <a:lstStyle>
            <a:lvl1pPr>
              <a:lnSpc>
                <a:spcPts val="8250"/>
              </a:lnSpc>
              <a:defRPr sz="1125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550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2337" y="1828800"/>
            <a:ext cx="56578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6" name="Content Placeholder 2"/>
          <p:cNvSpPr>
            <a:spLocks noGrp="1"/>
          </p:cNvSpPr>
          <p:nvPr>
            <p:ph idx="10"/>
          </p:nvPr>
        </p:nvSpPr>
        <p:spPr>
          <a:xfrm>
            <a:off x="6089652" y="1828800"/>
            <a:ext cx="5657849" cy="11403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Tree>
  </p:cSld>
  <p:clrMapOvr>
    <a:masterClrMapping/>
  </p:clrMapOvr>
  <p:transition>
    <p:fade thruBlk="1"/>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801"/>
            <a:ext cx="10820400" cy="4800601"/>
          </a:xfrm>
          <a:prstGeom prst="rect">
            <a:avLst/>
          </a:prstGeom>
        </p:spPr>
        <p:txBody>
          <a:bodyPr lIns="0" anchor="t">
            <a:noAutofit/>
          </a:bodyPr>
          <a:lstStyle>
            <a:lvl1pPr>
              <a:lnSpc>
                <a:spcPts val="8250"/>
              </a:lnSpc>
              <a:defRPr sz="9375">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357349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1" y="5906730"/>
            <a:ext cx="1541845" cy="265471"/>
          </a:xfrm>
          <a:prstGeom prst="rect">
            <a:avLst/>
          </a:prstGeom>
        </p:spPr>
      </p:pic>
    </p:spTree>
    <p:extLst>
      <p:ext uri="{BB962C8B-B14F-4D97-AF65-F5344CB8AC3E}">
        <p14:creationId xmlns:p14="http://schemas.microsoft.com/office/powerpoint/2010/main" val="11434195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6756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685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33918191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5174999"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2749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6798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1" y="1382486"/>
            <a:ext cx="7124700" cy="4103914"/>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1" y="1382488"/>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1" y="3429001"/>
            <a:ext cx="3467100" cy="2057400"/>
          </a:xfrm>
          <a:prstGeom prst="rect">
            <a:avLst/>
          </a:prstGeom>
        </p:spPr>
        <p:txBody>
          <a:bodyPr lIns="0"/>
          <a:lstStyle>
            <a:lvl1pPr marL="0" indent="0">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5719331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1" y="2743200"/>
            <a:ext cx="5295900" cy="27432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1"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1"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31864169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2"/>
            <a:ext cx="1981200" cy="685801"/>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5365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2337" y="1828800"/>
            <a:ext cx="3768759" cy="669414"/>
          </a:xfrm>
        </p:spPr>
        <p:txBody>
          <a:bodyPr/>
          <a:lstStyle/>
          <a:p>
            <a:pPr lvl="0"/>
            <a:r>
              <a:rPr lang="en-US" dirty="0"/>
              <a:t>Click to edit Master text styles</a:t>
            </a:r>
          </a:p>
          <a:p>
            <a:pPr lvl="1"/>
            <a:r>
              <a:rPr lang="en-US" dirty="0"/>
              <a:t>Second level</a:t>
            </a:r>
          </a:p>
        </p:txBody>
      </p:sp>
      <p:sp>
        <p:nvSpPr>
          <p:cNvPr id="14" name="Content Placeholder 2"/>
          <p:cNvSpPr>
            <a:spLocks noGrp="1"/>
          </p:cNvSpPr>
          <p:nvPr>
            <p:ph idx="10"/>
          </p:nvPr>
        </p:nvSpPr>
        <p:spPr>
          <a:xfrm>
            <a:off x="7967690" y="1828800"/>
            <a:ext cx="3768759" cy="669414"/>
          </a:xfrm>
        </p:spPr>
        <p:txBody>
          <a:bodyPr/>
          <a:lstStyle/>
          <a:p>
            <a:pPr lvl="0"/>
            <a:r>
              <a:rPr lang="en-US" dirty="0"/>
              <a:t>Click to edit Master text styles</a:t>
            </a:r>
          </a:p>
          <a:p>
            <a:pPr lvl="1"/>
            <a:r>
              <a:rPr lang="en-US" dirty="0"/>
              <a:t>Second level</a:t>
            </a:r>
          </a:p>
        </p:txBody>
      </p:sp>
      <p:sp>
        <p:nvSpPr>
          <p:cNvPr id="15" name="Content Placeholder 2"/>
          <p:cNvSpPr>
            <a:spLocks noGrp="1"/>
          </p:cNvSpPr>
          <p:nvPr>
            <p:ph idx="11"/>
          </p:nvPr>
        </p:nvSpPr>
        <p:spPr>
          <a:xfrm>
            <a:off x="4179955" y="1828800"/>
            <a:ext cx="3768759" cy="669414"/>
          </a:xfrm>
        </p:spPr>
        <p:txBody>
          <a:bodyPr/>
          <a:lstStyle/>
          <a:p>
            <a:pPr lvl="0"/>
            <a:r>
              <a:rPr lang="en-US" dirty="0"/>
              <a:t>Click to edit Master text styles</a:t>
            </a:r>
          </a:p>
          <a:p>
            <a:pPr lvl="1"/>
            <a:r>
              <a:rPr lang="en-US" dirty="0"/>
              <a:t>Second level</a:t>
            </a:r>
          </a:p>
        </p:txBody>
      </p:sp>
    </p:spTree>
  </p:cSld>
  <p:clrMapOvr>
    <a:masterClrMapping/>
  </p:clrMapOvr>
  <p:transition>
    <p:fade thruBlk="1"/>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10"/>
            <a:ext cx="2121627" cy="219291"/>
          </a:xfrm>
          <a:prstGeom prst="rect">
            <a:avLst/>
          </a:prstGeom>
          <a:noFill/>
        </p:spPr>
        <p:txBody>
          <a:bodyPr wrap="square" rtlCol="0">
            <a:spAutoFit/>
          </a:bodyPr>
          <a:lstStyle/>
          <a:p>
            <a:pPr algn="r"/>
            <a:r>
              <a:rPr lang="en-US" sz="825"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161704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30"/>
            <a:ext cx="12390783" cy="5459753"/>
          </a:xfrm>
          <a:prstGeom prst="rect">
            <a:avLst/>
          </a:prstGeom>
        </p:spPr>
        <p:txBody>
          <a:bodyPr anchor="t">
            <a:noAutofit/>
          </a:bodyPr>
          <a:lstStyle>
            <a:lvl1pPr>
              <a:lnSpc>
                <a:spcPts val="7875"/>
              </a:lnSpc>
              <a:defRPr sz="1125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40227394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801"/>
            <a:ext cx="10820400" cy="4800601"/>
          </a:xfrm>
          <a:prstGeom prst="rect">
            <a:avLst/>
          </a:prstGeom>
        </p:spPr>
        <p:txBody>
          <a:bodyPr lIns="0" anchor="t">
            <a:noAutofit/>
          </a:bodyPr>
          <a:lstStyle>
            <a:lvl1pPr>
              <a:lnSpc>
                <a:spcPts val="8250"/>
              </a:lnSpc>
              <a:defRPr sz="9375">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1" y="5915027"/>
            <a:ext cx="3467100" cy="295275"/>
          </a:xfrm>
          <a:prstGeom prst="rect">
            <a:avLst/>
          </a:prstGeom>
        </p:spPr>
        <p:txBody>
          <a:bodyPr lIns="0"/>
          <a:lstStyle>
            <a:lvl1pPr marL="0" indent="0">
              <a:buNone/>
              <a:defRPr sz="15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2183606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1" y="5906730"/>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9287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31738108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15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342900" indent="0">
              <a:buNone/>
              <a:defRPr sz="135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685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028700" indent="0">
              <a:buNone/>
              <a:defRPr sz="105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371600" indent="0">
              <a:buNone/>
              <a:defRPr sz="9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70326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1395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5174999"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8202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1" y="2057400"/>
            <a:ext cx="34671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63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1" y="1382486"/>
            <a:ext cx="7124700" cy="4103914"/>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1" y="1382488"/>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1" y="3429001"/>
            <a:ext cx="3467100" cy="2057400"/>
          </a:xfrm>
          <a:prstGeom prst="rect">
            <a:avLst/>
          </a:prstGeom>
        </p:spPr>
        <p:txBody>
          <a:bodyPr lIns="0"/>
          <a:lstStyle>
            <a:lvl1pPr marL="0" indent="0">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9389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992336"/>
            <a:ext cx="10972800" cy="461665"/>
          </a:xfrm>
        </p:spPr>
        <p:txBody>
          <a:bodyPr/>
          <a:lstStyle/>
          <a:p>
            <a:r>
              <a:rPr lang="en-US"/>
              <a:t>Click to edit Master title style</a:t>
            </a:r>
          </a:p>
        </p:txBody>
      </p:sp>
      <p:sp>
        <p:nvSpPr>
          <p:cNvPr id="3" name="Content Placeholder 2"/>
          <p:cNvSpPr>
            <a:spLocks noGrp="1"/>
          </p:cNvSpPr>
          <p:nvPr>
            <p:ph sz="half" idx="1"/>
          </p:nvPr>
        </p:nvSpPr>
        <p:spPr>
          <a:xfrm>
            <a:off x="609600" y="1828800"/>
            <a:ext cx="5384800" cy="1509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828800"/>
            <a:ext cx="5384800" cy="1509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152900"/>
            <a:ext cx="5384800" cy="1509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1" y="2743200"/>
            <a:ext cx="5295900" cy="27432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1"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1"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0302147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2"/>
            <a:ext cx="1466851" cy="809897"/>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2"/>
            <a:ext cx="1466851" cy="809897"/>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2"/>
            <a:ext cx="1466851" cy="809897"/>
          </a:xfrm>
          <a:prstGeom prst="rect">
            <a:avLst/>
          </a:prstGeom>
          <a:noFill/>
          <a:ln>
            <a:noFill/>
          </a:ln>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2"/>
            <a:ext cx="1466851" cy="809897"/>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2"/>
            <a:ext cx="1466851" cy="809897"/>
          </a:xfrm>
          <a:prstGeom prst="rect">
            <a:avLst/>
          </a:prstGeom>
        </p:spPr>
        <p:txBody>
          <a:bodyPr lIns="0"/>
          <a:lstStyle>
            <a:lvl1pPr marL="0" indent="0" algn="l">
              <a:lnSpc>
                <a:spcPct val="100000"/>
              </a:lnSpc>
              <a:buNone/>
              <a:defRPr sz="1200">
                <a:latin typeface="Proxima Nova Black" panose="02000506030000020004" pitchFamily="50"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7"/>
            <a:ext cx="1981200" cy="2276475"/>
          </a:xfrm>
          <a:prstGeom prst="rect">
            <a:avLst/>
          </a:prstGeom>
        </p:spPr>
        <p:txBody>
          <a:bodyPr lIns="0"/>
          <a:lstStyle>
            <a:lvl1pPr marL="0" indent="0">
              <a:lnSpc>
                <a:spcPct val="10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7"/>
            <a:ext cx="1981200" cy="2276475"/>
          </a:xfrm>
          <a:prstGeom prst="rect">
            <a:avLst/>
          </a:prstGeom>
        </p:spPr>
        <p:txBody>
          <a:bodyPr lIns="0"/>
          <a:lstStyle>
            <a:lvl1pPr marL="0" indent="0">
              <a:lnSpc>
                <a:spcPct val="10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6"/>
            <a:ext cx="1981200" cy="2276475"/>
          </a:xfrm>
          <a:prstGeom prst="rect">
            <a:avLst/>
          </a:prstGeom>
        </p:spPr>
        <p:txBody>
          <a:bodyPr lIns="0"/>
          <a:lstStyle>
            <a:lvl1pPr marL="0" indent="0">
              <a:lnSpc>
                <a:spcPct val="10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7"/>
            <a:ext cx="1981200" cy="2276475"/>
          </a:xfrm>
          <a:prstGeom prst="rect">
            <a:avLst/>
          </a:prstGeom>
        </p:spPr>
        <p:txBody>
          <a:bodyPr lIns="0"/>
          <a:lstStyle>
            <a:lvl1pPr marL="0" indent="0">
              <a:lnSpc>
                <a:spcPct val="10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6"/>
            <a:ext cx="1981200" cy="2276475"/>
          </a:xfrm>
          <a:prstGeom prst="rect">
            <a:avLst/>
          </a:prstGeom>
        </p:spPr>
        <p:txBody>
          <a:bodyPr lIns="0"/>
          <a:lstStyle>
            <a:lvl1pPr marL="0" indent="0">
              <a:lnSpc>
                <a:spcPct val="10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1499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8151" y="1828800"/>
            <a:ext cx="5621867" cy="1124795"/>
          </a:xfrm>
        </p:spPr>
        <p:txBody>
          <a:bodyPr/>
          <a:lstStyle>
            <a:lvl1pPr>
              <a:lnSpc>
                <a:spcPct val="120000"/>
              </a:lnSpc>
              <a:defRPr sz="1500">
                <a:latin typeface="+mn-lt"/>
              </a:defRPr>
            </a:lvl1pPr>
            <a:lvl2pPr>
              <a:lnSpc>
                <a:spcPct val="120000"/>
              </a:lnSpc>
              <a:defRPr sz="1500">
                <a:latin typeface="+mn-lt"/>
              </a:defRPr>
            </a:lvl2pPr>
            <a:lvl3pPr>
              <a:lnSpc>
                <a:spcPct val="120000"/>
              </a:lnSpc>
              <a:defRPr sz="1500">
                <a:latin typeface="+mn-lt"/>
              </a:defRPr>
            </a:lvl3pPr>
            <a:lvl4pPr>
              <a:lnSpc>
                <a:spcPct val="110000"/>
              </a:lnSpc>
              <a:defRPr sz="1500">
                <a:latin typeface="+mn-lt"/>
              </a:defRPr>
            </a:lvl4pPr>
            <a:lvl5pPr>
              <a:lnSpc>
                <a:spcPct val="110000"/>
              </a:lnSpc>
              <a:defRPr sz="1500">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3218" y="1828800"/>
            <a:ext cx="5623983" cy="1124795"/>
          </a:xfrm>
        </p:spPr>
        <p:txBody>
          <a:bodyPr/>
          <a:lstStyle>
            <a:lvl1pPr>
              <a:lnSpc>
                <a:spcPct val="120000"/>
              </a:lnSpc>
              <a:defRPr sz="1500">
                <a:latin typeface="+mn-lt"/>
              </a:defRPr>
            </a:lvl1pPr>
            <a:lvl2pPr>
              <a:lnSpc>
                <a:spcPct val="120000"/>
              </a:lnSpc>
              <a:defRPr sz="1500">
                <a:latin typeface="+mn-lt"/>
              </a:defRPr>
            </a:lvl2pPr>
            <a:lvl3pPr>
              <a:lnSpc>
                <a:spcPct val="120000"/>
              </a:lnSpc>
              <a:defRPr sz="1500">
                <a:latin typeface="+mn-lt"/>
              </a:defRPr>
            </a:lvl3pPr>
            <a:lvl4pPr>
              <a:lnSpc>
                <a:spcPct val="110000"/>
              </a:lnSpc>
              <a:defRPr sz="1500">
                <a:latin typeface="+mn-lt"/>
              </a:defRPr>
            </a:lvl4pPr>
            <a:lvl5pPr>
              <a:lnSpc>
                <a:spcPct val="110000"/>
              </a:lnSpc>
              <a:defRPr sz="1500">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90DBF-D35A-4193-82B4-01CE87226F5F}"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22.xml"/><Relationship Id="rId5" Type="http://schemas.openxmlformats.org/officeDocument/2006/relationships/image" Target="../media/image3.wmf"/><Relationship Id="rId4" Type="http://schemas.openxmlformats.org/officeDocument/2006/relationships/image" Target="../media/image4.w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wmf"/><Relationship Id="rId5" Type="http://schemas.openxmlformats.org/officeDocument/2006/relationships/image" Target="../media/image4.wmf"/><Relationship Id="rId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6.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6.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7.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6.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6.emf"/><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8.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AutoShape 2"/>
          <p:cNvSpPr>
            <a:spLocks noChangeArrowheads="1"/>
          </p:cNvSpPr>
          <p:nvPr userDrawn="1"/>
        </p:nvSpPr>
        <p:spPr bwMode="auto">
          <a:xfrm>
            <a:off x="304800" y="957263"/>
            <a:ext cx="115824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406400" y="990600"/>
            <a:ext cx="11480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a:t>Click to edit Master title style</a:t>
            </a:r>
          </a:p>
        </p:txBody>
      </p:sp>
      <p:sp>
        <p:nvSpPr>
          <p:cNvPr id="2052" name="Rectangle 4"/>
          <p:cNvSpPr>
            <a:spLocks noGrp="1" noChangeArrowheads="1"/>
          </p:cNvSpPr>
          <p:nvPr>
            <p:ph type="body" idx="1"/>
          </p:nvPr>
        </p:nvSpPr>
        <p:spPr bwMode="auto">
          <a:xfrm>
            <a:off x="402167" y="1828800"/>
            <a:ext cx="11449051"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a:t>Click to edit Master text styles</a:t>
            </a:r>
          </a:p>
          <a:p>
            <a:pPr lvl="1"/>
            <a:r>
              <a:rPr lang="uk-UA"/>
              <a:t>Second level</a:t>
            </a:r>
            <a:endParaRPr lang="en-US"/>
          </a:p>
          <a:p>
            <a:pPr lvl="2"/>
            <a:r>
              <a:rPr lang="en-US"/>
              <a:t>Third level</a:t>
            </a:r>
            <a:endParaRPr lang="uk-UA"/>
          </a:p>
        </p:txBody>
      </p:sp>
      <p:grpSp>
        <p:nvGrpSpPr>
          <p:cNvPr id="2053" name="Group 10"/>
          <p:cNvGrpSpPr>
            <a:grpSpLocks/>
          </p:cNvGrpSpPr>
          <p:nvPr userDrawn="1"/>
        </p:nvGrpSpPr>
        <p:grpSpPr bwMode="auto">
          <a:xfrm>
            <a:off x="0" y="0"/>
            <a:ext cx="12192000" cy="6858000"/>
            <a:chOff x="0" y="0"/>
            <a:chExt cx="5760" cy="4320"/>
          </a:xfrm>
        </p:grpSpPr>
        <p:sp>
          <p:nvSpPr>
            <p:cNvPr id="29702" name="Rectangle 6"/>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29703" name="Rectangle 7"/>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grpSp>
      <p:pic>
        <p:nvPicPr>
          <p:cNvPr id="10" name="Picture 2" descr="C:\Documents and Settings\rmash\Desktop\image1.gif"/>
          <p:cNvPicPr>
            <a:picLocks noChangeAspect="1" noChangeArrowheads="1"/>
          </p:cNvPicPr>
          <p:nvPr userDrawn="1"/>
        </p:nvPicPr>
        <p:blipFill>
          <a:blip r:embed="rId9" cstate="print"/>
          <a:srcRect/>
          <a:stretch>
            <a:fillRect/>
          </a:stretch>
        </p:blipFill>
        <p:spPr bwMode="auto">
          <a:xfrm>
            <a:off x="91018" y="76201"/>
            <a:ext cx="3566583" cy="639763"/>
          </a:xfrm>
          <a:prstGeom prst="rect">
            <a:avLst/>
          </a:prstGeom>
          <a:noFill/>
          <a:ln w="9525">
            <a:noFill/>
            <a:miter lim="800000"/>
            <a:headEnd/>
            <a:tailEnd/>
          </a:ln>
        </p:spPr>
      </p:pic>
      <p:sp>
        <p:nvSpPr>
          <p:cNvPr id="11" name="TextBox 10"/>
          <p:cNvSpPr txBox="1"/>
          <p:nvPr userDrawn="1"/>
        </p:nvSpPr>
        <p:spPr>
          <a:xfrm>
            <a:off x="11576051" y="6653214"/>
            <a:ext cx="609600" cy="230187"/>
          </a:xfrm>
          <a:prstGeom prst="rect">
            <a:avLst/>
          </a:prstGeom>
          <a:noFill/>
        </p:spPr>
        <p:txBody>
          <a:bodyPr>
            <a:spAutoFit/>
          </a:bodyPr>
          <a:lstStyle/>
          <a:p>
            <a:pPr>
              <a:defRPr/>
            </a:pPr>
            <a:fld id="{902FAFBD-2ECC-4127-9E28-DBA22EFB5B67}" type="slidenum">
              <a:rPr lang="en-US" sz="900">
                <a:solidFill>
                  <a:schemeClr val="bg1"/>
                </a:solidFill>
                <a:latin typeface="+mn-lt"/>
              </a:rPr>
              <a:pPr>
                <a:defRPr/>
              </a:pPr>
              <a:t>‹#›</a:t>
            </a:fld>
            <a:endParaRPr lang="en-US" sz="900" dirty="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826" r:id="rId1"/>
    <p:sldLayoutId id="2147483814" r:id="rId2"/>
    <p:sldLayoutId id="2147483815" r:id="rId3"/>
    <p:sldLayoutId id="2147483816" r:id="rId4"/>
    <p:sldLayoutId id="2147483817" r:id="rId5"/>
    <p:sldLayoutId id="2147483818" r:id="rId6"/>
    <p:sldLayoutId id="2147483819" r:id="rId7"/>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3913"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1900"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39888" indent="-228600" algn="l" rtl="0" eaLnBrk="0" fontAlgn="base" hangingPunct="0">
        <a:spcBef>
          <a:spcPct val="20000"/>
        </a:spcBef>
        <a:spcAft>
          <a:spcPct val="0"/>
        </a:spcAft>
        <a:buChar char="–"/>
        <a:defRPr sz="2000">
          <a:solidFill>
            <a:schemeClr val="tx1"/>
          </a:solidFill>
          <a:latin typeface="Arial" charset="0"/>
        </a:defRPr>
      </a:lvl4pPr>
      <a:lvl5pPr marL="2047875" indent="-228600" algn="r" rtl="0" eaLnBrk="0" fontAlgn="base" hangingPunct="0">
        <a:spcBef>
          <a:spcPct val="20000"/>
        </a:spcBef>
        <a:spcAft>
          <a:spcPct val="0"/>
        </a:spcAft>
        <a:buChar char="»"/>
        <a:defRPr sz="800" b="1">
          <a:solidFill>
            <a:srgbClr val="FFFFFF"/>
          </a:solidFill>
          <a:latin typeface="+mn-lt"/>
        </a:defRPr>
      </a:lvl5pPr>
      <a:lvl6pPr marL="2505075" indent="-228600" algn="r" rtl="0" fontAlgn="base">
        <a:spcBef>
          <a:spcPct val="20000"/>
        </a:spcBef>
        <a:spcAft>
          <a:spcPct val="0"/>
        </a:spcAft>
        <a:defRPr sz="800" b="1">
          <a:solidFill>
            <a:srgbClr val="FFFFFF"/>
          </a:solidFill>
          <a:latin typeface="+mn-lt"/>
        </a:defRPr>
      </a:lvl6pPr>
      <a:lvl7pPr marL="2962275" indent="-228600" algn="r" rtl="0" fontAlgn="base">
        <a:spcBef>
          <a:spcPct val="20000"/>
        </a:spcBef>
        <a:spcAft>
          <a:spcPct val="0"/>
        </a:spcAft>
        <a:defRPr sz="800" b="1">
          <a:solidFill>
            <a:srgbClr val="FFFFFF"/>
          </a:solidFill>
          <a:latin typeface="+mn-lt"/>
        </a:defRPr>
      </a:lvl7pPr>
      <a:lvl8pPr marL="3419475" indent="-228600" algn="r" rtl="0" fontAlgn="base">
        <a:spcBef>
          <a:spcPct val="20000"/>
        </a:spcBef>
        <a:spcAft>
          <a:spcPct val="0"/>
        </a:spcAft>
        <a:defRPr sz="800" b="1">
          <a:solidFill>
            <a:srgbClr val="FFFFFF"/>
          </a:solidFill>
          <a:latin typeface="+mn-lt"/>
        </a:defRPr>
      </a:lvl8pPr>
      <a:lvl9pPr marL="3876675"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90DBF-D35A-4193-82B4-01CE87226F5F}" type="datetimeFigureOut">
              <a:rPr lang="en-US" smtClean="0"/>
              <a:pPr/>
              <a:t>9/4/2020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6A91D-3CC2-43F5-98AE-786B8227DB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AutoShape 2"/>
          <p:cNvSpPr>
            <a:spLocks noChangeArrowheads="1"/>
          </p:cNvSpPr>
          <p:nvPr userDrawn="1"/>
        </p:nvSpPr>
        <p:spPr bwMode="auto">
          <a:xfrm>
            <a:off x="304800" y="957264"/>
            <a:ext cx="11582400" cy="871537"/>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3075" name="Rectangle 3"/>
          <p:cNvSpPr>
            <a:spLocks noGrp="1" noChangeArrowheads="1"/>
          </p:cNvSpPr>
          <p:nvPr>
            <p:ph type="title"/>
          </p:nvPr>
        </p:nvSpPr>
        <p:spPr bwMode="auto">
          <a:xfrm>
            <a:off x="406400" y="968375"/>
            <a:ext cx="11480800" cy="831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a:t>Click to edit </a:t>
            </a:r>
            <a:br>
              <a:rPr lang="en-US"/>
            </a:br>
            <a:r>
              <a:rPr lang="uk-UA"/>
              <a:t>Master title style</a:t>
            </a:r>
          </a:p>
        </p:txBody>
      </p:sp>
      <p:sp>
        <p:nvSpPr>
          <p:cNvPr id="3076" name="Rectangle 4"/>
          <p:cNvSpPr>
            <a:spLocks noGrp="1" noChangeArrowheads="1"/>
          </p:cNvSpPr>
          <p:nvPr>
            <p:ph type="body" idx="1"/>
          </p:nvPr>
        </p:nvSpPr>
        <p:spPr bwMode="auto">
          <a:xfrm>
            <a:off x="402167" y="1981200"/>
            <a:ext cx="11449051"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a:t>Click to edit Master text styles</a:t>
            </a:r>
          </a:p>
          <a:p>
            <a:pPr lvl="1"/>
            <a:r>
              <a:rPr lang="uk-UA"/>
              <a:t>Second level</a:t>
            </a:r>
            <a:endParaRPr lang="en-US"/>
          </a:p>
          <a:p>
            <a:pPr lvl="2"/>
            <a:r>
              <a:rPr lang="en-US"/>
              <a:t>Third level</a:t>
            </a:r>
            <a:endParaRPr lang="uk-UA"/>
          </a:p>
        </p:txBody>
      </p:sp>
      <p:pic>
        <p:nvPicPr>
          <p:cNvPr id="3077" name="Picture 5" descr="www"/>
          <p:cNvPicPr>
            <a:picLocks noChangeAspect="1" noChangeArrowheads="1"/>
          </p:cNvPicPr>
          <p:nvPr userDrawn="1"/>
        </p:nvPicPr>
        <p:blipFill>
          <a:blip r:embed="rId5" cstate="print"/>
          <a:srcRect/>
          <a:stretch>
            <a:fillRect/>
          </a:stretch>
        </p:blipFill>
        <p:spPr bwMode="auto">
          <a:xfrm>
            <a:off x="9652000" y="6724650"/>
            <a:ext cx="2235200" cy="96838"/>
          </a:xfrm>
          <a:prstGeom prst="rect">
            <a:avLst/>
          </a:prstGeom>
          <a:noFill/>
          <a:ln w="9525">
            <a:noFill/>
            <a:miter lim="800000"/>
            <a:headEnd/>
            <a:tailEnd/>
          </a:ln>
        </p:spPr>
      </p:pic>
      <p:grpSp>
        <p:nvGrpSpPr>
          <p:cNvPr id="3078" name="Group 11"/>
          <p:cNvGrpSpPr>
            <a:grpSpLocks/>
          </p:cNvGrpSpPr>
          <p:nvPr userDrawn="1"/>
        </p:nvGrpSpPr>
        <p:grpSpPr bwMode="auto">
          <a:xfrm>
            <a:off x="0" y="0"/>
            <a:ext cx="12192000" cy="6858000"/>
            <a:chOff x="0" y="0"/>
            <a:chExt cx="5760" cy="4320"/>
          </a:xfrm>
        </p:grpSpPr>
        <p:sp>
          <p:nvSpPr>
            <p:cNvPr id="31756" name="Rectangle 12"/>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1757" name="Rectangle 13"/>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3081" name="Picture 14"/>
            <p:cNvPicPr>
              <a:picLocks noChangeAspect="1" noChangeArrowheads="1"/>
            </p:cNvPicPr>
            <p:nvPr userDrawn="1"/>
          </p:nvPicPr>
          <p:blipFill>
            <a:blip r:embed="rId6" cstate="print"/>
            <a:srcRect/>
            <a:stretch>
              <a:fillRect/>
            </a:stretch>
          </p:blipFill>
          <p:spPr bwMode="auto">
            <a:xfrm>
              <a:off x="140" y="108"/>
              <a:ext cx="1488" cy="294"/>
            </a:xfrm>
            <a:prstGeom prst="rect">
              <a:avLst/>
            </a:prstGeom>
            <a:noFill/>
            <a:ln w="9525">
              <a:noFill/>
              <a:miter lim="800000"/>
              <a:headEnd/>
              <a:tailEnd/>
            </a:ln>
          </p:spPr>
        </p:pic>
        <p:pic>
          <p:nvPicPr>
            <p:cNvPr id="3082" name="Picture 15" descr="www"/>
            <p:cNvPicPr>
              <a:picLocks noChangeAspect="1" noChangeArrowheads="1"/>
            </p:cNvPicPr>
            <p:nvPr userDrawn="1"/>
          </p:nvPicPr>
          <p:blipFill>
            <a:blip r:embed="rId5"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3913"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1900"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39888" indent="-228600" algn="l" rtl="0" eaLnBrk="0" fontAlgn="base" hangingPunct="0">
        <a:spcBef>
          <a:spcPct val="20000"/>
        </a:spcBef>
        <a:spcAft>
          <a:spcPct val="0"/>
        </a:spcAft>
        <a:buChar char="–"/>
        <a:defRPr sz="2000">
          <a:solidFill>
            <a:schemeClr val="tx1"/>
          </a:solidFill>
          <a:latin typeface="Arial" charset="0"/>
        </a:defRPr>
      </a:lvl4pPr>
      <a:lvl5pPr marL="2047875" indent="-228600" algn="r" rtl="0" eaLnBrk="0" fontAlgn="base" hangingPunct="0">
        <a:spcBef>
          <a:spcPct val="20000"/>
        </a:spcBef>
        <a:spcAft>
          <a:spcPct val="0"/>
        </a:spcAft>
        <a:buChar char="»"/>
        <a:defRPr sz="800" b="1">
          <a:solidFill>
            <a:srgbClr val="FFFFFF"/>
          </a:solidFill>
          <a:latin typeface="+mn-lt"/>
        </a:defRPr>
      </a:lvl5pPr>
      <a:lvl6pPr marL="2505075" indent="-228600" algn="r" rtl="0" fontAlgn="base">
        <a:spcBef>
          <a:spcPct val="20000"/>
        </a:spcBef>
        <a:spcAft>
          <a:spcPct val="0"/>
        </a:spcAft>
        <a:defRPr sz="800" b="1">
          <a:solidFill>
            <a:srgbClr val="FFFFFF"/>
          </a:solidFill>
          <a:latin typeface="+mn-lt"/>
        </a:defRPr>
      </a:lvl6pPr>
      <a:lvl7pPr marL="2962275" indent="-228600" algn="r" rtl="0" fontAlgn="base">
        <a:spcBef>
          <a:spcPct val="20000"/>
        </a:spcBef>
        <a:spcAft>
          <a:spcPct val="0"/>
        </a:spcAft>
        <a:defRPr sz="800" b="1">
          <a:solidFill>
            <a:srgbClr val="FFFFFF"/>
          </a:solidFill>
          <a:latin typeface="+mn-lt"/>
        </a:defRPr>
      </a:lvl7pPr>
      <a:lvl8pPr marL="3419475" indent="-228600" algn="r" rtl="0" fontAlgn="base">
        <a:spcBef>
          <a:spcPct val="20000"/>
        </a:spcBef>
        <a:spcAft>
          <a:spcPct val="0"/>
        </a:spcAft>
        <a:defRPr sz="800" b="1">
          <a:solidFill>
            <a:srgbClr val="FFFFFF"/>
          </a:solidFill>
          <a:latin typeface="+mn-lt"/>
        </a:defRPr>
      </a:lvl8pPr>
      <a:lvl9pPr marL="3876675"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2770" name="AutoShape 2"/>
          <p:cNvSpPr>
            <a:spLocks noChangeArrowheads="1"/>
          </p:cNvSpPr>
          <p:nvPr userDrawn="1"/>
        </p:nvSpPr>
        <p:spPr bwMode="auto">
          <a:xfrm>
            <a:off x="304800" y="957263"/>
            <a:ext cx="115824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4099" name="Rectangle 3"/>
          <p:cNvSpPr>
            <a:spLocks noGrp="1" noChangeArrowheads="1"/>
          </p:cNvSpPr>
          <p:nvPr>
            <p:ph type="body" idx="1"/>
          </p:nvPr>
        </p:nvSpPr>
        <p:spPr bwMode="auto">
          <a:xfrm>
            <a:off x="3759200" y="1905000"/>
            <a:ext cx="8128000"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a:t>Click to edit Master text styles</a:t>
            </a:r>
          </a:p>
          <a:p>
            <a:pPr lvl="1"/>
            <a:r>
              <a:rPr lang="uk-UA"/>
              <a:t>Second level</a:t>
            </a:r>
            <a:endParaRPr lang="en-US"/>
          </a:p>
          <a:p>
            <a:pPr lvl="2"/>
            <a:r>
              <a:rPr lang="en-US"/>
              <a:t>Third level</a:t>
            </a:r>
            <a:endParaRPr lang="uk-UA"/>
          </a:p>
        </p:txBody>
      </p:sp>
      <p:sp>
        <p:nvSpPr>
          <p:cNvPr id="4100" name="Rectangle 4"/>
          <p:cNvSpPr>
            <a:spLocks noGrp="1" noChangeArrowheads="1"/>
          </p:cNvSpPr>
          <p:nvPr>
            <p:ph type="title"/>
          </p:nvPr>
        </p:nvSpPr>
        <p:spPr bwMode="auto">
          <a:xfrm>
            <a:off x="406400" y="987425"/>
            <a:ext cx="11480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a:t>Click to edit Master title style</a:t>
            </a:r>
          </a:p>
        </p:txBody>
      </p:sp>
      <p:grpSp>
        <p:nvGrpSpPr>
          <p:cNvPr id="4101" name="Group 10"/>
          <p:cNvGrpSpPr>
            <a:grpSpLocks/>
          </p:cNvGrpSpPr>
          <p:nvPr userDrawn="1"/>
        </p:nvGrpSpPr>
        <p:grpSpPr bwMode="auto">
          <a:xfrm>
            <a:off x="0" y="0"/>
            <a:ext cx="12192000" cy="6858000"/>
            <a:chOff x="0" y="0"/>
            <a:chExt cx="5760" cy="4320"/>
          </a:xfrm>
        </p:grpSpPr>
        <p:sp>
          <p:nvSpPr>
            <p:cNvPr id="32779" name="Rectangle 11"/>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2780" name="Rectangle 12"/>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4104" name="Picture 13"/>
            <p:cNvPicPr>
              <a:picLocks noChangeAspect="1" noChangeArrowheads="1"/>
            </p:cNvPicPr>
            <p:nvPr userDrawn="1"/>
          </p:nvPicPr>
          <p:blipFill>
            <a:blip r:embed="rId4" cstate="print"/>
            <a:srcRect/>
            <a:stretch>
              <a:fillRect/>
            </a:stretch>
          </p:blipFill>
          <p:spPr bwMode="auto">
            <a:xfrm>
              <a:off x="140" y="108"/>
              <a:ext cx="1488" cy="294"/>
            </a:xfrm>
            <a:prstGeom prst="rect">
              <a:avLst/>
            </a:prstGeom>
            <a:noFill/>
            <a:ln w="9525">
              <a:noFill/>
              <a:miter lim="800000"/>
              <a:headEnd/>
              <a:tailEnd/>
            </a:ln>
          </p:spPr>
        </p:pic>
        <p:pic>
          <p:nvPicPr>
            <p:cNvPr id="4105" name="Picture 14" descr="www"/>
            <p:cNvPicPr>
              <a:picLocks noChangeAspect="1" noChangeArrowheads="1"/>
            </p:cNvPicPr>
            <p:nvPr userDrawn="1"/>
          </p:nvPicPr>
          <p:blipFill>
            <a:blip r:embed="rId5"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3" r:id="rId1"/>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8675"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6663"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2638" indent="-228600" algn="r" rtl="0" eaLnBrk="0" fontAlgn="base" hangingPunct="0">
        <a:spcBef>
          <a:spcPct val="20000"/>
        </a:spcBef>
        <a:spcAft>
          <a:spcPct val="0"/>
        </a:spcAft>
        <a:buChar char="»"/>
        <a:defRPr sz="800" b="1">
          <a:solidFill>
            <a:srgbClr val="FFFFFF"/>
          </a:solidFill>
          <a:latin typeface="+mn-lt"/>
        </a:defRPr>
      </a:lvl5pPr>
      <a:lvl6pPr marL="2509838" indent="-228600" algn="r" rtl="0" fontAlgn="base">
        <a:spcBef>
          <a:spcPct val="20000"/>
        </a:spcBef>
        <a:spcAft>
          <a:spcPct val="0"/>
        </a:spcAft>
        <a:defRPr sz="800" b="1">
          <a:solidFill>
            <a:srgbClr val="FFFFFF"/>
          </a:solidFill>
          <a:latin typeface="+mn-lt"/>
        </a:defRPr>
      </a:lvl6pPr>
      <a:lvl7pPr marL="2967038" indent="-228600" algn="r" rtl="0" fontAlgn="base">
        <a:spcBef>
          <a:spcPct val="20000"/>
        </a:spcBef>
        <a:spcAft>
          <a:spcPct val="0"/>
        </a:spcAft>
        <a:defRPr sz="800" b="1">
          <a:solidFill>
            <a:srgbClr val="FFFFFF"/>
          </a:solidFill>
          <a:latin typeface="+mn-lt"/>
        </a:defRPr>
      </a:lvl7pPr>
      <a:lvl8pPr marL="3424238" indent="-228600" algn="r" rtl="0" fontAlgn="base">
        <a:spcBef>
          <a:spcPct val="20000"/>
        </a:spcBef>
        <a:spcAft>
          <a:spcPct val="0"/>
        </a:spcAft>
        <a:defRPr sz="800" b="1">
          <a:solidFill>
            <a:srgbClr val="FFFFFF"/>
          </a:solidFill>
          <a:latin typeface="+mn-lt"/>
        </a:defRPr>
      </a:lvl8pPr>
      <a:lvl9pPr marL="3881438"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3794" name="AutoShape 2"/>
          <p:cNvSpPr>
            <a:spLocks noChangeArrowheads="1"/>
          </p:cNvSpPr>
          <p:nvPr userDrawn="1"/>
        </p:nvSpPr>
        <p:spPr bwMode="auto">
          <a:xfrm>
            <a:off x="4064000" y="2867026"/>
            <a:ext cx="7620000" cy="1552575"/>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5123" name="Rectangle 8"/>
          <p:cNvSpPr>
            <a:spLocks noGrp="1" noChangeArrowheads="1"/>
          </p:cNvSpPr>
          <p:nvPr>
            <p:ph type="title"/>
          </p:nvPr>
        </p:nvSpPr>
        <p:spPr bwMode="auto">
          <a:xfrm>
            <a:off x="4267200" y="3390901"/>
            <a:ext cx="7518400" cy="492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a:t>Click to edit Master title style</a:t>
            </a:r>
            <a:r>
              <a:rPr lang="en-US"/>
              <a:t> </a:t>
            </a:r>
            <a:endParaRPr lang="uk-UA"/>
          </a:p>
        </p:txBody>
      </p:sp>
      <p:grpSp>
        <p:nvGrpSpPr>
          <p:cNvPr id="5124" name="Group 13"/>
          <p:cNvGrpSpPr>
            <a:grpSpLocks/>
          </p:cNvGrpSpPr>
          <p:nvPr userDrawn="1"/>
        </p:nvGrpSpPr>
        <p:grpSpPr bwMode="auto">
          <a:xfrm>
            <a:off x="0" y="0"/>
            <a:ext cx="12192000" cy="6858000"/>
            <a:chOff x="0" y="0"/>
            <a:chExt cx="5760" cy="4320"/>
          </a:xfrm>
        </p:grpSpPr>
        <p:sp>
          <p:nvSpPr>
            <p:cNvPr id="33806" name="Rectangle 14"/>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3807" name="Rectangle 15"/>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5127" name="Picture 16"/>
            <p:cNvPicPr>
              <a:picLocks noChangeAspect="1" noChangeArrowheads="1"/>
            </p:cNvPicPr>
            <p:nvPr userDrawn="1"/>
          </p:nvPicPr>
          <p:blipFill>
            <a:blip r:embed="rId5" cstate="print"/>
            <a:srcRect/>
            <a:stretch>
              <a:fillRect/>
            </a:stretch>
          </p:blipFill>
          <p:spPr bwMode="auto">
            <a:xfrm>
              <a:off x="140" y="108"/>
              <a:ext cx="1488" cy="294"/>
            </a:xfrm>
            <a:prstGeom prst="rect">
              <a:avLst/>
            </a:prstGeom>
            <a:noFill/>
            <a:ln w="9525">
              <a:noFill/>
              <a:miter lim="800000"/>
              <a:headEnd/>
              <a:tailEnd/>
            </a:ln>
          </p:spPr>
        </p:pic>
        <p:pic>
          <p:nvPicPr>
            <p:cNvPr id="5128" name="Picture 17" descr="www"/>
            <p:cNvPicPr>
              <a:picLocks noChangeAspect="1" noChangeArrowheads="1"/>
            </p:cNvPicPr>
            <p:nvPr userDrawn="1"/>
          </p:nvPicPr>
          <p:blipFill>
            <a:blip r:embed="rId6"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4" r:id="rId1"/>
    <p:sldLayoutId id="2147483825" r:id="rId2"/>
  </p:sldLayoutIdLst>
  <p:transition>
    <p:fade thruBlk="1"/>
  </p:transition>
  <p:txStyles>
    <p:titleStyle>
      <a:lvl1pPr algn="l" rtl="0" eaLnBrk="0" fontAlgn="base" hangingPunct="0">
        <a:spcBef>
          <a:spcPct val="0"/>
        </a:spcBef>
        <a:spcAft>
          <a:spcPct val="0"/>
        </a:spcAft>
        <a:defRPr sz="2600" b="1">
          <a:solidFill>
            <a:srgbClr val="5F5F5F"/>
          </a:solidFill>
          <a:latin typeface="+mj-lt"/>
          <a:ea typeface="+mj-ea"/>
          <a:cs typeface="+mj-cs"/>
        </a:defRPr>
      </a:lvl1pPr>
      <a:lvl2pPr algn="l" rtl="0" eaLnBrk="0" fontAlgn="base" hangingPunct="0">
        <a:spcBef>
          <a:spcPct val="0"/>
        </a:spcBef>
        <a:spcAft>
          <a:spcPct val="0"/>
        </a:spcAft>
        <a:defRPr sz="2600" b="1">
          <a:solidFill>
            <a:srgbClr val="5F5F5F"/>
          </a:solidFill>
          <a:latin typeface="Verdana" pitchFamily="34" charset="0"/>
        </a:defRPr>
      </a:lvl2pPr>
      <a:lvl3pPr algn="l" rtl="0" eaLnBrk="0" fontAlgn="base" hangingPunct="0">
        <a:spcBef>
          <a:spcPct val="0"/>
        </a:spcBef>
        <a:spcAft>
          <a:spcPct val="0"/>
        </a:spcAft>
        <a:defRPr sz="2600" b="1">
          <a:solidFill>
            <a:srgbClr val="5F5F5F"/>
          </a:solidFill>
          <a:latin typeface="Verdana" pitchFamily="34" charset="0"/>
        </a:defRPr>
      </a:lvl3pPr>
      <a:lvl4pPr algn="l" rtl="0" eaLnBrk="0" fontAlgn="base" hangingPunct="0">
        <a:spcBef>
          <a:spcPct val="0"/>
        </a:spcBef>
        <a:spcAft>
          <a:spcPct val="0"/>
        </a:spcAft>
        <a:defRPr sz="2600" b="1">
          <a:solidFill>
            <a:srgbClr val="5F5F5F"/>
          </a:solidFill>
          <a:latin typeface="Verdana" pitchFamily="34" charset="0"/>
        </a:defRPr>
      </a:lvl4pPr>
      <a:lvl5pPr algn="l" rtl="0" eaLnBrk="0" fontAlgn="base" hangingPunct="0">
        <a:spcBef>
          <a:spcPct val="0"/>
        </a:spcBef>
        <a:spcAft>
          <a:spcPct val="0"/>
        </a:spcAft>
        <a:defRPr sz="2600" b="1">
          <a:solidFill>
            <a:srgbClr val="5F5F5F"/>
          </a:solidFill>
          <a:latin typeface="Verdana" pitchFamily="34" charset="0"/>
        </a:defRPr>
      </a:lvl5pPr>
      <a:lvl6pPr marL="457200" algn="ctr" rtl="0" fontAlgn="base">
        <a:spcBef>
          <a:spcPct val="0"/>
        </a:spcBef>
        <a:spcAft>
          <a:spcPct val="0"/>
        </a:spcAft>
        <a:defRPr sz="2600" b="1">
          <a:solidFill>
            <a:srgbClr val="5F5F5F"/>
          </a:solidFill>
          <a:latin typeface="Verdana" pitchFamily="34" charset="0"/>
        </a:defRPr>
      </a:lvl6pPr>
      <a:lvl7pPr marL="914400" algn="ctr" rtl="0" fontAlgn="base">
        <a:spcBef>
          <a:spcPct val="0"/>
        </a:spcBef>
        <a:spcAft>
          <a:spcPct val="0"/>
        </a:spcAft>
        <a:defRPr sz="2600" b="1">
          <a:solidFill>
            <a:srgbClr val="5F5F5F"/>
          </a:solidFill>
          <a:latin typeface="Verdana" pitchFamily="34" charset="0"/>
        </a:defRPr>
      </a:lvl7pPr>
      <a:lvl8pPr marL="1371600" algn="ctr" rtl="0" fontAlgn="base">
        <a:spcBef>
          <a:spcPct val="0"/>
        </a:spcBef>
        <a:spcAft>
          <a:spcPct val="0"/>
        </a:spcAft>
        <a:defRPr sz="2600" b="1">
          <a:solidFill>
            <a:srgbClr val="5F5F5F"/>
          </a:solidFill>
          <a:latin typeface="Verdana" pitchFamily="34" charset="0"/>
        </a:defRPr>
      </a:lvl8pPr>
      <a:lvl9pPr marL="1828800" algn="ctr" rtl="0" fontAlgn="base">
        <a:spcBef>
          <a:spcPct val="0"/>
        </a:spcBef>
        <a:spcAft>
          <a:spcPct val="0"/>
        </a:spcAft>
        <a:defRPr sz="2600" b="1">
          <a:solidFill>
            <a:srgbClr val="5F5F5F"/>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236578323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78" r:id="rId13"/>
    <p:sldLayoutId id="214748387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120" userDrawn="1">
          <p15:clr>
            <a:srgbClr val="F26B43"/>
          </p15:clr>
        </p15:guide>
        <p15:guide id="3" pos="576" userDrawn="1">
          <p15:clr>
            <a:srgbClr val="F26B43"/>
          </p15:clr>
        </p15:guide>
        <p15:guide id="4" pos="9664"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2240" userDrawn="1">
          <p15:clr>
            <a:srgbClr val="F26B43"/>
          </p15:clr>
        </p15:guide>
        <p15:guide id="10" pos="2432" userDrawn="1">
          <p15:clr>
            <a:srgbClr val="F26B43"/>
          </p15:clr>
        </p15:guide>
        <p15:guide id="11" pos="3488" userDrawn="1">
          <p15:clr>
            <a:srgbClr val="F26B43"/>
          </p15:clr>
        </p15:guide>
        <p15:guide id="12" pos="4096" userDrawn="1">
          <p15:clr>
            <a:srgbClr val="F26B43"/>
          </p15:clr>
        </p15:guide>
        <p15:guide id="13" pos="3680" userDrawn="1">
          <p15:clr>
            <a:srgbClr val="F26B43"/>
          </p15:clr>
        </p15:guide>
        <p15:guide id="14" pos="4288" userDrawn="1">
          <p15:clr>
            <a:srgbClr val="F26B43"/>
          </p15:clr>
        </p15:guide>
        <p15:guide id="15" pos="5952" userDrawn="1">
          <p15:clr>
            <a:srgbClr val="F26B43"/>
          </p15:clr>
        </p15:guide>
        <p15:guide id="16" pos="6144" userDrawn="1">
          <p15:clr>
            <a:srgbClr val="F26B43"/>
          </p15:clr>
        </p15:guide>
        <p15:guide id="17" pos="6560" userDrawn="1">
          <p15:clr>
            <a:srgbClr val="F26B43"/>
          </p15:clr>
        </p15:guide>
        <p15:guide id="18" pos="6752" userDrawn="1">
          <p15:clr>
            <a:srgbClr val="F26B43"/>
          </p15:clr>
        </p15:guide>
        <p15:guide id="19" pos="7808" userDrawn="1">
          <p15:clr>
            <a:srgbClr val="F26B43"/>
          </p15:clr>
        </p15:guide>
        <p15:guide id="20" pos="8000" userDrawn="1">
          <p15:clr>
            <a:srgbClr val="F26B43"/>
          </p15:clr>
        </p15:guide>
        <p15:guide id="21" orient="horz" pos="1296" userDrawn="1">
          <p15:clr>
            <a:srgbClr val="F26B43"/>
          </p15:clr>
        </p15:guide>
        <p15:guide id="22" orient="horz" pos="1728" userDrawn="1">
          <p15:clr>
            <a:srgbClr val="F26B43"/>
          </p15:clr>
        </p15:guide>
        <p15:guide id="23" pos="5024" userDrawn="1">
          <p15:clr>
            <a:srgbClr val="F26B43"/>
          </p15:clr>
        </p15:guide>
        <p15:guide id="24" pos="5216"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52183484"/>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120" userDrawn="1">
          <p15:clr>
            <a:srgbClr val="F26B43"/>
          </p15:clr>
        </p15:guide>
        <p15:guide id="3" pos="576" userDrawn="1">
          <p15:clr>
            <a:srgbClr val="F26B43"/>
          </p15:clr>
        </p15:guide>
        <p15:guide id="4" pos="9664"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2240" userDrawn="1">
          <p15:clr>
            <a:srgbClr val="F26B43"/>
          </p15:clr>
        </p15:guide>
        <p15:guide id="10" pos="2432" userDrawn="1">
          <p15:clr>
            <a:srgbClr val="F26B43"/>
          </p15:clr>
        </p15:guide>
        <p15:guide id="11" pos="3488" userDrawn="1">
          <p15:clr>
            <a:srgbClr val="F26B43"/>
          </p15:clr>
        </p15:guide>
        <p15:guide id="12" pos="4096" userDrawn="1">
          <p15:clr>
            <a:srgbClr val="F26B43"/>
          </p15:clr>
        </p15:guide>
        <p15:guide id="13" pos="3680" userDrawn="1">
          <p15:clr>
            <a:srgbClr val="F26B43"/>
          </p15:clr>
        </p15:guide>
        <p15:guide id="14" pos="4288" userDrawn="1">
          <p15:clr>
            <a:srgbClr val="F26B43"/>
          </p15:clr>
        </p15:guide>
        <p15:guide id="15" pos="5952" userDrawn="1">
          <p15:clr>
            <a:srgbClr val="F26B43"/>
          </p15:clr>
        </p15:guide>
        <p15:guide id="16" pos="6144" userDrawn="1">
          <p15:clr>
            <a:srgbClr val="F26B43"/>
          </p15:clr>
        </p15:guide>
        <p15:guide id="17" pos="6560" userDrawn="1">
          <p15:clr>
            <a:srgbClr val="F26B43"/>
          </p15:clr>
        </p15:guide>
        <p15:guide id="18" pos="6752" userDrawn="1">
          <p15:clr>
            <a:srgbClr val="F26B43"/>
          </p15:clr>
        </p15:guide>
        <p15:guide id="19" pos="7808" userDrawn="1">
          <p15:clr>
            <a:srgbClr val="F26B43"/>
          </p15:clr>
        </p15:guide>
        <p15:guide id="20" pos="8000" userDrawn="1">
          <p15:clr>
            <a:srgbClr val="F26B43"/>
          </p15:clr>
        </p15:guide>
        <p15:guide id="21" orient="horz" pos="1296" userDrawn="1">
          <p15:clr>
            <a:srgbClr val="F26B43"/>
          </p15:clr>
        </p15:guide>
        <p15:guide id="22" orient="horz" pos="1728" userDrawn="1">
          <p15:clr>
            <a:srgbClr val="F26B43"/>
          </p15:clr>
        </p15:guide>
        <p15:guide id="23" pos="5024" userDrawn="1">
          <p15:clr>
            <a:srgbClr val="F26B43"/>
          </p15:clr>
        </p15:guide>
        <p15:guide id="24" pos="5216"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6" y="5906730"/>
            <a:ext cx="1547055" cy="265471"/>
          </a:xfrm>
          <a:prstGeom prst="rect">
            <a:avLst/>
          </a:prstGeom>
        </p:spPr>
      </p:pic>
    </p:spTree>
    <p:extLst>
      <p:ext uri="{BB962C8B-B14F-4D97-AF65-F5344CB8AC3E}">
        <p14:creationId xmlns:p14="http://schemas.microsoft.com/office/powerpoint/2010/main" val="2412045718"/>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120" userDrawn="1">
          <p15:clr>
            <a:srgbClr val="F26B43"/>
          </p15:clr>
        </p15:guide>
        <p15:guide id="3" pos="576" userDrawn="1">
          <p15:clr>
            <a:srgbClr val="F26B43"/>
          </p15:clr>
        </p15:guide>
        <p15:guide id="4" pos="9664"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2240" userDrawn="1">
          <p15:clr>
            <a:srgbClr val="F26B43"/>
          </p15:clr>
        </p15:guide>
        <p15:guide id="10" pos="2432" userDrawn="1">
          <p15:clr>
            <a:srgbClr val="F26B43"/>
          </p15:clr>
        </p15:guide>
        <p15:guide id="11" pos="3488" userDrawn="1">
          <p15:clr>
            <a:srgbClr val="F26B43"/>
          </p15:clr>
        </p15:guide>
        <p15:guide id="12" pos="4096" userDrawn="1">
          <p15:clr>
            <a:srgbClr val="F26B43"/>
          </p15:clr>
        </p15:guide>
        <p15:guide id="13" pos="3680" userDrawn="1">
          <p15:clr>
            <a:srgbClr val="F26B43"/>
          </p15:clr>
        </p15:guide>
        <p15:guide id="14" pos="4288" userDrawn="1">
          <p15:clr>
            <a:srgbClr val="F26B43"/>
          </p15:clr>
        </p15:guide>
        <p15:guide id="15" pos="5952" userDrawn="1">
          <p15:clr>
            <a:srgbClr val="F26B43"/>
          </p15:clr>
        </p15:guide>
        <p15:guide id="16" pos="6144" userDrawn="1">
          <p15:clr>
            <a:srgbClr val="F26B43"/>
          </p15:clr>
        </p15:guide>
        <p15:guide id="17" pos="6560" userDrawn="1">
          <p15:clr>
            <a:srgbClr val="F26B43"/>
          </p15:clr>
        </p15:guide>
        <p15:guide id="18" pos="6752" userDrawn="1">
          <p15:clr>
            <a:srgbClr val="F26B43"/>
          </p15:clr>
        </p15:guide>
        <p15:guide id="19" pos="7808" userDrawn="1">
          <p15:clr>
            <a:srgbClr val="F26B43"/>
          </p15:clr>
        </p15:guide>
        <p15:guide id="20" pos="8000" userDrawn="1">
          <p15:clr>
            <a:srgbClr val="F26B43"/>
          </p15:clr>
        </p15:guide>
        <p15:guide id="21" orient="horz" pos="1296" userDrawn="1">
          <p15:clr>
            <a:srgbClr val="F26B43"/>
          </p15:clr>
        </p15:guide>
        <p15:guide id="22" orient="horz" pos="1728" userDrawn="1">
          <p15:clr>
            <a:srgbClr val="F26B43"/>
          </p15:clr>
        </p15:guide>
        <p15:guide id="23" pos="5024" userDrawn="1">
          <p15:clr>
            <a:srgbClr val="F26B43"/>
          </p15:clr>
        </p15:guide>
        <p15:guide id="24" pos="52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8.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image" Target="../media/image33.gif"/><Relationship Id="rId4" Type="http://schemas.openxmlformats.org/officeDocument/2006/relationships/image" Target="../media/image3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8.xml"/><Relationship Id="rId5" Type="http://schemas.openxmlformats.org/officeDocument/2006/relationships/image" Target="../media/image39.emf"/><Relationship Id="rId4" Type="http://schemas.openxmlformats.org/officeDocument/2006/relationships/image" Target="../media/image38.emf"/></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 Id="rId6" Type="http://schemas.openxmlformats.org/officeDocument/2006/relationships/hyperlink" Target="https://go.gliffy.com/go/html5/launch"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D9D9A586-C8CC-4CE4-A1AC-01901019E212}"/>
              </a:ext>
            </a:extLst>
          </p:cNvPr>
          <p:cNvSpPr>
            <a:spLocks noGrp="1"/>
          </p:cNvSpPr>
          <p:nvPr>
            <p:ph type="title"/>
          </p:nvPr>
        </p:nvSpPr>
        <p:spPr/>
        <p:txBody>
          <a:bodyPr/>
          <a:lstStyle/>
          <a:p>
            <a:r>
              <a:rPr lang="en-US"/>
              <a:t>DB Design</a:t>
            </a:r>
            <a:endParaRPr lang="ru-RU"/>
          </a:p>
        </p:txBody>
      </p:sp>
      <p:sp>
        <p:nvSpPr>
          <p:cNvPr id="7" name="Текст 6">
            <a:extLst>
              <a:ext uri="{FF2B5EF4-FFF2-40B4-BE49-F238E27FC236}">
                <a16:creationId xmlns:a16="http://schemas.microsoft.com/office/drawing/2014/main" id="{0B445AEC-1329-45AD-9E4B-F0C0079C06F6}"/>
              </a:ext>
            </a:extLst>
          </p:cNvPr>
          <p:cNvSpPr>
            <a:spLocks noGrp="1"/>
          </p:cNvSpPr>
          <p:nvPr>
            <p:ph type="body" sz="quarter" idx="10"/>
          </p:nvPr>
        </p:nvSpPr>
        <p:spPr/>
        <p:txBody>
          <a:bodyPr/>
          <a:lstStyle/>
          <a:p>
            <a:r>
              <a:rPr lang="en-US"/>
              <a:t>H.Melnyk</a:t>
            </a:r>
            <a:endParaRPr lang="ru-RU"/>
          </a:p>
        </p:txBody>
      </p:sp>
    </p:spTree>
    <p:extLst>
      <p:ext uri="{BB962C8B-B14F-4D97-AF65-F5344CB8AC3E}">
        <p14:creationId xmlns:p14="http://schemas.microsoft.com/office/powerpoint/2010/main" val="97473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SQL Style</a:t>
            </a:r>
            <a:r>
              <a:rPr lang="uk-UA"/>
              <a:t>. </a:t>
            </a:r>
            <a:r>
              <a:rPr lang="en-US"/>
              <a:t>Naming</a:t>
            </a:r>
            <a:endParaRPr lang="en-US" dirty="0"/>
          </a:p>
        </p:txBody>
      </p:sp>
      <p:sp>
        <p:nvSpPr>
          <p:cNvPr id="5" name="Содержимое 4"/>
          <p:cNvSpPr>
            <a:spLocks noGrp="1"/>
          </p:cNvSpPr>
          <p:nvPr>
            <p:ph type="body" sz="quarter" idx="10"/>
          </p:nvPr>
        </p:nvSpPr>
        <p:spPr>
          <a:xfrm>
            <a:off x="2037058" y="3429000"/>
            <a:ext cx="8115300" cy="3429000"/>
          </a:xfrm>
        </p:spPr>
        <p:txBody>
          <a:bodyPr>
            <a:normAutofit/>
          </a:bodyPr>
          <a:lstStyle/>
          <a:p>
            <a:r>
              <a:rPr lang="en-US" sz="2800"/>
              <a:t>Length </a:t>
            </a:r>
            <a:endParaRPr lang="uk-UA" sz="2800"/>
          </a:p>
          <a:p>
            <a:r>
              <a:rPr lang="en-US" sz="2800"/>
              <a:t>No special symbols</a:t>
            </a:r>
            <a:endParaRPr lang="uk-UA" sz="2800"/>
          </a:p>
          <a:p>
            <a:r>
              <a:rPr lang="en-US" sz="2800"/>
              <a:t>Strong rules of upper and low case</a:t>
            </a:r>
            <a:endParaRPr lang="uk-UA" sz="2800"/>
          </a:p>
          <a:p>
            <a:endParaRPr lang="uk-UA" sz="2800"/>
          </a:p>
          <a:p>
            <a:endParaRPr lang="uk-UA"/>
          </a:p>
          <a:p>
            <a:endParaRPr lang="ru-RU"/>
          </a:p>
        </p:txBody>
      </p:sp>
      <p:sp>
        <p:nvSpPr>
          <p:cNvPr id="6" name="Прямоугольник 5"/>
          <p:cNvSpPr/>
          <p:nvPr/>
        </p:nvSpPr>
        <p:spPr>
          <a:xfrm>
            <a:off x="5867400" y="1371601"/>
            <a:ext cx="4495800" cy="167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ru-RU"/>
              <a:t>— </a:t>
            </a:r>
            <a:r>
              <a:rPr lang="ru-RU" sz="1600"/>
              <a:t>Когда я был маленьким, у нас было три кошки.</a:t>
            </a:r>
            <a:br>
              <a:rPr lang="ru-RU" sz="1600"/>
            </a:br>
            <a:r>
              <a:rPr lang="ru-RU" sz="1600"/>
              <a:t>— И как их звали?</a:t>
            </a:r>
            <a:br>
              <a:rPr lang="ru-RU" sz="1600"/>
            </a:br>
            <a:r>
              <a:rPr lang="ru-RU" sz="1600"/>
              <a:t>— Кошка, кошка и кошка.</a:t>
            </a:r>
            <a:br>
              <a:rPr lang="ru-RU" sz="1600"/>
            </a:br>
            <a:r>
              <a:rPr lang="ru-RU" sz="1600"/>
              <a:t>— Ерунда какая-то. Как же вы их различали?</a:t>
            </a:r>
            <a:br>
              <a:rPr lang="ru-RU" sz="1600"/>
            </a:br>
            <a:r>
              <a:rPr lang="ru-RU" sz="1600"/>
              <a:t>— А какая разница? Кошки все равно на имена не откликаются!</a:t>
            </a:r>
          </a:p>
        </p:txBody>
      </p:sp>
    </p:spTree>
    <p:extLst>
      <p:ext uri="{BB962C8B-B14F-4D97-AF65-F5344CB8AC3E}">
        <p14:creationId xmlns:p14="http://schemas.microsoft.com/office/powerpoint/2010/main" val="183389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SQL Style</a:t>
            </a:r>
            <a:r>
              <a:rPr lang="uk-UA"/>
              <a:t>. </a:t>
            </a:r>
            <a:r>
              <a:rPr lang="en-US"/>
              <a:t>Naming</a:t>
            </a:r>
            <a:endParaRPr lang="en-US" dirty="0"/>
          </a:p>
        </p:txBody>
      </p:sp>
      <p:sp>
        <p:nvSpPr>
          <p:cNvPr id="5" name="Содержимое 4"/>
          <p:cNvSpPr>
            <a:spLocks noGrp="1"/>
          </p:cNvSpPr>
          <p:nvPr>
            <p:ph type="body" sz="quarter" idx="10"/>
          </p:nvPr>
        </p:nvSpPr>
        <p:spPr>
          <a:xfrm>
            <a:off x="533400" y="1371601"/>
            <a:ext cx="11353800" cy="4800598"/>
          </a:xfrm>
        </p:spPr>
        <p:txBody>
          <a:bodyPr>
            <a:normAutofit lnSpcReduction="10000"/>
          </a:bodyPr>
          <a:lstStyle/>
          <a:p>
            <a:pPr indent="358775"/>
            <a:r>
              <a:rPr lang="en-US" sz="1800"/>
              <a:t>Create names according to ISO-11179</a:t>
            </a:r>
          </a:p>
          <a:p>
            <a:pPr indent="358775"/>
            <a:r>
              <a:rPr lang="en-US" sz="1800"/>
              <a:t>(http://pueblo.lbl.gov/~olken/X3L8/drafts/draft.docs.html</a:t>
            </a:r>
          </a:p>
          <a:p>
            <a:pPr indent="358775"/>
            <a:r>
              <a:rPr lang="en-US" sz="1800"/>
              <a:t>http://lists.oasis-open.org/archives/ubl-ndrsc/200111/msg00005.html)</a:t>
            </a:r>
          </a:p>
          <a:p>
            <a:pPr indent="358775"/>
            <a:r>
              <a:rPr lang="en-US" sz="1800"/>
              <a:t>The scalar data element must meet the following requirements:</a:t>
            </a:r>
          </a:p>
          <a:p>
            <a:pPr indent="358775"/>
            <a:r>
              <a:rPr lang="en-US" sz="1800"/>
              <a:t>1. It is unique (within its data dictionary).</a:t>
            </a:r>
          </a:p>
          <a:p>
            <a:pPr indent="358775"/>
            <a:r>
              <a:rPr lang="en-US" sz="1800"/>
              <a:t>2. It is named using the singular.</a:t>
            </a:r>
          </a:p>
          <a:p>
            <a:pPr indent="358775"/>
            <a:r>
              <a:rPr lang="en-US" sz="1800"/>
              <a:t>3. The name explains what the element is, not what it is not.</a:t>
            </a:r>
          </a:p>
          <a:p>
            <a:pPr indent="358775"/>
            <a:r>
              <a:rPr lang="en-US" sz="1800"/>
              <a:t>4. The name is read as a descriptive phrase.</a:t>
            </a:r>
          </a:p>
          <a:p>
            <a:pPr indent="358775"/>
            <a:r>
              <a:rPr lang="en-US" sz="1800"/>
              <a:t>5. The name contains only common abbreviations.</a:t>
            </a:r>
          </a:p>
          <a:p>
            <a:pPr indent="358775"/>
            <a:r>
              <a:rPr lang="en-US" sz="1800"/>
              <a:t>6. The name does not contain nested definitions of other data elements or concepts.</a:t>
            </a:r>
          </a:p>
          <a:p>
            <a:pPr indent="358775"/>
            <a:r>
              <a:rPr lang="en-US" sz="1800"/>
              <a:t>7. Tables, sets and other prefabricated elements are called generalizing concepts in the plural.</a:t>
            </a:r>
          </a:p>
          <a:p>
            <a:pPr indent="358775"/>
            <a:r>
              <a:rPr lang="en-US" sz="1800"/>
              <a:t>8. The name of the procedure contains a verb.</a:t>
            </a:r>
          </a:p>
          <a:p>
            <a:pPr indent="358775"/>
            <a:r>
              <a:rPr lang="en-US" sz="1800"/>
              <a:t>9. The name of the copy (alias) of the table includes the name of the base table and the reason for making a copy.</a:t>
            </a:r>
            <a:endParaRPr lang="ru-RU" sz="1000"/>
          </a:p>
        </p:txBody>
      </p:sp>
    </p:spTree>
    <p:extLst>
      <p:ext uri="{BB962C8B-B14F-4D97-AF65-F5344CB8AC3E}">
        <p14:creationId xmlns:p14="http://schemas.microsoft.com/office/powerpoint/2010/main" val="169805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SQL Style</a:t>
            </a:r>
            <a:r>
              <a:rPr lang="uk-UA"/>
              <a:t>. </a:t>
            </a:r>
            <a:r>
              <a:rPr lang="en-US"/>
              <a:t>Naming</a:t>
            </a:r>
            <a:endParaRPr lang="en-US" dirty="0"/>
          </a:p>
        </p:txBody>
      </p:sp>
      <p:sp>
        <p:nvSpPr>
          <p:cNvPr id="5" name="Содержимое 4"/>
          <p:cNvSpPr>
            <a:spLocks noGrp="1"/>
          </p:cNvSpPr>
          <p:nvPr>
            <p:ph type="body" sz="quarter" idx="10"/>
          </p:nvPr>
        </p:nvSpPr>
        <p:spPr>
          <a:xfrm>
            <a:off x="1962150" y="1371601"/>
            <a:ext cx="8115300" cy="4849678"/>
          </a:xfrm>
        </p:spPr>
        <p:txBody>
          <a:bodyPr>
            <a:normAutofit fontScale="77500" lnSpcReduction="20000"/>
          </a:bodyPr>
          <a:lstStyle/>
          <a:p>
            <a:pPr indent="358775"/>
            <a:r>
              <a:rPr lang="en-US" sz="2800"/>
              <a:t>Levels of abstracts </a:t>
            </a:r>
            <a:r>
              <a:rPr lang="uk-UA" sz="2800"/>
              <a:t>(</a:t>
            </a:r>
            <a:r>
              <a:rPr lang="ru-RU" sz="2800"/>
              <a:t>ISO-3166 “Codes for the Representation of Names of Countries”</a:t>
            </a:r>
            <a:r>
              <a:rPr lang="uk-UA" sz="2800"/>
              <a:t>)</a:t>
            </a:r>
          </a:p>
          <a:p>
            <a:pPr indent="358775"/>
            <a:endParaRPr lang="uk-UA" sz="2800"/>
          </a:p>
          <a:p>
            <a:pPr indent="358775"/>
            <a:endParaRPr lang="uk-UA" sz="2800" i="1"/>
          </a:p>
          <a:p>
            <a:pPr indent="358775"/>
            <a:endParaRPr lang="uk-UA" sz="2800" i="1"/>
          </a:p>
          <a:p>
            <a:pPr indent="358775"/>
            <a:endParaRPr lang="uk-UA" sz="2800" i="1"/>
          </a:p>
          <a:p>
            <a:pPr indent="358775"/>
            <a:endParaRPr lang="uk-UA" sz="2800" i="1"/>
          </a:p>
          <a:p>
            <a:pPr indent="358775"/>
            <a:endParaRPr lang="uk-UA" sz="2800" i="1"/>
          </a:p>
          <a:p>
            <a:pPr indent="358775" algn="ctr"/>
            <a:r>
              <a:rPr lang="ru-RU" sz="2800" i="1"/>
              <a:t>trading_partner_country_name</a:t>
            </a:r>
          </a:p>
          <a:p>
            <a:r>
              <a:rPr lang="en-US"/>
              <a:t>No preffics</a:t>
            </a:r>
            <a:endParaRPr lang="uk-UA"/>
          </a:p>
          <a:p>
            <a:pPr algn="ctr">
              <a:buNone/>
            </a:pPr>
            <a:r>
              <a:rPr lang="ru-RU" sz="2000" i="1"/>
              <a:t>tbl- або vw - … Orders.ID=OrderlD … </a:t>
            </a:r>
            <a:r>
              <a:rPr lang="en-US" sz="2000" i="1"/>
              <a:t>&lt;type&gt;</a:t>
            </a:r>
            <a:r>
              <a:rPr lang="uk-UA" sz="2000" i="1"/>
              <a:t>+</a:t>
            </a:r>
            <a:r>
              <a:rPr lang="en-US" sz="2000" i="1"/>
              <a:t>name</a:t>
            </a:r>
            <a:r>
              <a:rPr lang="uk-UA" sz="2000" i="1"/>
              <a:t>=</a:t>
            </a:r>
            <a:r>
              <a:rPr lang="en-US" sz="2000" i="1"/>
              <a:t>forder_nbr  … </a:t>
            </a:r>
            <a:r>
              <a:rPr lang="ru-RU" sz="2000" i="1"/>
              <a:t>РК_</a:t>
            </a:r>
            <a:r>
              <a:rPr lang="en-US" sz="2000" i="1"/>
              <a:t>or</a:t>
            </a:r>
            <a:r>
              <a:rPr lang="uk-UA" sz="2000" i="1"/>
              <a:t> </a:t>
            </a:r>
            <a:r>
              <a:rPr lang="ru-RU" sz="2000" i="1"/>
              <a:t>FK_</a:t>
            </a:r>
          </a:p>
          <a:p>
            <a:r>
              <a:rPr lang="en-US"/>
              <a:t>Suffics standard system</a:t>
            </a:r>
            <a:endParaRPr lang="uk-UA"/>
          </a:p>
          <a:p>
            <a:pPr>
              <a:buNone/>
            </a:pPr>
            <a:r>
              <a:rPr lang="ru-RU" sz="2400"/>
              <a:t>_id – </a:t>
            </a:r>
            <a:r>
              <a:rPr lang="en-US" sz="2400"/>
              <a:t>unique within schema</a:t>
            </a:r>
            <a:r>
              <a:rPr lang="ru-RU" sz="2400"/>
              <a:t> (</a:t>
            </a:r>
            <a:r>
              <a:rPr lang="en-US" sz="2400"/>
              <a:t>but not</a:t>
            </a:r>
            <a:r>
              <a:rPr lang="ru-RU" sz="2400"/>
              <a:t>&lt;</a:t>
            </a:r>
            <a:r>
              <a:rPr lang="en-US" sz="2400"/>
              <a:t>table_name</a:t>
            </a:r>
            <a:r>
              <a:rPr lang="ru-RU" sz="2400"/>
              <a:t>&gt;_id)</a:t>
            </a:r>
          </a:p>
          <a:p>
            <a:pPr>
              <a:buNone/>
            </a:pPr>
            <a:r>
              <a:rPr lang="ru-RU" sz="2000"/>
              <a:t>_dt … _nbr … _ nm … _cd … _size … _tot … _seq … _tally … _cat … _class  … _type</a:t>
            </a:r>
            <a:endParaRPr lang="uk-UA" sz="2000"/>
          </a:p>
          <a:p>
            <a:endParaRPr lang="ru-RU"/>
          </a:p>
        </p:txBody>
      </p:sp>
      <p:sp>
        <p:nvSpPr>
          <p:cNvPr id="4" name="Прямоугольник 3"/>
          <p:cNvSpPr/>
          <p:nvPr/>
        </p:nvSpPr>
        <p:spPr>
          <a:xfrm>
            <a:off x="3124200" y="2067733"/>
            <a:ext cx="5943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measure_of_height_of_the_tree</a:t>
            </a:r>
            <a:endParaRPr lang="ru-RU" sz="3200"/>
          </a:p>
        </p:txBody>
      </p:sp>
      <p:sp>
        <p:nvSpPr>
          <p:cNvPr id="6" name="Прямоугольник 5"/>
          <p:cNvSpPr/>
          <p:nvPr/>
        </p:nvSpPr>
        <p:spPr>
          <a:xfrm>
            <a:off x="7691030" y="3294680"/>
            <a:ext cx="2155561" cy="601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t>class</a:t>
            </a:r>
            <a:endParaRPr lang="ru-RU" sz="2800" b="1"/>
          </a:p>
        </p:txBody>
      </p:sp>
      <p:sp>
        <p:nvSpPr>
          <p:cNvPr id="7" name="Прямоугольник 6"/>
          <p:cNvSpPr/>
          <p:nvPr/>
        </p:nvSpPr>
        <p:spPr>
          <a:xfrm>
            <a:off x="5116700" y="3294680"/>
            <a:ext cx="2155561" cy="601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t>property</a:t>
            </a:r>
            <a:endParaRPr lang="ru-RU" sz="2000" b="1"/>
          </a:p>
        </p:txBody>
      </p:sp>
      <p:sp>
        <p:nvSpPr>
          <p:cNvPr id="8" name="Прямоугольник 7"/>
          <p:cNvSpPr/>
          <p:nvPr/>
        </p:nvSpPr>
        <p:spPr>
          <a:xfrm>
            <a:off x="2041578" y="3294681"/>
            <a:ext cx="2577562" cy="601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t>way of presentation</a:t>
            </a:r>
            <a:endParaRPr lang="ru-RU" sz="2000" b="1"/>
          </a:p>
        </p:txBody>
      </p:sp>
      <p:cxnSp>
        <p:nvCxnSpPr>
          <p:cNvPr id="10" name="Прямая соединительная линия 9"/>
          <p:cNvCxnSpPr>
            <a:cxnSpLocks/>
            <a:endCxn id="8" idx="0"/>
          </p:cNvCxnSpPr>
          <p:nvPr/>
        </p:nvCxnSpPr>
        <p:spPr>
          <a:xfrm flipH="1">
            <a:off x="3330359" y="2608880"/>
            <a:ext cx="708560" cy="685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a:endCxn id="7" idx="0"/>
          </p:cNvCxnSpPr>
          <p:nvPr/>
        </p:nvCxnSpPr>
        <p:spPr>
          <a:xfrm>
            <a:off x="6019800" y="2667000"/>
            <a:ext cx="174680" cy="6276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cxnSpLocks/>
          </p:cNvCxnSpPr>
          <p:nvPr/>
        </p:nvCxnSpPr>
        <p:spPr>
          <a:xfrm>
            <a:off x="8382000" y="2608881"/>
            <a:ext cx="473990" cy="685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1847850" y="4800599"/>
            <a:ext cx="8229600" cy="30480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21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SQL Style</a:t>
            </a:r>
            <a:r>
              <a:rPr lang="uk-UA"/>
              <a:t>. </a:t>
            </a:r>
            <a:r>
              <a:rPr lang="en-US"/>
              <a:t>Naming</a:t>
            </a:r>
            <a:endParaRPr lang="en-US" dirty="0"/>
          </a:p>
        </p:txBody>
      </p:sp>
      <p:sp>
        <p:nvSpPr>
          <p:cNvPr id="5" name="Содержимое 4"/>
          <p:cNvSpPr>
            <a:spLocks noGrp="1"/>
          </p:cNvSpPr>
          <p:nvPr>
            <p:ph type="body" sz="quarter" idx="10"/>
          </p:nvPr>
        </p:nvSpPr>
        <p:spPr/>
        <p:txBody>
          <a:bodyPr>
            <a:normAutofit fontScale="85000" lnSpcReduction="20000"/>
          </a:bodyPr>
          <a:lstStyle/>
          <a:p>
            <a:pPr indent="358775"/>
            <a:r>
              <a:rPr lang="en-US" sz="2800"/>
              <a:t>Table and representation names must be standard and presented as plural nouns.</a:t>
            </a:r>
          </a:p>
          <a:p>
            <a:pPr indent="358775"/>
            <a:r>
              <a:rPr lang="en-US" sz="2800"/>
              <a:t>Correlation names (aliases) are subject to the same rules as other names:</a:t>
            </a:r>
          </a:p>
          <a:p>
            <a:pPr indent="358775"/>
            <a:r>
              <a:rPr lang="en-US" sz="2800"/>
              <a:t>salary + commission AS total_pay</a:t>
            </a:r>
          </a:p>
          <a:p>
            <a:pPr indent="358775"/>
            <a:r>
              <a:rPr lang="en-US" sz="2800"/>
              <a:t>SELECT ... FROM Personnel AS Management, Personnel AS Workers</a:t>
            </a:r>
          </a:p>
          <a:p>
            <a:pPr indent="358775"/>
            <a:r>
              <a:rPr lang="en-US" sz="2800"/>
              <a:t>The names of relationship tables should be common, clear terms:</a:t>
            </a:r>
          </a:p>
          <a:p>
            <a:pPr indent="358775"/>
            <a:r>
              <a:rPr lang="en-US" sz="2800"/>
              <a:t>family = MaleFemale, but the exception is concatenation</a:t>
            </a:r>
          </a:p>
          <a:p>
            <a:pPr indent="358775"/>
            <a:r>
              <a:rPr lang="en-US" sz="2800"/>
              <a:t>Structural information can be included in the schema metadata access object names.</a:t>
            </a:r>
            <a:endParaRPr lang="ru-RU"/>
          </a:p>
        </p:txBody>
      </p:sp>
    </p:spTree>
    <p:extLst>
      <p:ext uri="{BB962C8B-B14F-4D97-AF65-F5344CB8AC3E}">
        <p14:creationId xmlns:p14="http://schemas.microsoft.com/office/powerpoint/2010/main" val="141183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SQL Style</a:t>
            </a:r>
            <a:r>
              <a:rPr lang="uk-UA"/>
              <a:t>. </a:t>
            </a:r>
            <a:r>
              <a:rPr lang="en-US"/>
              <a:t>Naming</a:t>
            </a:r>
            <a:r>
              <a:rPr lang="ru-RU"/>
              <a:t> </a:t>
            </a:r>
            <a:r>
              <a:rPr lang="en-US"/>
              <a:t>errors</a:t>
            </a:r>
            <a:endParaRPr lang="en-US" dirty="0"/>
          </a:p>
        </p:txBody>
      </p:sp>
      <p:sp>
        <p:nvSpPr>
          <p:cNvPr id="5" name="Содержимое 4"/>
          <p:cNvSpPr>
            <a:spLocks noGrp="1"/>
          </p:cNvSpPr>
          <p:nvPr>
            <p:ph type="body" sz="quarter" idx="10"/>
          </p:nvPr>
        </p:nvSpPr>
        <p:spPr/>
        <p:txBody>
          <a:bodyPr>
            <a:normAutofit/>
          </a:bodyPr>
          <a:lstStyle/>
          <a:p>
            <a:pPr indent="358775"/>
            <a:r>
              <a:rPr lang="en-US" sz="2800"/>
              <a:t>Avoid fuzzy names:</a:t>
            </a:r>
          </a:p>
          <a:p>
            <a:pPr indent="358775"/>
            <a:r>
              <a:rPr lang="en-US" sz="2800" i="1"/>
              <a:t>date… name… or contradiction - type_code_id</a:t>
            </a:r>
          </a:p>
          <a:p>
            <a:pPr indent="358775"/>
            <a:r>
              <a:rPr lang="en-US" sz="2800"/>
              <a:t>Avoid names that change from place to place</a:t>
            </a:r>
          </a:p>
          <a:p>
            <a:pPr indent="358775"/>
            <a:r>
              <a:rPr lang="en-US" sz="2800" i="1"/>
              <a:t>(The same attribute has a different name in different tables)</a:t>
            </a:r>
          </a:p>
          <a:p>
            <a:pPr indent="358775"/>
            <a:r>
              <a:rPr lang="en-US" sz="2800"/>
              <a:t>Do not use standard physical pointers</a:t>
            </a:r>
          </a:p>
          <a:p>
            <a:pPr indent="358775"/>
            <a:r>
              <a:rPr lang="en-US" sz="2800"/>
              <a:t>IDENTITY, GUID, ROWID</a:t>
            </a:r>
            <a:endParaRPr lang="ru-RU" sz="2400" i="1"/>
          </a:p>
        </p:txBody>
      </p:sp>
    </p:spTree>
    <p:extLst>
      <p:ext uri="{BB962C8B-B14F-4D97-AF65-F5344CB8AC3E}">
        <p14:creationId xmlns:p14="http://schemas.microsoft.com/office/powerpoint/2010/main" val="144841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344" y="266378"/>
            <a:ext cx="8115300" cy="685800"/>
          </a:xfrm>
        </p:spPr>
        <p:txBody>
          <a:bodyPr>
            <a:normAutofit/>
          </a:bodyPr>
          <a:lstStyle/>
          <a:p>
            <a:r>
              <a:rPr lang="en-GB" b="1" dirty="0"/>
              <a:t>Stages in Database Design</a:t>
            </a:r>
            <a:endParaRPr lang="uk-UA" dirty="0"/>
          </a:p>
        </p:txBody>
      </p:sp>
      <p:sp>
        <p:nvSpPr>
          <p:cNvPr id="3" name="Content Placeholder 2"/>
          <p:cNvSpPr>
            <a:spLocks noGrp="1"/>
          </p:cNvSpPr>
          <p:nvPr>
            <p:ph type="body" sz="quarter" idx="10"/>
          </p:nvPr>
        </p:nvSpPr>
        <p:spPr>
          <a:xfrm>
            <a:off x="1636197" y="952178"/>
            <a:ext cx="8317429" cy="3696022"/>
          </a:xfrm>
        </p:spPr>
        <p:txBody>
          <a:bodyPr/>
          <a:lstStyle/>
          <a:p>
            <a:r>
              <a:rPr lang="en-GB" b="1" dirty="0"/>
              <a:t>Determining Relationships and Cardinality</a:t>
            </a:r>
          </a:p>
          <a:p>
            <a:pPr lvl="1"/>
            <a:r>
              <a:rPr lang="en-GB" sz="2000" dirty="0"/>
              <a:t>Drawing Relationship Diagrams</a:t>
            </a:r>
            <a:endParaRPr lang="uk-UA" sz="2000" dirty="0"/>
          </a:p>
          <a:p>
            <a:pPr lvl="1"/>
            <a:r>
              <a:rPr lang="en-GB" sz="2000" dirty="0"/>
              <a:t>Validating the Conceptual Design</a:t>
            </a:r>
            <a:endParaRPr lang="uk-UA" sz="2000" dirty="0"/>
          </a:p>
        </p:txBody>
      </p:sp>
      <p:pic>
        <p:nvPicPr>
          <p:cNvPr id="7" name="Picture 6"/>
          <p:cNvPicPr>
            <a:picLocks noChangeAspect="1"/>
          </p:cNvPicPr>
          <p:nvPr/>
        </p:nvPicPr>
        <p:blipFill>
          <a:blip r:embed="rId2"/>
          <a:stretch>
            <a:fillRect/>
          </a:stretch>
        </p:blipFill>
        <p:spPr>
          <a:xfrm>
            <a:off x="1894391" y="2670572"/>
            <a:ext cx="1896793" cy="2505075"/>
          </a:xfrm>
          <a:prstGeom prst="rect">
            <a:avLst/>
          </a:prstGeom>
        </p:spPr>
      </p:pic>
      <p:pic>
        <p:nvPicPr>
          <p:cNvPr id="8" name="Picture 7"/>
          <p:cNvPicPr>
            <a:picLocks noChangeAspect="1"/>
          </p:cNvPicPr>
          <p:nvPr/>
        </p:nvPicPr>
        <p:blipFill>
          <a:blip r:embed="rId3"/>
          <a:stretch>
            <a:fillRect/>
          </a:stretch>
        </p:blipFill>
        <p:spPr>
          <a:xfrm>
            <a:off x="3943583" y="1986114"/>
            <a:ext cx="3192822" cy="643214"/>
          </a:xfrm>
          <a:prstGeom prst="rect">
            <a:avLst/>
          </a:prstGeom>
        </p:spPr>
      </p:pic>
      <p:pic>
        <p:nvPicPr>
          <p:cNvPr id="9" name="Picture 8"/>
          <p:cNvPicPr>
            <a:picLocks noChangeAspect="1"/>
          </p:cNvPicPr>
          <p:nvPr/>
        </p:nvPicPr>
        <p:blipFill>
          <a:blip r:embed="rId4"/>
          <a:stretch>
            <a:fillRect/>
          </a:stretch>
        </p:blipFill>
        <p:spPr>
          <a:xfrm>
            <a:off x="3943584" y="2601274"/>
            <a:ext cx="3500527" cy="893365"/>
          </a:xfrm>
          <a:prstGeom prst="rect">
            <a:avLst/>
          </a:prstGeom>
        </p:spPr>
      </p:pic>
      <p:pic>
        <p:nvPicPr>
          <p:cNvPr id="10" name="Picture 9"/>
          <p:cNvPicPr>
            <a:picLocks noChangeAspect="1"/>
          </p:cNvPicPr>
          <p:nvPr/>
        </p:nvPicPr>
        <p:blipFill>
          <a:blip r:embed="rId5"/>
          <a:stretch>
            <a:fillRect/>
          </a:stretch>
        </p:blipFill>
        <p:spPr>
          <a:xfrm>
            <a:off x="3943584" y="3532628"/>
            <a:ext cx="3600217" cy="721588"/>
          </a:xfrm>
          <a:prstGeom prst="rect">
            <a:avLst/>
          </a:prstGeom>
        </p:spPr>
      </p:pic>
      <p:pic>
        <p:nvPicPr>
          <p:cNvPr id="11" name="Picture 10"/>
          <p:cNvPicPr>
            <a:picLocks noChangeAspect="1"/>
          </p:cNvPicPr>
          <p:nvPr/>
        </p:nvPicPr>
        <p:blipFill>
          <a:blip r:embed="rId6"/>
          <a:stretch>
            <a:fillRect/>
          </a:stretch>
        </p:blipFill>
        <p:spPr>
          <a:xfrm>
            <a:off x="8382001" y="2508586"/>
            <a:ext cx="1571625" cy="1471309"/>
          </a:xfrm>
          <a:prstGeom prst="rect">
            <a:avLst/>
          </a:prstGeom>
        </p:spPr>
        <p:style>
          <a:lnRef idx="2">
            <a:schemeClr val="accent2"/>
          </a:lnRef>
          <a:fillRef idx="1">
            <a:schemeClr val="lt1"/>
          </a:fillRef>
          <a:effectRef idx="0">
            <a:schemeClr val="accent2"/>
          </a:effectRef>
          <a:fontRef idx="minor">
            <a:schemeClr val="dk1"/>
          </a:fontRef>
        </p:style>
      </p:pic>
      <p:pic>
        <p:nvPicPr>
          <p:cNvPr id="12" name="Picture 11"/>
          <p:cNvPicPr>
            <a:picLocks noChangeAspect="1"/>
          </p:cNvPicPr>
          <p:nvPr/>
        </p:nvPicPr>
        <p:blipFill>
          <a:blip r:embed="rId7"/>
          <a:stretch>
            <a:fillRect/>
          </a:stretch>
        </p:blipFill>
        <p:spPr>
          <a:xfrm>
            <a:off x="6781800" y="3206151"/>
            <a:ext cx="3799846" cy="234639"/>
          </a:xfrm>
          <a:prstGeom prst="rect">
            <a:avLst/>
          </a:prstGeom>
        </p:spPr>
        <p:style>
          <a:lnRef idx="2">
            <a:schemeClr val="accent3"/>
          </a:lnRef>
          <a:fillRef idx="1">
            <a:schemeClr val="lt1"/>
          </a:fillRef>
          <a:effectRef idx="0">
            <a:schemeClr val="accent3"/>
          </a:effectRef>
          <a:fontRef idx="minor">
            <a:schemeClr val="dk1"/>
          </a:fontRef>
        </p:style>
      </p:pic>
      <p:pic>
        <p:nvPicPr>
          <p:cNvPr id="13" name="Picture 12"/>
          <p:cNvPicPr>
            <a:picLocks noChangeAspect="1"/>
          </p:cNvPicPr>
          <p:nvPr/>
        </p:nvPicPr>
        <p:blipFill>
          <a:blip r:embed="rId8"/>
          <a:stretch>
            <a:fillRect/>
          </a:stretch>
        </p:blipFill>
        <p:spPr>
          <a:xfrm>
            <a:off x="4507318" y="4338555"/>
            <a:ext cx="5855882" cy="2391648"/>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275011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0" y="685801"/>
            <a:ext cx="10210800" cy="685800"/>
          </a:xfrm>
        </p:spPr>
        <p:txBody>
          <a:bodyPr>
            <a:normAutofit/>
          </a:bodyPr>
          <a:lstStyle/>
          <a:p>
            <a:r>
              <a:rPr lang="en-US"/>
              <a:t>Normalization</a:t>
            </a:r>
            <a:endParaRPr lang="en-US" dirty="0"/>
          </a:p>
        </p:txBody>
      </p:sp>
      <p:sp>
        <p:nvSpPr>
          <p:cNvPr id="3" name="Текст 2">
            <a:extLst>
              <a:ext uri="{FF2B5EF4-FFF2-40B4-BE49-F238E27FC236}">
                <a16:creationId xmlns:a16="http://schemas.microsoft.com/office/drawing/2014/main" id="{9AE32BAE-6095-4BBF-BA68-CFBAF18B070C}"/>
              </a:ext>
            </a:extLst>
          </p:cNvPr>
          <p:cNvSpPr>
            <a:spLocks noGrp="1"/>
          </p:cNvSpPr>
          <p:nvPr>
            <p:ph type="body" sz="quarter" idx="10"/>
          </p:nvPr>
        </p:nvSpPr>
        <p:spPr>
          <a:xfrm>
            <a:off x="5638800" y="1600200"/>
            <a:ext cx="5486400" cy="3657600"/>
          </a:xfrm>
        </p:spPr>
        <p:txBody>
          <a:bodyPr/>
          <a:lstStyle/>
          <a:p>
            <a:r>
              <a:rPr lang="en-US" sz="2000"/>
              <a:t>NORMALIZATION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ru-RU" sz="2000"/>
          </a:p>
        </p:txBody>
      </p:sp>
      <p:pic>
        <p:nvPicPr>
          <p:cNvPr id="7" name="Рисунок 6">
            <a:extLst>
              <a:ext uri="{FF2B5EF4-FFF2-40B4-BE49-F238E27FC236}">
                <a16:creationId xmlns:a16="http://schemas.microsoft.com/office/drawing/2014/main" id="{998C7A02-A0CE-4CCA-B5B8-1ECE40DD0FB8}"/>
              </a:ext>
            </a:extLst>
          </p:cNvPr>
          <p:cNvPicPr>
            <a:picLocks noChangeAspect="1"/>
          </p:cNvPicPr>
          <p:nvPr/>
        </p:nvPicPr>
        <p:blipFill rotWithShape="1">
          <a:blip r:embed="rId3"/>
          <a:srcRect b="25862"/>
          <a:stretch/>
        </p:blipFill>
        <p:spPr>
          <a:xfrm>
            <a:off x="1075113" y="1600200"/>
            <a:ext cx="3872503" cy="4154286"/>
          </a:xfrm>
          <a:prstGeom prst="rect">
            <a:avLst/>
          </a:prstGeom>
        </p:spPr>
      </p:pic>
    </p:spTree>
    <p:extLst>
      <p:ext uri="{BB962C8B-B14F-4D97-AF65-F5344CB8AC3E}">
        <p14:creationId xmlns:p14="http://schemas.microsoft.com/office/powerpoint/2010/main" val="259950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The 1</a:t>
            </a:r>
            <a:r>
              <a:rPr lang="en-US" baseline="30000"/>
              <a:t>st</a:t>
            </a:r>
            <a:r>
              <a:rPr lang="en-US"/>
              <a:t> NF</a:t>
            </a:r>
            <a:endParaRPr lang="en-US" dirty="0"/>
          </a:p>
        </p:txBody>
      </p:sp>
      <p:pic>
        <p:nvPicPr>
          <p:cNvPr id="4" name="Місце для вмісту 3" descr="not_in_1NF.jpeg"/>
          <p:cNvPicPr>
            <a:picLocks noGrp="1" noChangeAspect="1"/>
          </p:cNvPicPr>
          <p:nvPr>
            <p:ph idx="4294967295"/>
          </p:nvPr>
        </p:nvPicPr>
        <p:blipFill>
          <a:blip r:embed="rId3"/>
          <a:stretch>
            <a:fillRect/>
          </a:stretch>
        </p:blipFill>
        <p:spPr>
          <a:xfrm>
            <a:off x="2101850" y="2057400"/>
            <a:ext cx="8566150" cy="3124200"/>
          </a:xfrm>
        </p:spPr>
      </p:pic>
      <p:sp>
        <p:nvSpPr>
          <p:cNvPr id="5" name="TextBox 4"/>
          <p:cNvSpPr txBox="1"/>
          <p:nvPr/>
        </p:nvSpPr>
        <p:spPr>
          <a:xfrm>
            <a:off x="4038601" y="3962400"/>
            <a:ext cx="4525598" cy="369332"/>
          </a:xfrm>
          <a:prstGeom prst="rect">
            <a:avLst/>
          </a:prstGeom>
          <a:noFill/>
        </p:spPr>
        <p:txBody>
          <a:bodyPr wrap="none" rtlCol="0">
            <a:spAutoFit/>
          </a:bodyPr>
          <a:lstStyle/>
          <a:p>
            <a:r>
              <a:rPr lang="en-US" b="1" dirty="0">
                <a:solidFill>
                  <a:srgbClr val="0070C0"/>
                </a:solidFill>
              </a:rPr>
              <a:t>SELECT ITEMS WHERE </a:t>
            </a:r>
            <a:r>
              <a:rPr lang="en-US" b="1" dirty="0" err="1">
                <a:solidFill>
                  <a:srgbClr val="0070C0"/>
                </a:solidFill>
              </a:rPr>
              <a:t>CustomerId</a:t>
            </a:r>
            <a:r>
              <a:rPr lang="en-US" b="1" dirty="0">
                <a:solidFill>
                  <a:srgbClr val="0070C0"/>
                </a:solidFill>
              </a:rPr>
              <a:t> = 4</a:t>
            </a:r>
          </a:p>
        </p:txBody>
      </p:sp>
      <p:pic>
        <p:nvPicPr>
          <p:cNvPr id="7" name="Рисунок 6">
            <a:extLst>
              <a:ext uri="{FF2B5EF4-FFF2-40B4-BE49-F238E27FC236}">
                <a16:creationId xmlns:a16="http://schemas.microsoft.com/office/drawing/2014/main" id="{54DC257E-12F8-4794-86AE-DFFED928620B}"/>
              </a:ext>
            </a:extLst>
          </p:cNvPr>
          <p:cNvPicPr>
            <a:picLocks noChangeAspect="1"/>
          </p:cNvPicPr>
          <p:nvPr/>
        </p:nvPicPr>
        <p:blipFill>
          <a:blip r:embed="rId4"/>
          <a:stretch>
            <a:fillRect/>
          </a:stretch>
        </p:blipFill>
        <p:spPr>
          <a:xfrm>
            <a:off x="342120" y="2739880"/>
            <a:ext cx="8571719" cy="3127519"/>
          </a:xfrm>
          <a:prstGeom prst="rect">
            <a:avLst/>
          </a:prstGeom>
        </p:spPr>
      </p:pic>
      <p:pic>
        <p:nvPicPr>
          <p:cNvPr id="3" name="Picture 2">
            <a:extLst>
              <a:ext uri="{FF2B5EF4-FFF2-40B4-BE49-F238E27FC236}">
                <a16:creationId xmlns:a16="http://schemas.microsoft.com/office/drawing/2014/main" id="{2B293805-00A6-4C00-A431-2788CC57441B}"/>
              </a:ext>
            </a:extLst>
          </p:cNvPr>
          <p:cNvPicPr>
            <a:picLocks noChangeAspect="1" noChangeArrowheads="1"/>
          </p:cNvPicPr>
          <p:nvPr/>
        </p:nvPicPr>
        <p:blipFill>
          <a:blip r:embed="rId5" cstate="print"/>
          <a:srcRect/>
          <a:stretch>
            <a:fillRect/>
          </a:stretch>
        </p:blipFill>
        <p:spPr bwMode="auto">
          <a:xfrm>
            <a:off x="914400" y="5329665"/>
            <a:ext cx="8610600" cy="722179"/>
          </a:xfrm>
          <a:prstGeom prst="rect">
            <a:avLst/>
          </a:prstGeom>
          <a:noFill/>
          <a:ln w="28575">
            <a:solidFill>
              <a:schemeClr val="accent1"/>
            </a:solidFill>
            <a:miter lim="800000"/>
            <a:headEnd/>
            <a:tailEnd/>
          </a:ln>
        </p:spPr>
      </p:pic>
      <p:sp>
        <p:nvSpPr>
          <p:cNvPr id="8" name="Текст 7">
            <a:extLst>
              <a:ext uri="{FF2B5EF4-FFF2-40B4-BE49-F238E27FC236}">
                <a16:creationId xmlns:a16="http://schemas.microsoft.com/office/drawing/2014/main" id="{9347A511-FB90-4B37-8D5F-6BD82671D600}"/>
              </a:ext>
            </a:extLst>
          </p:cNvPr>
          <p:cNvSpPr>
            <a:spLocks noGrp="1"/>
          </p:cNvSpPr>
          <p:nvPr>
            <p:ph type="body" sz="quarter" idx="10"/>
          </p:nvPr>
        </p:nvSpPr>
        <p:spPr>
          <a:xfrm>
            <a:off x="5715000" y="2057400"/>
            <a:ext cx="5791200" cy="3429000"/>
          </a:xfrm>
        </p:spPr>
        <p:txBody>
          <a:bodyPr/>
          <a:lstStyle/>
          <a:p>
            <a:pPr marL="285750" indent="-285750">
              <a:buFont typeface="Arial" panose="020B0604020202020204" pitchFamily="34" charset="0"/>
              <a:buChar char="•"/>
            </a:pPr>
            <a:r>
              <a:rPr lang="en-US" sz="2000" b="1"/>
              <a:t>Each table cell should contain a single value.</a:t>
            </a:r>
          </a:p>
          <a:p>
            <a:pPr marL="285750" indent="-285750">
              <a:buFont typeface="Arial" panose="020B0604020202020204" pitchFamily="34" charset="0"/>
              <a:buChar char="•"/>
            </a:pPr>
            <a:r>
              <a:rPr lang="en-US" sz="2000" b="1"/>
              <a:t>Each record needs to be unique.</a:t>
            </a:r>
            <a:endParaRPr lang="ru-RU" sz="2000" b="1"/>
          </a:p>
        </p:txBody>
      </p:sp>
    </p:spTree>
    <p:extLst>
      <p:ext uri="{BB962C8B-B14F-4D97-AF65-F5344CB8AC3E}">
        <p14:creationId xmlns:p14="http://schemas.microsoft.com/office/powerpoint/2010/main" val="371444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The 2</a:t>
            </a:r>
            <a:r>
              <a:rPr lang="en-US" baseline="30000"/>
              <a:t>nd</a:t>
            </a:r>
            <a:r>
              <a:rPr lang="en-US"/>
              <a:t> NF</a:t>
            </a:r>
            <a:endParaRPr lang="en-US" dirty="0"/>
          </a:p>
        </p:txBody>
      </p:sp>
      <p:sp>
        <p:nvSpPr>
          <p:cNvPr id="7" name="Текст 6">
            <a:extLst>
              <a:ext uri="{FF2B5EF4-FFF2-40B4-BE49-F238E27FC236}">
                <a16:creationId xmlns:a16="http://schemas.microsoft.com/office/drawing/2014/main" id="{944F1C06-8C33-4977-881D-5A67C920F057}"/>
              </a:ext>
            </a:extLst>
          </p:cNvPr>
          <p:cNvSpPr>
            <a:spLocks noGrp="1"/>
          </p:cNvSpPr>
          <p:nvPr>
            <p:ph type="body" sz="quarter" idx="10"/>
          </p:nvPr>
        </p:nvSpPr>
        <p:spPr>
          <a:xfrm>
            <a:off x="685800" y="5038724"/>
            <a:ext cx="5210538" cy="1262063"/>
          </a:xfrm>
        </p:spPr>
        <p:txBody>
          <a:bodyPr/>
          <a:lstStyle/>
          <a:p>
            <a:r>
              <a:rPr lang="en-US" sz="2000" b="1"/>
              <a:t>Rule 1- Be in 1NF</a:t>
            </a:r>
          </a:p>
          <a:p>
            <a:r>
              <a:rPr lang="en-US" sz="2000" b="1"/>
              <a:t>Rule 2- Single Column Primary Key</a:t>
            </a:r>
            <a:endParaRPr lang="ru-RU" sz="2000" b="1"/>
          </a:p>
        </p:txBody>
      </p:sp>
      <p:pic>
        <p:nvPicPr>
          <p:cNvPr id="4" name="Місце для вмісту 3" descr="not_in_2NF.jpg"/>
          <p:cNvPicPr>
            <a:picLocks noGrp="1" noChangeAspect="1"/>
          </p:cNvPicPr>
          <p:nvPr>
            <p:ph idx="4294967295"/>
          </p:nvPr>
        </p:nvPicPr>
        <p:blipFill>
          <a:blip r:embed="rId3"/>
          <a:stretch>
            <a:fillRect/>
          </a:stretch>
        </p:blipFill>
        <p:spPr>
          <a:xfrm>
            <a:off x="1524001" y="1600201"/>
            <a:ext cx="7077075" cy="3133725"/>
          </a:xfrm>
        </p:spPr>
      </p:pic>
      <p:pic>
        <p:nvPicPr>
          <p:cNvPr id="6" name="Місце для вмісту 3" descr="not_in_2NF.jpg">
            <a:extLst>
              <a:ext uri="{FF2B5EF4-FFF2-40B4-BE49-F238E27FC236}">
                <a16:creationId xmlns:a16="http://schemas.microsoft.com/office/drawing/2014/main" id="{D9265C94-0CBA-4EC0-9414-DFB5374F39CB}"/>
              </a:ext>
            </a:extLst>
          </p:cNvPr>
          <p:cNvPicPr>
            <a:picLocks noChangeAspect="1"/>
          </p:cNvPicPr>
          <p:nvPr/>
        </p:nvPicPr>
        <p:blipFill>
          <a:blip r:embed="rId3"/>
          <a:stretch>
            <a:fillRect/>
          </a:stretch>
        </p:blipFill>
        <p:spPr>
          <a:xfrm>
            <a:off x="374066" y="1905000"/>
            <a:ext cx="7077075" cy="3133725"/>
          </a:xfrm>
          <a:prstGeom prst="rect">
            <a:avLst/>
          </a:prstGeom>
        </p:spPr>
      </p:pic>
      <p:pic>
        <p:nvPicPr>
          <p:cNvPr id="5" name="Рисунок 4" descr="in_2_NF.jpg"/>
          <p:cNvPicPr>
            <a:picLocks noChangeAspect="1"/>
          </p:cNvPicPr>
          <p:nvPr/>
        </p:nvPicPr>
        <p:blipFill>
          <a:blip r:embed="rId4"/>
          <a:stretch>
            <a:fillRect/>
          </a:stretch>
        </p:blipFill>
        <p:spPr>
          <a:xfrm>
            <a:off x="6895378" y="2393157"/>
            <a:ext cx="4610822" cy="3276600"/>
          </a:xfrm>
          <a:prstGeom prst="rect">
            <a:avLst/>
          </a:prstGeom>
          <a:ln w="38100">
            <a:solidFill>
              <a:schemeClr val="accent1"/>
            </a:solidFill>
          </a:ln>
        </p:spPr>
      </p:pic>
    </p:spTree>
    <p:extLst>
      <p:ext uri="{BB962C8B-B14F-4D97-AF65-F5344CB8AC3E}">
        <p14:creationId xmlns:p14="http://schemas.microsoft.com/office/powerpoint/2010/main" val="286800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The 3</a:t>
            </a:r>
            <a:r>
              <a:rPr lang="en-US" baseline="30000"/>
              <a:t>rd</a:t>
            </a:r>
            <a:r>
              <a:rPr lang="en-US"/>
              <a:t> NF</a:t>
            </a:r>
            <a:endParaRPr lang="en-US" dirty="0"/>
          </a:p>
        </p:txBody>
      </p:sp>
      <p:sp>
        <p:nvSpPr>
          <p:cNvPr id="8" name="Текст 7">
            <a:extLst>
              <a:ext uri="{FF2B5EF4-FFF2-40B4-BE49-F238E27FC236}">
                <a16:creationId xmlns:a16="http://schemas.microsoft.com/office/drawing/2014/main" id="{885EA038-562B-4970-8CE2-0E1B7F2E09EB}"/>
              </a:ext>
            </a:extLst>
          </p:cNvPr>
          <p:cNvSpPr>
            <a:spLocks noGrp="1"/>
          </p:cNvSpPr>
          <p:nvPr>
            <p:ph type="body" sz="quarter" idx="10"/>
          </p:nvPr>
        </p:nvSpPr>
        <p:spPr>
          <a:xfrm>
            <a:off x="467418" y="4485408"/>
            <a:ext cx="4648200" cy="1714500"/>
          </a:xfrm>
        </p:spPr>
        <p:txBody>
          <a:bodyPr/>
          <a:lstStyle/>
          <a:p>
            <a:r>
              <a:rPr lang="en-US" sz="2000" b="1"/>
              <a:t>Rule 1- Be in 2NF</a:t>
            </a:r>
          </a:p>
          <a:p>
            <a:r>
              <a:rPr lang="en-US" sz="2000" b="1"/>
              <a:t>Rule 2- Has no transitive functional dependencies</a:t>
            </a:r>
            <a:endParaRPr lang="ru-RU" sz="2000" b="1"/>
          </a:p>
        </p:txBody>
      </p:sp>
      <p:pic>
        <p:nvPicPr>
          <p:cNvPr id="4" name="Місце для вмісту 3" descr="not_in_3_NF.jpg"/>
          <p:cNvPicPr>
            <a:picLocks noGrp="1" noChangeAspect="1"/>
          </p:cNvPicPr>
          <p:nvPr>
            <p:ph idx="4294967295"/>
          </p:nvPr>
        </p:nvPicPr>
        <p:blipFill>
          <a:blip r:embed="rId3"/>
          <a:stretch>
            <a:fillRect/>
          </a:stretch>
        </p:blipFill>
        <p:spPr>
          <a:xfrm>
            <a:off x="1524000" y="1295400"/>
            <a:ext cx="7258050" cy="2838450"/>
          </a:xfrm>
        </p:spPr>
      </p:pic>
      <p:pic>
        <p:nvPicPr>
          <p:cNvPr id="7" name="Місце для вмісту 3" descr="not_in_3_NF.jpg">
            <a:extLst>
              <a:ext uri="{FF2B5EF4-FFF2-40B4-BE49-F238E27FC236}">
                <a16:creationId xmlns:a16="http://schemas.microsoft.com/office/drawing/2014/main" id="{477B461D-C6C3-4653-8A4C-6BCD357F4B40}"/>
              </a:ext>
            </a:extLst>
          </p:cNvPr>
          <p:cNvPicPr>
            <a:picLocks noChangeAspect="1"/>
          </p:cNvPicPr>
          <p:nvPr/>
        </p:nvPicPr>
        <p:blipFill>
          <a:blip r:embed="rId3"/>
          <a:stretch>
            <a:fillRect/>
          </a:stretch>
        </p:blipFill>
        <p:spPr>
          <a:xfrm>
            <a:off x="304800" y="1819275"/>
            <a:ext cx="5918477" cy="2314575"/>
          </a:xfrm>
          <a:prstGeom prst="rect">
            <a:avLst/>
          </a:prstGeom>
        </p:spPr>
      </p:pic>
      <p:grpSp>
        <p:nvGrpSpPr>
          <p:cNvPr id="3" name="Группа 2">
            <a:extLst>
              <a:ext uri="{FF2B5EF4-FFF2-40B4-BE49-F238E27FC236}">
                <a16:creationId xmlns:a16="http://schemas.microsoft.com/office/drawing/2014/main" id="{7637C315-6B7E-4BA6-A5AA-B02D20B998FA}"/>
              </a:ext>
            </a:extLst>
          </p:cNvPr>
          <p:cNvGrpSpPr/>
          <p:nvPr/>
        </p:nvGrpSpPr>
        <p:grpSpPr>
          <a:xfrm>
            <a:off x="5608321" y="2986260"/>
            <a:ext cx="5897879" cy="1973580"/>
            <a:chOff x="4572001" y="4419600"/>
            <a:chExt cx="5897879" cy="1973580"/>
          </a:xfrm>
        </p:grpSpPr>
        <p:pic>
          <p:nvPicPr>
            <p:cNvPr id="6" name="Рисунок 5" descr="in_3_NF_2.gif"/>
            <p:cNvPicPr>
              <a:picLocks noChangeAspect="1"/>
            </p:cNvPicPr>
            <p:nvPr/>
          </p:nvPicPr>
          <p:blipFill>
            <a:blip r:embed="rId4"/>
            <a:stretch>
              <a:fillRect/>
            </a:stretch>
          </p:blipFill>
          <p:spPr>
            <a:xfrm>
              <a:off x="8001000" y="5181600"/>
              <a:ext cx="2468880" cy="1211580"/>
            </a:xfrm>
            <a:prstGeom prst="rect">
              <a:avLst/>
            </a:prstGeom>
            <a:ln w="28575">
              <a:solidFill>
                <a:schemeClr val="accent1"/>
              </a:solidFill>
            </a:ln>
          </p:spPr>
        </p:pic>
        <p:pic>
          <p:nvPicPr>
            <p:cNvPr id="5" name="Рисунок 4" descr="in_3_NF.gif"/>
            <p:cNvPicPr>
              <a:picLocks noChangeAspect="1"/>
            </p:cNvPicPr>
            <p:nvPr/>
          </p:nvPicPr>
          <p:blipFill>
            <a:blip r:embed="rId5"/>
            <a:stretch>
              <a:fillRect/>
            </a:stretch>
          </p:blipFill>
          <p:spPr>
            <a:xfrm>
              <a:off x="4572001" y="4419600"/>
              <a:ext cx="3343385" cy="1946910"/>
            </a:xfrm>
            <a:prstGeom prst="rect">
              <a:avLst/>
            </a:prstGeom>
            <a:ln w="28575">
              <a:solidFill>
                <a:schemeClr val="accent1"/>
              </a:solidFill>
            </a:ln>
          </p:spPr>
        </p:pic>
      </p:grpSp>
    </p:spTree>
    <p:extLst>
      <p:ext uri="{BB962C8B-B14F-4D97-AF65-F5344CB8AC3E}">
        <p14:creationId xmlns:p14="http://schemas.microsoft.com/office/powerpoint/2010/main" val="82662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D8F539-6EB7-415F-9867-AA59A7EAE6B7}"/>
              </a:ext>
            </a:extLst>
          </p:cNvPr>
          <p:cNvSpPr>
            <a:spLocks noGrp="1"/>
          </p:cNvSpPr>
          <p:nvPr>
            <p:ph type="title"/>
          </p:nvPr>
        </p:nvSpPr>
        <p:spPr/>
        <p:txBody>
          <a:bodyPr/>
          <a:lstStyle/>
          <a:p>
            <a:r>
              <a:rPr lang="en-US"/>
              <a:t>Agenda</a:t>
            </a:r>
            <a:endParaRPr lang="ru-RU"/>
          </a:p>
        </p:txBody>
      </p:sp>
      <p:sp>
        <p:nvSpPr>
          <p:cNvPr id="6" name="Content Placeholder 2">
            <a:extLst>
              <a:ext uri="{FF2B5EF4-FFF2-40B4-BE49-F238E27FC236}">
                <a16:creationId xmlns:a16="http://schemas.microsoft.com/office/drawing/2014/main" id="{60670808-C9A0-45F8-8196-C10C323C11CD}"/>
              </a:ext>
            </a:extLst>
          </p:cNvPr>
          <p:cNvSpPr>
            <a:spLocks noGrp="1"/>
          </p:cNvSpPr>
          <p:nvPr>
            <p:ph type="body" sz="quarter" idx="10"/>
          </p:nvPr>
        </p:nvSpPr>
        <p:spPr>
          <a:xfrm>
            <a:off x="2038350" y="2057400"/>
            <a:ext cx="8115300" cy="3429000"/>
          </a:xfrm>
        </p:spPr>
        <p:txBody>
          <a:bodyPr/>
          <a:lstStyle/>
          <a:p>
            <a:r>
              <a:rPr lang="en-US" sz="2000" b="1" dirty="0"/>
              <a:t>Before start</a:t>
            </a:r>
          </a:p>
          <a:p>
            <a:r>
              <a:rPr lang="en-US" sz="2000" b="1" dirty="0"/>
              <a:t>Relations</a:t>
            </a:r>
          </a:p>
          <a:p>
            <a:r>
              <a:rPr lang="en-US" sz="2000" b="1" dirty="0"/>
              <a:t>Normalization</a:t>
            </a:r>
          </a:p>
          <a:p>
            <a:r>
              <a:rPr lang="en-US" sz="2000" b="1" dirty="0"/>
              <a:t>Integrity</a:t>
            </a:r>
          </a:p>
          <a:p>
            <a:endParaRPr lang="en-US" sz="2000" b="1" dirty="0"/>
          </a:p>
          <a:p>
            <a:endParaRPr lang="en-US" sz="2000" b="1" dirty="0"/>
          </a:p>
        </p:txBody>
      </p:sp>
    </p:spTree>
    <p:extLst>
      <p:ext uri="{BB962C8B-B14F-4D97-AF65-F5344CB8AC3E}">
        <p14:creationId xmlns:p14="http://schemas.microsoft.com/office/powerpoint/2010/main" val="1215859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ADD79A-CCC9-4AF0-A064-9525FDAD23C0}"/>
              </a:ext>
            </a:extLst>
          </p:cNvPr>
          <p:cNvSpPr>
            <a:spLocks noGrp="1"/>
          </p:cNvSpPr>
          <p:nvPr>
            <p:ph type="title"/>
          </p:nvPr>
        </p:nvSpPr>
        <p:spPr/>
        <p:txBody>
          <a:bodyPr/>
          <a:lstStyle/>
          <a:p>
            <a:r>
              <a:rPr lang="en-US"/>
              <a:t>That's all to SQL Normalization!!!</a:t>
            </a:r>
            <a:endParaRPr lang="ru-RU"/>
          </a:p>
        </p:txBody>
      </p:sp>
      <p:sp>
        <p:nvSpPr>
          <p:cNvPr id="3" name="Текст 2">
            <a:extLst>
              <a:ext uri="{FF2B5EF4-FFF2-40B4-BE49-F238E27FC236}">
                <a16:creationId xmlns:a16="http://schemas.microsoft.com/office/drawing/2014/main" id="{6015DE72-FFB7-4071-9296-E0EC2569CBC3}"/>
              </a:ext>
            </a:extLst>
          </p:cNvPr>
          <p:cNvSpPr>
            <a:spLocks noGrp="1"/>
          </p:cNvSpPr>
          <p:nvPr>
            <p:ph type="body" sz="quarter" idx="10"/>
          </p:nvPr>
        </p:nvSpPr>
        <p:spPr>
          <a:xfrm>
            <a:off x="266700" y="1905000"/>
            <a:ext cx="11658600" cy="4572000"/>
          </a:xfrm>
        </p:spPr>
        <p:txBody>
          <a:bodyPr/>
          <a:lstStyle/>
          <a:p>
            <a:r>
              <a:rPr lang="en-US" sz="1700" b="1"/>
              <a:t>BCNF (Boyce-Codd Normal Form)</a:t>
            </a:r>
          </a:p>
          <a:p>
            <a:r>
              <a:rPr lang="en-US" sz="1700"/>
              <a:t>Even when a database is in 3rd Normal Form, still there would be anomalies resulted if it has more than one Candidate Key.</a:t>
            </a:r>
          </a:p>
          <a:p>
            <a:r>
              <a:rPr lang="en-US" sz="1700"/>
              <a:t>Sometimes is BCNF is also referred as 3.5 Normal Form.</a:t>
            </a:r>
          </a:p>
          <a:p>
            <a:r>
              <a:rPr lang="en-US" sz="1700" b="1"/>
              <a:t>4NF (Fourth Normal Form) Rules</a:t>
            </a:r>
          </a:p>
          <a:p>
            <a:r>
              <a:rPr lang="en-US" sz="1700"/>
              <a:t>If no database table instance contains two or more, independent and multivalued data describing the relevant entity, then it is in 4th Normal Form.</a:t>
            </a:r>
          </a:p>
          <a:p>
            <a:r>
              <a:rPr lang="en-US" sz="1700" b="1"/>
              <a:t>5NF (Fifth Normal Form) Rules</a:t>
            </a:r>
          </a:p>
          <a:p>
            <a:r>
              <a:rPr lang="en-US" sz="1700"/>
              <a:t>A table is in 5th Normal Form only if it is in 4NF and it cannot be decomposed into any number of smaller tables without loss of data.</a:t>
            </a:r>
          </a:p>
          <a:p>
            <a:r>
              <a:rPr lang="en-US" sz="1700" b="1"/>
              <a:t>6NF (Sixth Normal Form) Proposed</a:t>
            </a:r>
          </a:p>
          <a:p>
            <a:r>
              <a:rPr lang="en-US" sz="1700"/>
              <a:t>6th Normal Form is not standardized, yet however, it is being discussed by database experts for some time. Hopefully, we would have a clear &amp; standardized definition for 6th Normal Form in the near future...</a:t>
            </a:r>
          </a:p>
          <a:p>
            <a:endParaRPr lang="en-US" sz="1700"/>
          </a:p>
        </p:txBody>
      </p:sp>
    </p:spTree>
    <p:extLst>
      <p:ext uri="{BB962C8B-B14F-4D97-AF65-F5344CB8AC3E}">
        <p14:creationId xmlns:p14="http://schemas.microsoft.com/office/powerpoint/2010/main" val="234692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Stages in Database Design</a:t>
            </a:r>
            <a:endParaRPr lang="uk-UA" dirty="0"/>
          </a:p>
        </p:txBody>
      </p:sp>
      <p:sp>
        <p:nvSpPr>
          <p:cNvPr id="3" name="Content Placeholder 2"/>
          <p:cNvSpPr>
            <a:spLocks noGrp="1"/>
          </p:cNvSpPr>
          <p:nvPr>
            <p:ph type="body" sz="quarter" idx="10"/>
          </p:nvPr>
        </p:nvSpPr>
        <p:spPr>
          <a:xfrm>
            <a:off x="1782379" y="1524000"/>
            <a:ext cx="8115300" cy="3429000"/>
          </a:xfrm>
        </p:spPr>
        <p:txBody>
          <a:bodyPr/>
          <a:lstStyle/>
          <a:p>
            <a:r>
              <a:rPr lang="en-US" sz="2000" b="1" dirty="0"/>
              <a:t>Converting to a Physical Model</a:t>
            </a:r>
            <a:endParaRPr lang="uk-UA" sz="2000" b="1" dirty="0"/>
          </a:p>
          <a:p>
            <a:pPr lvl="1"/>
            <a:r>
              <a:rPr lang="en-GB" sz="1800" dirty="0"/>
              <a:t>Establishing Primary Keys</a:t>
            </a:r>
            <a:endParaRPr lang="uk-UA" sz="1800" dirty="0"/>
          </a:p>
          <a:p>
            <a:pPr lvl="1"/>
            <a:r>
              <a:rPr lang="en-GB" sz="1800" dirty="0"/>
              <a:t>Establishing Foreign Keys</a:t>
            </a:r>
            <a:endParaRPr lang="uk-UA" sz="1800" dirty="0"/>
          </a:p>
        </p:txBody>
      </p:sp>
      <p:pic>
        <p:nvPicPr>
          <p:cNvPr id="4" name="Picture 3"/>
          <p:cNvPicPr>
            <a:picLocks noChangeAspect="1"/>
          </p:cNvPicPr>
          <p:nvPr/>
        </p:nvPicPr>
        <p:blipFill>
          <a:blip r:embed="rId2"/>
          <a:stretch>
            <a:fillRect/>
          </a:stretch>
        </p:blipFill>
        <p:spPr>
          <a:xfrm>
            <a:off x="2971800" y="2667000"/>
            <a:ext cx="6972374" cy="3967100"/>
          </a:xfrm>
          <a:prstGeom prst="rect">
            <a:avLst/>
          </a:prstGeom>
        </p:spPr>
      </p:pic>
    </p:spTree>
    <p:extLst>
      <p:ext uri="{BB962C8B-B14F-4D97-AF65-F5344CB8AC3E}">
        <p14:creationId xmlns:p14="http://schemas.microsoft.com/office/powerpoint/2010/main" val="481844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304800"/>
            <a:ext cx="9925050" cy="685800"/>
          </a:xfrm>
        </p:spPr>
        <p:txBody>
          <a:bodyPr>
            <a:normAutofit/>
          </a:bodyPr>
          <a:lstStyle/>
          <a:p>
            <a:r>
              <a:rPr lang="en-US"/>
              <a:t>SQL style</a:t>
            </a:r>
            <a:r>
              <a:rPr lang="uk-UA"/>
              <a:t>. </a:t>
            </a:r>
            <a:r>
              <a:rPr lang="en-US"/>
              <a:t>DDL</a:t>
            </a:r>
            <a:endParaRPr lang="en-US" dirty="0"/>
          </a:p>
        </p:txBody>
      </p:sp>
      <p:sp>
        <p:nvSpPr>
          <p:cNvPr id="5" name="Содержимое 4"/>
          <p:cNvSpPr>
            <a:spLocks noGrp="1"/>
          </p:cNvSpPr>
          <p:nvPr>
            <p:ph type="body" sz="quarter" idx="10"/>
          </p:nvPr>
        </p:nvSpPr>
        <p:spPr>
          <a:xfrm>
            <a:off x="381000" y="990601"/>
            <a:ext cx="11201400" cy="5029199"/>
          </a:xfrm>
        </p:spPr>
        <p:txBody>
          <a:bodyPr>
            <a:normAutofit/>
          </a:bodyPr>
          <a:lstStyle/>
          <a:p>
            <a:pPr indent="358775"/>
            <a:r>
              <a:rPr lang="en-US" sz="2000"/>
              <a:t>If the table does not have a key, it is not a table</a:t>
            </a:r>
          </a:p>
          <a:p>
            <a:pPr indent="358775"/>
            <a:r>
              <a:rPr lang="en-US" sz="2000"/>
              <a:t>1. </a:t>
            </a:r>
            <a:r>
              <a:rPr lang="en-US" sz="2000" b="1"/>
              <a:t>Natural</a:t>
            </a:r>
            <a:r>
              <a:rPr lang="en-US" sz="2000"/>
              <a:t> key - a set of attributes from the table and acts as a unique identifier. It is visible to the user.</a:t>
            </a:r>
          </a:p>
          <a:p>
            <a:pPr indent="358775"/>
            <a:r>
              <a:rPr lang="en-US" sz="2000"/>
              <a:t>2. </a:t>
            </a:r>
            <a:r>
              <a:rPr lang="en-US" sz="2000" b="1"/>
              <a:t>Artificial</a:t>
            </a:r>
            <a:r>
              <a:rPr lang="en-US" sz="2000"/>
              <a:t> key - an additional attribute specifically entered into the table for use as a key. It is visible to the user, not directly related to the real data model, but can be checked by itself - by syntax, by control digit.</a:t>
            </a:r>
          </a:p>
          <a:p>
            <a:pPr indent="358775"/>
            <a:r>
              <a:rPr lang="en-US" sz="2000"/>
              <a:t>3. An </a:t>
            </a:r>
            <a:r>
              <a:rPr lang="en-US" sz="2000" b="1"/>
              <a:t>explicit physical pointer </a:t>
            </a:r>
            <a:r>
              <a:rPr lang="en-US" sz="2000"/>
              <a:t>is not based on a data model and is available to the user. Its value cannot be predicted or verified. The system calculates it based on the physical storage of data. Example: IDENTITY fields in the T-SQL family, other non-standard non-relational autonumbering tools, pointers based on cylinder numbers and Oracle hard disk tracks.</a:t>
            </a:r>
          </a:p>
          <a:p>
            <a:pPr indent="358775"/>
            <a:r>
              <a:rPr lang="en-US" sz="2000"/>
              <a:t>4. The </a:t>
            </a:r>
            <a:r>
              <a:rPr lang="en-US" sz="2000" b="1"/>
              <a:t>system surrogate key </a:t>
            </a:r>
            <a:r>
              <a:rPr lang="en-US" sz="2000"/>
              <a:t>is generated by the system to replace the real key based on the attributes in the table; not available to the user. Example: hashing algorithms. Surrogate keys are supported by the system.</a:t>
            </a:r>
          </a:p>
        </p:txBody>
      </p:sp>
    </p:spTree>
    <p:extLst>
      <p:ext uri="{BB962C8B-B14F-4D97-AF65-F5344CB8AC3E}">
        <p14:creationId xmlns:p14="http://schemas.microsoft.com/office/powerpoint/2010/main" val="145789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Stages in Database Design</a:t>
            </a:r>
            <a:endParaRPr lang="uk-UA" dirty="0"/>
          </a:p>
        </p:txBody>
      </p:sp>
      <p:sp>
        <p:nvSpPr>
          <p:cNvPr id="3" name="Content Placeholder 2"/>
          <p:cNvSpPr>
            <a:spLocks noGrp="1"/>
          </p:cNvSpPr>
          <p:nvPr>
            <p:ph type="body" sz="quarter" idx="10"/>
          </p:nvPr>
        </p:nvSpPr>
        <p:spPr>
          <a:xfrm>
            <a:off x="2038350" y="1371601"/>
            <a:ext cx="8115300" cy="3429000"/>
          </a:xfrm>
        </p:spPr>
        <p:txBody>
          <a:bodyPr/>
          <a:lstStyle/>
          <a:p>
            <a:r>
              <a:rPr lang="en-US" sz="1800" b="1" dirty="0"/>
              <a:t>Converting to a Physical Model</a:t>
            </a:r>
            <a:endParaRPr lang="uk-UA" sz="1800" b="1" dirty="0"/>
          </a:p>
          <a:p>
            <a:pPr lvl="1"/>
            <a:r>
              <a:rPr lang="en-GB" sz="1600" dirty="0"/>
              <a:t>Establishing Data Types</a:t>
            </a:r>
            <a:endParaRPr lang="uk-UA" sz="1600" dirty="0"/>
          </a:p>
        </p:txBody>
      </p:sp>
      <p:pic>
        <p:nvPicPr>
          <p:cNvPr id="5" name="Picture 4"/>
          <p:cNvPicPr>
            <a:picLocks noChangeAspect="1"/>
          </p:cNvPicPr>
          <p:nvPr/>
        </p:nvPicPr>
        <p:blipFill>
          <a:blip r:embed="rId2"/>
          <a:stretch>
            <a:fillRect/>
          </a:stretch>
        </p:blipFill>
        <p:spPr>
          <a:xfrm>
            <a:off x="2362201" y="2209800"/>
            <a:ext cx="7658701" cy="4424300"/>
          </a:xfrm>
          <a:prstGeom prst="rect">
            <a:avLst/>
          </a:prstGeom>
        </p:spPr>
      </p:pic>
    </p:spTree>
    <p:extLst>
      <p:ext uri="{BB962C8B-B14F-4D97-AF65-F5344CB8AC3E}">
        <p14:creationId xmlns:p14="http://schemas.microsoft.com/office/powerpoint/2010/main" val="43357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Stages in Database Design</a:t>
            </a:r>
            <a:endParaRPr lang="uk-UA" dirty="0"/>
          </a:p>
        </p:txBody>
      </p:sp>
      <p:sp>
        <p:nvSpPr>
          <p:cNvPr id="3" name="Content Placeholder 2"/>
          <p:cNvSpPr>
            <a:spLocks noGrp="1"/>
          </p:cNvSpPr>
          <p:nvPr>
            <p:ph type="body" sz="quarter" idx="10"/>
          </p:nvPr>
        </p:nvSpPr>
        <p:spPr/>
        <p:txBody>
          <a:bodyPr/>
          <a:lstStyle/>
          <a:p>
            <a:r>
              <a:rPr lang="en-US" sz="3200" b="1" dirty="0"/>
              <a:t>Converting to a Physical Model</a:t>
            </a:r>
            <a:endParaRPr lang="uk-UA" sz="3200" b="1" dirty="0"/>
          </a:p>
          <a:p>
            <a:pPr lvl="1"/>
            <a:r>
              <a:rPr lang="en-GB" sz="2800" dirty="0"/>
              <a:t>Completing the Table Definitions</a:t>
            </a:r>
            <a:endParaRPr lang="uk-UA" sz="2800" dirty="0"/>
          </a:p>
          <a:p>
            <a:pPr lvl="1"/>
            <a:r>
              <a:rPr lang="en-GB" sz="2800" dirty="0"/>
              <a:t>Implementing Business Rules</a:t>
            </a:r>
            <a:endParaRPr lang="uk-UA" sz="2800" dirty="0"/>
          </a:p>
          <a:p>
            <a:pPr lvl="1"/>
            <a:r>
              <a:rPr lang="en-GB" sz="2800" dirty="0"/>
              <a:t>Checking the Design</a:t>
            </a:r>
          </a:p>
        </p:txBody>
      </p:sp>
    </p:spTree>
    <p:extLst>
      <p:ext uri="{BB962C8B-B14F-4D97-AF65-F5344CB8AC3E}">
        <p14:creationId xmlns:p14="http://schemas.microsoft.com/office/powerpoint/2010/main" val="4110575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Stages in Database Design</a:t>
            </a:r>
            <a:endParaRPr lang="uk-UA" dirty="0"/>
          </a:p>
        </p:txBody>
      </p:sp>
      <p:sp>
        <p:nvSpPr>
          <p:cNvPr id="3" name="Content Placeholder 2"/>
          <p:cNvSpPr>
            <a:spLocks noGrp="1"/>
          </p:cNvSpPr>
          <p:nvPr>
            <p:ph type="body" sz="quarter" idx="10"/>
          </p:nvPr>
        </p:nvSpPr>
        <p:spPr>
          <a:xfrm>
            <a:off x="381001" y="1499889"/>
            <a:ext cx="9772650" cy="4191000"/>
          </a:xfrm>
        </p:spPr>
        <p:txBody>
          <a:bodyPr/>
          <a:lstStyle/>
          <a:p>
            <a:r>
              <a:rPr lang="en-GB" sz="2800" b="1" dirty="0"/>
              <a:t>Common Pattern</a:t>
            </a:r>
          </a:p>
          <a:p>
            <a:pPr lvl="1"/>
            <a:r>
              <a:rPr lang="en-GB" sz="2400" dirty="0"/>
              <a:t>Many-to-Many</a:t>
            </a:r>
          </a:p>
          <a:p>
            <a:pPr lvl="1"/>
            <a:endParaRPr lang="en-GB" sz="2400" dirty="0"/>
          </a:p>
          <a:p>
            <a:pPr lvl="1"/>
            <a:r>
              <a:rPr lang="en-GB" sz="2400" dirty="0"/>
              <a:t>Hierarchy</a:t>
            </a:r>
          </a:p>
          <a:p>
            <a:pPr lvl="1"/>
            <a:endParaRPr lang="en-GB" sz="2400" dirty="0"/>
          </a:p>
          <a:p>
            <a:pPr lvl="1"/>
            <a:endParaRPr lang="en-GB" sz="2400" dirty="0"/>
          </a:p>
          <a:p>
            <a:pPr lvl="1"/>
            <a:endParaRPr lang="en-GB" sz="2400" dirty="0"/>
          </a:p>
          <a:p>
            <a:pPr lvl="1"/>
            <a:r>
              <a:rPr lang="en-GB" sz="2400" dirty="0"/>
              <a:t>Recursive Relationships</a:t>
            </a:r>
          </a:p>
          <a:p>
            <a:pPr lvl="1"/>
            <a:endParaRPr lang="en-GB" sz="2400" dirty="0"/>
          </a:p>
          <a:p>
            <a:pPr lvl="1"/>
            <a:endParaRPr lang="en-GB" sz="2400" dirty="0"/>
          </a:p>
          <a:p>
            <a:pPr lvl="1"/>
            <a:endParaRPr lang="en-GB" sz="2400" dirty="0"/>
          </a:p>
          <a:p>
            <a:pPr lvl="1"/>
            <a:endParaRPr lang="uk-UA" sz="2400" dirty="0"/>
          </a:p>
        </p:txBody>
      </p:sp>
      <p:pic>
        <p:nvPicPr>
          <p:cNvPr id="4" name="Picture 3"/>
          <p:cNvPicPr>
            <a:picLocks noChangeAspect="1"/>
          </p:cNvPicPr>
          <p:nvPr/>
        </p:nvPicPr>
        <p:blipFill>
          <a:blip r:embed="rId2"/>
          <a:stretch>
            <a:fillRect/>
          </a:stretch>
        </p:blipFill>
        <p:spPr>
          <a:xfrm>
            <a:off x="6781800" y="1167111"/>
            <a:ext cx="4417666" cy="1371600"/>
          </a:xfrm>
          <a:prstGeom prst="rect">
            <a:avLst/>
          </a:prstGeom>
        </p:spPr>
      </p:pic>
      <p:pic>
        <p:nvPicPr>
          <p:cNvPr id="6" name="Picture 5"/>
          <p:cNvPicPr>
            <a:picLocks noChangeAspect="1"/>
          </p:cNvPicPr>
          <p:nvPr/>
        </p:nvPicPr>
        <p:blipFill>
          <a:blip r:embed="rId3"/>
          <a:stretch>
            <a:fillRect/>
          </a:stretch>
        </p:blipFill>
        <p:spPr>
          <a:xfrm>
            <a:off x="2719644" y="3056215"/>
            <a:ext cx="2842957" cy="1078348"/>
          </a:xfrm>
          <a:prstGeom prst="rect">
            <a:avLst/>
          </a:prstGeom>
        </p:spPr>
      </p:pic>
      <p:pic>
        <p:nvPicPr>
          <p:cNvPr id="5" name="Picture 4"/>
          <p:cNvPicPr>
            <a:picLocks noChangeAspect="1"/>
          </p:cNvPicPr>
          <p:nvPr/>
        </p:nvPicPr>
        <p:blipFill>
          <a:blip r:embed="rId4"/>
          <a:stretch>
            <a:fillRect/>
          </a:stretch>
        </p:blipFill>
        <p:spPr>
          <a:xfrm>
            <a:off x="6934200" y="2738983"/>
            <a:ext cx="2842957" cy="3829278"/>
          </a:xfrm>
          <a:prstGeom prst="rect">
            <a:avLst/>
          </a:prstGeom>
        </p:spPr>
      </p:pic>
      <p:pic>
        <p:nvPicPr>
          <p:cNvPr id="7" name="Picture 6"/>
          <p:cNvPicPr>
            <a:picLocks noChangeAspect="1"/>
          </p:cNvPicPr>
          <p:nvPr/>
        </p:nvPicPr>
        <p:blipFill>
          <a:blip r:embed="rId5"/>
          <a:stretch>
            <a:fillRect/>
          </a:stretch>
        </p:blipFill>
        <p:spPr>
          <a:xfrm>
            <a:off x="2147108" y="4871602"/>
            <a:ext cx="3608249" cy="1474823"/>
          </a:xfrm>
          <a:prstGeom prst="rect">
            <a:avLst/>
          </a:prstGeom>
        </p:spPr>
      </p:pic>
    </p:spTree>
    <p:extLst>
      <p:ext uri="{BB962C8B-B14F-4D97-AF65-F5344CB8AC3E}">
        <p14:creationId xmlns:p14="http://schemas.microsoft.com/office/powerpoint/2010/main" val="2604206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1272179615_pelrbh46pa593hs.jpeg"/>
          <p:cNvPicPr>
            <a:picLocks noChangeAspect="1"/>
          </p:cNvPicPr>
          <p:nvPr/>
        </p:nvPicPr>
        <p:blipFill>
          <a:blip r:embed="rId2" cstate="print"/>
          <a:stretch>
            <a:fillRect/>
          </a:stretch>
        </p:blipFill>
        <p:spPr>
          <a:xfrm>
            <a:off x="3124200" y="2079897"/>
            <a:ext cx="5580412" cy="4092302"/>
          </a:xfrm>
          <a:prstGeom prst="rect">
            <a:avLst/>
          </a:prstGeom>
        </p:spPr>
      </p:pic>
      <p:sp>
        <p:nvSpPr>
          <p:cNvPr id="2" name="Заголовок 1">
            <a:extLst>
              <a:ext uri="{FF2B5EF4-FFF2-40B4-BE49-F238E27FC236}">
                <a16:creationId xmlns:a16="http://schemas.microsoft.com/office/drawing/2014/main" id="{4E147B1D-483F-44F0-83AC-DECE8420311A}"/>
              </a:ext>
            </a:extLst>
          </p:cNvPr>
          <p:cNvSpPr>
            <a:spLocks noGrp="1"/>
          </p:cNvSpPr>
          <p:nvPr>
            <p:ph type="title"/>
          </p:nvPr>
        </p:nvSpPr>
        <p:spPr/>
        <p:txBody>
          <a:bodyPr/>
          <a:lstStyle/>
          <a:p>
            <a:r>
              <a:rPr lang="en-US" sz="3600" b="1"/>
              <a:t>Physical Design</a:t>
            </a:r>
            <a:endParaRPr lang="ru-RU"/>
          </a:p>
        </p:txBody>
      </p:sp>
    </p:spTree>
    <p:extLst>
      <p:ext uri="{BB962C8B-B14F-4D97-AF65-F5344CB8AC3E}">
        <p14:creationId xmlns:p14="http://schemas.microsoft.com/office/powerpoint/2010/main" val="39985629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7CE50DD-A68F-4AE6-B2C4-11D2BD55378C}"/>
              </a:ext>
            </a:extLst>
          </p:cNvPr>
          <p:cNvSpPr>
            <a:spLocks noGrp="1"/>
          </p:cNvSpPr>
          <p:nvPr>
            <p:ph type="title"/>
          </p:nvPr>
        </p:nvSpPr>
        <p:spPr>
          <a:xfrm>
            <a:off x="2038350" y="2895600"/>
            <a:ext cx="8115300" cy="685800"/>
          </a:xfrm>
        </p:spPr>
        <p:txBody>
          <a:bodyPr/>
          <a:lstStyle/>
          <a:p>
            <a:pPr algn="ctr"/>
            <a:r>
              <a:rPr lang="en-US"/>
              <a:t>Thank you!</a:t>
            </a:r>
            <a:endParaRPr lang="ru-RU"/>
          </a:p>
        </p:txBody>
      </p:sp>
    </p:spTree>
    <p:extLst>
      <p:ext uri="{BB962C8B-B14F-4D97-AF65-F5344CB8AC3E}">
        <p14:creationId xmlns:p14="http://schemas.microsoft.com/office/powerpoint/2010/main" val="142364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3860E34-931D-4625-A791-31B764800BCE}"/>
              </a:ext>
            </a:extLst>
          </p:cNvPr>
          <p:cNvSpPr>
            <a:spLocks noGrp="1"/>
          </p:cNvSpPr>
          <p:nvPr>
            <p:ph type="title"/>
          </p:nvPr>
        </p:nvSpPr>
        <p:spPr/>
        <p:txBody>
          <a:bodyPr/>
          <a:lstStyle/>
          <a:p>
            <a:r>
              <a:rPr lang="en-US"/>
              <a:t>Why Design?</a:t>
            </a:r>
            <a:endParaRPr lang="ru-RU"/>
          </a:p>
        </p:txBody>
      </p:sp>
      <p:sp>
        <p:nvSpPr>
          <p:cNvPr id="5" name="Текст 4">
            <a:extLst>
              <a:ext uri="{FF2B5EF4-FFF2-40B4-BE49-F238E27FC236}">
                <a16:creationId xmlns:a16="http://schemas.microsoft.com/office/drawing/2014/main" id="{A68C58C3-3B16-41DC-8E16-ED47CD552FE9}"/>
              </a:ext>
            </a:extLst>
          </p:cNvPr>
          <p:cNvSpPr>
            <a:spLocks noGrp="1"/>
          </p:cNvSpPr>
          <p:nvPr>
            <p:ph type="body" sz="quarter" idx="10"/>
          </p:nvPr>
        </p:nvSpPr>
        <p:spPr/>
        <p:txBody>
          <a:bodyPr/>
          <a:lstStyle/>
          <a:p>
            <a:endParaRPr lang="ru-RU"/>
          </a:p>
        </p:txBody>
      </p:sp>
      <p:pic>
        <p:nvPicPr>
          <p:cNvPr id="6" name="Picture 4" descr="http://static.panoramio.com/photos/original/2558057.jpg">
            <a:extLst>
              <a:ext uri="{FF2B5EF4-FFF2-40B4-BE49-F238E27FC236}">
                <a16:creationId xmlns:a16="http://schemas.microsoft.com/office/drawing/2014/main" id="{A88437BA-C118-44FC-81B8-487A1F33874D}"/>
              </a:ext>
            </a:extLst>
          </p:cNvPr>
          <p:cNvPicPr>
            <a:picLocks noChangeAspect="1" noChangeArrowheads="1"/>
          </p:cNvPicPr>
          <p:nvPr/>
        </p:nvPicPr>
        <p:blipFill>
          <a:blip r:embed="rId2" cstate="print"/>
          <a:srcRect/>
          <a:stretch>
            <a:fillRect/>
          </a:stretch>
        </p:blipFill>
        <p:spPr bwMode="auto">
          <a:xfrm>
            <a:off x="2362200" y="1676400"/>
            <a:ext cx="6400800" cy="4800600"/>
          </a:xfrm>
          <a:prstGeom prst="rect">
            <a:avLst/>
          </a:prstGeom>
          <a:noFill/>
        </p:spPr>
      </p:pic>
    </p:spTree>
    <p:extLst>
      <p:ext uri="{BB962C8B-B14F-4D97-AF65-F5344CB8AC3E}">
        <p14:creationId xmlns:p14="http://schemas.microsoft.com/office/powerpoint/2010/main" val="305359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Design</a:t>
            </a:r>
          </a:p>
        </p:txBody>
      </p:sp>
      <p:sp>
        <p:nvSpPr>
          <p:cNvPr id="3" name="Content Placeholder 2"/>
          <p:cNvSpPr>
            <a:spLocks noGrp="1"/>
          </p:cNvSpPr>
          <p:nvPr>
            <p:ph type="body" sz="quarter" idx="10"/>
          </p:nvPr>
        </p:nvSpPr>
        <p:spPr/>
        <p:txBody>
          <a:bodyPr/>
          <a:lstStyle/>
          <a:p>
            <a:r>
              <a:rPr lang="en-US" sz="2400" dirty="0"/>
              <a:t>Defining the System Parameters</a:t>
            </a:r>
          </a:p>
          <a:p>
            <a:r>
              <a:rPr lang="en-US" sz="2400" dirty="0"/>
              <a:t>Defining the Work Processes</a:t>
            </a:r>
          </a:p>
          <a:p>
            <a:r>
              <a:rPr lang="en-US" sz="2400" dirty="0"/>
              <a:t>Building the Conceptual Data Model</a:t>
            </a:r>
          </a:p>
          <a:p>
            <a:r>
              <a:rPr lang="en-US" sz="2400" dirty="0"/>
              <a:t>Preparing the Database Schema</a:t>
            </a:r>
          </a:p>
          <a:p>
            <a:r>
              <a:rPr lang="en-US" sz="2400" dirty="0"/>
              <a:t>Designing the User Interface</a:t>
            </a:r>
          </a:p>
          <a:p>
            <a:endParaRPr lang="en-US" b="1" dirty="0"/>
          </a:p>
        </p:txBody>
      </p:sp>
      <p:pic>
        <p:nvPicPr>
          <p:cNvPr id="4" name="Picture 4" descr="gears_rotating_hg_clr"/>
          <p:cNvPicPr>
            <a:picLocks noChangeAspect="1" noChangeArrowheads="1" noCrop="1"/>
          </p:cNvPicPr>
          <p:nvPr/>
        </p:nvPicPr>
        <p:blipFill>
          <a:blip r:embed="rId2" cstate="print"/>
          <a:srcRect/>
          <a:stretch>
            <a:fillRect/>
          </a:stretch>
        </p:blipFill>
        <p:spPr bwMode="auto">
          <a:xfrm>
            <a:off x="6553200" y="4696309"/>
            <a:ext cx="3962400" cy="2152650"/>
          </a:xfrm>
          <a:prstGeom prst="rect">
            <a:avLst/>
          </a:prstGeom>
          <a:noFill/>
        </p:spPr>
      </p:pic>
    </p:spTree>
    <p:extLst>
      <p:ext uri="{BB962C8B-B14F-4D97-AF65-F5344CB8AC3E}">
        <p14:creationId xmlns:p14="http://schemas.microsoft.com/office/powerpoint/2010/main" val="84488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Design</a:t>
            </a:r>
          </a:p>
        </p:txBody>
      </p:sp>
      <p:sp>
        <p:nvSpPr>
          <p:cNvPr id="3" name="Content Placeholder 2"/>
          <p:cNvSpPr>
            <a:spLocks noGrp="1"/>
          </p:cNvSpPr>
          <p:nvPr>
            <p:ph type="body" sz="quarter" idx="10"/>
          </p:nvPr>
        </p:nvSpPr>
        <p:spPr/>
        <p:txBody>
          <a:bodyPr/>
          <a:lstStyle/>
          <a:p>
            <a:r>
              <a:rPr lang="en-US" sz="2400" dirty="0"/>
              <a:t>The objective of conceptual design is to obtain a good representation of the enterprise data resources, independent of the implementation level as well as the specific needs of each user or application. </a:t>
            </a:r>
          </a:p>
          <a:p>
            <a:endParaRPr lang="en-US" sz="2400" dirty="0"/>
          </a:p>
          <a:p>
            <a:r>
              <a:rPr lang="en-US" sz="2400" dirty="0"/>
              <a:t>The objective of logical design is to transform the conceptual schema by adapting it to the data model that implements the DBMS to be used (usually relational). </a:t>
            </a:r>
          </a:p>
          <a:p>
            <a:endParaRPr lang="en-US" sz="2400" dirty="0"/>
          </a:p>
        </p:txBody>
      </p:sp>
    </p:spTree>
    <p:extLst>
      <p:ext uri="{BB962C8B-B14F-4D97-AF65-F5344CB8AC3E}">
        <p14:creationId xmlns:p14="http://schemas.microsoft.com/office/powerpoint/2010/main" val="13696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Database Design</a:t>
            </a:r>
            <a:endParaRPr lang="uk-UA" dirty="0"/>
          </a:p>
        </p:txBody>
      </p:sp>
      <p:sp>
        <p:nvSpPr>
          <p:cNvPr id="3" name="Content Placeholder 2"/>
          <p:cNvSpPr>
            <a:spLocks noGrp="1"/>
          </p:cNvSpPr>
          <p:nvPr>
            <p:ph type="body" sz="quarter" idx="10"/>
          </p:nvPr>
        </p:nvSpPr>
        <p:spPr>
          <a:xfrm>
            <a:off x="1828800" y="1371601"/>
            <a:ext cx="8324850" cy="4800598"/>
          </a:xfrm>
        </p:spPr>
        <p:txBody>
          <a:bodyPr/>
          <a:lstStyle/>
          <a:p>
            <a:r>
              <a:rPr lang="en-GB" sz="3200" b="1" dirty="0"/>
              <a:t>Understanding the Problem</a:t>
            </a:r>
            <a:endParaRPr lang="uk-UA" sz="3200" b="1" dirty="0"/>
          </a:p>
          <a:p>
            <a:r>
              <a:rPr lang="en-US" sz="3200" b="1" dirty="0"/>
              <a:t>Taking Design Aspects into Account</a:t>
            </a:r>
            <a:endParaRPr lang="uk-UA" sz="3200" b="1" dirty="0"/>
          </a:p>
          <a:p>
            <a:pPr lvl="1"/>
            <a:r>
              <a:rPr lang="en-US" sz="2800" dirty="0"/>
              <a:t>Ability to Hold the Required Data</a:t>
            </a:r>
            <a:endParaRPr lang="uk-UA" sz="2800" dirty="0"/>
          </a:p>
          <a:p>
            <a:pPr lvl="1"/>
            <a:r>
              <a:rPr lang="en-US" sz="2800" dirty="0"/>
              <a:t>Ability to Support the Required Relationships</a:t>
            </a:r>
            <a:endParaRPr lang="uk-UA" sz="2800" dirty="0"/>
          </a:p>
          <a:p>
            <a:pPr lvl="1"/>
            <a:r>
              <a:rPr lang="en-US" sz="2800" dirty="0"/>
              <a:t>Ability to Solve the Problem</a:t>
            </a:r>
            <a:endParaRPr lang="uk-UA" sz="2800" dirty="0"/>
          </a:p>
          <a:p>
            <a:pPr lvl="1"/>
            <a:r>
              <a:rPr lang="en-GB" sz="2800" dirty="0"/>
              <a:t>Ability to Impose Data Integrity</a:t>
            </a:r>
            <a:endParaRPr lang="uk-UA" sz="2800" dirty="0"/>
          </a:p>
          <a:p>
            <a:pPr lvl="1"/>
            <a:r>
              <a:rPr lang="en-GB" sz="2800" dirty="0"/>
              <a:t>Ability to Impose Data Efficiency</a:t>
            </a:r>
            <a:endParaRPr lang="uk-UA" sz="2800" dirty="0"/>
          </a:p>
          <a:p>
            <a:pPr lvl="1"/>
            <a:r>
              <a:rPr lang="en-US" sz="2800" dirty="0"/>
              <a:t>Ability to Accommodate Future Change</a:t>
            </a:r>
            <a:endParaRPr lang="uk-UA" sz="2800" dirty="0"/>
          </a:p>
        </p:txBody>
      </p:sp>
    </p:spTree>
    <p:extLst>
      <p:ext uri="{BB962C8B-B14F-4D97-AF65-F5344CB8AC3E}">
        <p14:creationId xmlns:p14="http://schemas.microsoft.com/office/powerpoint/2010/main" val="94796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875D736-5B95-45BE-9DD9-513F42779093}"/>
              </a:ext>
            </a:extLst>
          </p:cNvPr>
          <p:cNvSpPr>
            <a:spLocks noGrp="1"/>
          </p:cNvSpPr>
          <p:nvPr>
            <p:ph type="title"/>
          </p:nvPr>
        </p:nvSpPr>
        <p:spPr/>
        <p:txBody>
          <a:bodyPr/>
          <a:lstStyle/>
          <a:p>
            <a:r>
              <a:rPr lang="en-US"/>
              <a:t>Tasks</a:t>
            </a:r>
            <a:endParaRPr lang="ru-RU"/>
          </a:p>
        </p:txBody>
      </p:sp>
      <p:sp>
        <p:nvSpPr>
          <p:cNvPr id="5" name="Текст 4">
            <a:extLst>
              <a:ext uri="{FF2B5EF4-FFF2-40B4-BE49-F238E27FC236}">
                <a16:creationId xmlns:a16="http://schemas.microsoft.com/office/drawing/2014/main" id="{9DB58896-C2A6-4D4F-8806-4AF88777233A}"/>
              </a:ext>
            </a:extLst>
          </p:cNvPr>
          <p:cNvSpPr>
            <a:spLocks noGrp="1"/>
          </p:cNvSpPr>
          <p:nvPr>
            <p:ph type="body" sz="quarter" idx="10"/>
          </p:nvPr>
        </p:nvSpPr>
        <p:spPr>
          <a:xfrm>
            <a:off x="533400" y="1866900"/>
            <a:ext cx="11430000" cy="4991100"/>
          </a:xfrm>
        </p:spPr>
        <p:txBody>
          <a:bodyPr/>
          <a:lstStyle/>
          <a:p>
            <a:r>
              <a:rPr lang="en-US"/>
              <a:t>Design databases according to the option. Identify tables and data types in them.</a:t>
            </a:r>
          </a:p>
          <a:p>
            <a:r>
              <a:rPr lang="en-US"/>
              <a:t>1. “Publishing house.” Contains information about: books, their authors, editors, sales details, contracts.</a:t>
            </a:r>
          </a:p>
          <a:p>
            <a:r>
              <a:rPr lang="en-US"/>
              <a:t>2. "Cargo transportation". Contains information about: cars, drivers, customers, contracts, orders, destinations.</a:t>
            </a:r>
          </a:p>
          <a:p>
            <a:r>
              <a:rPr lang="en-US"/>
              <a:t>3. "Library". Contains information about: books, their authors, receipts, availability, disposal, departments, subscriptions.</a:t>
            </a:r>
          </a:p>
          <a:p>
            <a:r>
              <a:rPr lang="en-US"/>
              <a:t>4. "Human Resources Department". Contains information about: departments, positions, employees, salaries, payroll.</a:t>
            </a:r>
          </a:p>
          <a:p>
            <a:r>
              <a:rPr lang="en-US"/>
              <a:t>5. "Travel agency". Contains information about: tourist routes, sanatoriums and recreation centers, customers, orders, destinations, dates of departure and arrival, cost, availability of vacant vouchers.</a:t>
            </a:r>
          </a:p>
          <a:p>
            <a:r>
              <a:rPr lang="en-US"/>
              <a:t>6. “Student”. Contains information about: individual data of students, faculties, specialties of higher education, subjects and disciplines studied, teachers, results of sessions.</a:t>
            </a:r>
          </a:p>
          <a:p>
            <a:r>
              <a:rPr lang="en-US"/>
              <a:t>7. "Supply Department". Contains information about: employees of the department, warehouses, suppliers, settlements with suppliers, contracts, raw materials, their cost, date of receipt and transfer to production.</a:t>
            </a:r>
          </a:p>
          <a:p>
            <a:r>
              <a:rPr lang="en-US"/>
              <a:t>8. "Sales Department". Contains information about: employees of the department, warehouses, customers,</a:t>
            </a:r>
            <a:r>
              <a:rPr lang="uk-UA"/>
              <a:t> </a:t>
            </a:r>
            <a:r>
              <a:rPr lang="en-US"/>
              <a:t>orders, contracts, products, date of shipment.</a:t>
            </a:r>
          </a:p>
          <a:p>
            <a:endParaRPr lang="en-US"/>
          </a:p>
        </p:txBody>
      </p:sp>
    </p:spTree>
    <p:extLst>
      <p:ext uri="{BB962C8B-B14F-4D97-AF65-F5344CB8AC3E}">
        <p14:creationId xmlns:p14="http://schemas.microsoft.com/office/powerpoint/2010/main" val="301146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Stages in Database Design</a:t>
            </a:r>
            <a:endParaRPr lang="uk-UA" dirty="0"/>
          </a:p>
        </p:txBody>
      </p:sp>
      <p:sp>
        <p:nvSpPr>
          <p:cNvPr id="3" name="Content Placeholder 2"/>
          <p:cNvSpPr>
            <a:spLocks noGrp="1"/>
          </p:cNvSpPr>
          <p:nvPr>
            <p:ph type="body" sz="quarter" idx="10"/>
          </p:nvPr>
        </p:nvSpPr>
        <p:spPr>
          <a:xfrm>
            <a:off x="1809750" y="1424713"/>
            <a:ext cx="8115300" cy="3619986"/>
          </a:xfrm>
        </p:spPr>
        <p:txBody>
          <a:bodyPr/>
          <a:lstStyle/>
          <a:p>
            <a:r>
              <a:rPr lang="en-GB" sz="2000" b="1" dirty="0"/>
              <a:t>Gathering Information</a:t>
            </a:r>
            <a:endParaRPr lang="uk-UA" sz="2000" b="1" dirty="0"/>
          </a:p>
          <a:p>
            <a:r>
              <a:rPr lang="en-GB" sz="2000" b="1" dirty="0"/>
              <a:t>Developing a Logical Design</a:t>
            </a:r>
            <a:endParaRPr lang="uk-UA" sz="2000" b="1" dirty="0"/>
          </a:p>
          <a:p>
            <a:pPr lvl="1"/>
            <a:r>
              <a:rPr lang="en-GB" sz="1800" dirty="0"/>
              <a:t>Determining Entities</a:t>
            </a:r>
            <a:endParaRPr lang="uk-UA" sz="1800" dirty="0"/>
          </a:p>
          <a:p>
            <a:pPr lvl="1"/>
            <a:endParaRPr lang="uk-UA" sz="1800" dirty="0"/>
          </a:p>
        </p:txBody>
      </p:sp>
      <p:pic>
        <p:nvPicPr>
          <p:cNvPr id="4" name="Picture 3"/>
          <p:cNvPicPr>
            <a:picLocks noChangeAspect="1"/>
          </p:cNvPicPr>
          <p:nvPr/>
        </p:nvPicPr>
        <p:blipFill>
          <a:blip r:embed="rId2"/>
          <a:stretch>
            <a:fillRect/>
          </a:stretch>
        </p:blipFill>
        <p:spPr>
          <a:xfrm>
            <a:off x="6915150" y="2066928"/>
            <a:ext cx="3238500" cy="1304925"/>
          </a:xfrm>
          <a:prstGeom prst="rect">
            <a:avLst/>
          </a:prstGeom>
        </p:spPr>
        <p:style>
          <a:lnRef idx="2">
            <a:schemeClr val="accent1"/>
          </a:lnRef>
          <a:fillRef idx="1">
            <a:schemeClr val="lt1"/>
          </a:fillRef>
          <a:effectRef idx="0">
            <a:schemeClr val="accent1"/>
          </a:effectRef>
          <a:fontRef idx="minor">
            <a:schemeClr val="dk1"/>
          </a:fontRef>
        </p:style>
      </p:pic>
      <p:pic>
        <p:nvPicPr>
          <p:cNvPr id="5" name="Picture 4"/>
          <p:cNvPicPr>
            <a:picLocks noChangeAspect="1"/>
          </p:cNvPicPr>
          <p:nvPr/>
        </p:nvPicPr>
        <p:blipFill>
          <a:blip r:embed="rId3"/>
          <a:stretch>
            <a:fillRect/>
          </a:stretch>
        </p:blipFill>
        <p:spPr>
          <a:xfrm>
            <a:off x="1809750" y="2839424"/>
            <a:ext cx="2247900" cy="1628775"/>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4"/>
          <a:stretch>
            <a:fillRect/>
          </a:stretch>
        </p:blipFill>
        <p:spPr>
          <a:xfrm>
            <a:off x="3644500" y="4615270"/>
            <a:ext cx="1828800" cy="2009775"/>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5"/>
          <a:stretch>
            <a:fillRect/>
          </a:stretch>
        </p:blipFill>
        <p:spPr>
          <a:xfrm>
            <a:off x="5687072" y="4069654"/>
            <a:ext cx="4695179" cy="1459530"/>
          </a:xfrm>
          <a:prstGeom prst="rect">
            <a:avLst/>
          </a:prstGeom>
        </p:spPr>
        <p:style>
          <a:lnRef idx="2">
            <a:schemeClr val="accent4"/>
          </a:lnRef>
          <a:fillRef idx="1">
            <a:schemeClr val="lt1"/>
          </a:fillRef>
          <a:effectRef idx="0">
            <a:schemeClr val="accent4"/>
          </a:effectRef>
          <a:fontRef idx="minor">
            <a:schemeClr val="dk1"/>
          </a:fontRef>
        </p:style>
      </p:pic>
      <p:sp>
        <p:nvSpPr>
          <p:cNvPr id="8" name="Прямоугольник 7">
            <a:extLst>
              <a:ext uri="{FF2B5EF4-FFF2-40B4-BE49-F238E27FC236}">
                <a16:creationId xmlns:a16="http://schemas.microsoft.com/office/drawing/2014/main" id="{790A5129-CF0E-4BF7-8289-4B17F4747B33}"/>
              </a:ext>
            </a:extLst>
          </p:cNvPr>
          <p:cNvSpPr/>
          <p:nvPr/>
        </p:nvSpPr>
        <p:spPr>
          <a:xfrm>
            <a:off x="5687072" y="6271210"/>
            <a:ext cx="3843873" cy="369332"/>
          </a:xfrm>
          <a:prstGeom prst="rect">
            <a:avLst/>
          </a:prstGeom>
        </p:spPr>
        <p:txBody>
          <a:bodyPr wrap="none">
            <a:spAutoFit/>
          </a:bodyPr>
          <a:lstStyle/>
          <a:p>
            <a:r>
              <a:rPr lang="en-US">
                <a:hlinkClick r:id="rId6"/>
              </a:rPr>
              <a:t>https://go.gliffy.com/go/html5/launch</a:t>
            </a:r>
            <a:endParaRPr lang="ru-RU"/>
          </a:p>
        </p:txBody>
      </p:sp>
    </p:spTree>
    <p:extLst>
      <p:ext uri="{BB962C8B-B14F-4D97-AF65-F5344CB8AC3E}">
        <p14:creationId xmlns:p14="http://schemas.microsoft.com/office/powerpoint/2010/main" val="61665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Stages in Database Design</a:t>
            </a:r>
            <a:endParaRPr lang="uk-UA" dirty="0"/>
          </a:p>
        </p:txBody>
      </p:sp>
      <p:sp>
        <p:nvSpPr>
          <p:cNvPr id="3" name="Content Placeholder 2"/>
          <p:cNvSpPr>
            <a:spLocks noGrp="1"/>
          </p:cNvSpPr>
          <p:nvPr>
            <p:ph type="body" sz="quarter" idx="10"/>
          </p:nvPr>
        </p:nvSpPr>
        <p:spPr>
          <a:xfrm>
            <a:off x="2038350" y="1524000"/>
            <a:ext cx="8115300" cy="3962400"/>
          </a:xfrm>
        </p:spPr>
        <p:txBody>
          <a:bodyPr/>
          <a:lstStyle/>
          <a:p>
            <a:r>
              <a:rPr lang="en-GB" sz="2400" b="1" dirty="0"/>
              <a:t>Developing a Logical Design</a:t>
            </a:r>
            <a:endParaRPr lang="uk-UA" sz="2400" b="1" dirty="0"/>
          </a:p>
          <a:p>
            <a:pPr lvl="1"/>
            <a:r>
              <a:rPr lang="en-GB" sz="2000" dirty="0"/>
              <a:t>Converting Entities to Tables</a:t>
            </a:r>
            <a:endParaRPr lang="uk-UA" sz="2000" dirty="0"/>
          </a:p>
        </p:txBody>
      </p:sp>
      <p:pic>
        <p:nvPicPr>
          <p:cNvPr id="4" name="Picture 3"/>
          <p:cNvPicPr>
            <a:picLocks noChangeAspect="1"/>
          </p:cNvPicPr>
          <p:nvPr/>
        </p:nvPicPr>
        <p:blipFill>
          <a:blip r:embed="rId2"/>
          <a:stretch>
            <a:fillRect/>
          </a:stretch>
        </p:blipFill>
        <p:spPr>
          <a:xfrm>
            <a:off x="2819400" y="3276601"/>
            <a:ext cx="1104900" cy="2562225"/>
          </a:xfrm>
          <a:prstGeom prst="rect">
            <a:avLst/>
          </a:prstGeom>
        </p:spPr>
        <p:style>
          <a:lnRef idx="2">
            <a:schemeClr val="accent3"/>
          </a:lnRef>
          <a:fillRef idx="1">
            <a:schemeClr val="lt1"/>
          </a:fillRef>
          <a:effectRef idx="0">
            <a:schemeClr val="accent3"/>
          </a:effectRef>
          <a:fontRef idx="minor">
            <a:schemeClr val="dk1"/>
          </a:fontRef>
        </p:style>
      </p:pic>
      <p:pic>
        <p:nvPicPr>
          <p:cNvPr id="5" name="Picture 4"/>
          <p:cNvPicPr>
            <a:picLocks noChangeAspect="1"/>
          </p:cNvPicPr>
          <p:nvPr/>
        </p:nvPicPr>
        <p:blipFill>
          <a:blip r:embed="rId3"/>
          <a:stretch>
            <a:fillRect/>
          </a:stretch>
        </p:blipFill>
        <p:spPr>
          <a:xfrm>
            <a:off x="4533901" y="3276601"/>
            <a:ext cx="2333625" cy="1933575"/>
          </a:xfrm>
          <a:prstGeom prst="rect">
            <a:avLst/>
          </a:prstGeom>
        </p:spPr>
        <p:style>
          <a:lnRef idx="2">
            <a:schemeClr val="accent3"/>
          </a:lnRef>
          <a:fillRef idx="1">
            <a:schemeClr val="lt1"/>
          </a:fillRef>
          <a:effectRef idx="0">
            <a:schemeClr val="accent3"/>
          </a:effectRef>
          <a:fontRef idx="minor">
            <a:schemeClr val="dk1"/>
          </a:fontRef>
        </p:style>
      </p:pic>
      <p:pic>
        <p:nvPicPr>
          <p:cNvPr id="6" name="Picture 5"/>
          <p:cNvPicPr>
            <a:picLocks noChangeAspect="1"/>
          </p:cNvPicPr>
          <p:nvPr/>
        </p:nvPicPr>
        <p:blipFill>
          <a:blip r:embed="rId4"/>
          <a:stretch>
            <a:fillRect/>
          </a:stretch>
        </p:blipFill>
        <p:spPr>
          <a:xfrm>
            <a:off x="7315201" y="3276601"/>
            <a:ext cx="1971675" cy="1914525"/>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179690356"/>
      </p:ext>
    </p:extLst>
  </p:cSld>
  <p:clrMapOvr>
    <a:masterClrMapping/>
  </p:clrMapOvr>
</p:sld>
</file>

<file path=ppt/theme/theme1.xml><?xml version="1.0" encoding="utf-8"?>
<a:theme xmlns:a="http://schemas.openxmlformats.org/drawingml/2006/main" name="Single Line Content">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ouble Line Content">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ingle Line with Background">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Inner Tit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7.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8.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38856</TotalTime>
  <Words>1820</Words>
  <Application>Microsoft Office PowerPoint</Application>
  <PresentationFormat>Широкоэкранный</PresentationFormat>
  <Paragraphs>186</Paragraphs>
  <Slides>27</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8</vt:i4>
      </vt:variant>
      <vt:variant>
        <vt:lpstr>Заголовки слайдов</vt:lpstr>
      </vt:variant>
      <vt:variant>
        <vt:i4>27</vt:i4>
      </vt:variant>
    </vt:vector>
  </HeadingPairs>
  <TitlesOfParts>
    <vt:vector size="42" baseType="lpstr">
      <vt:lpstr>Arial</vt:lpstr>
      <vt:lpstr>Calibri</vt:lpstr>
      <vt:lpstr>Open Sans</vt:lpstr>
      <vt:lpstr>Open Sans Regular</vt:lpstr>
      <vt:lpstr>Proxima Nova Black</vt:lpstr>
      <vt:lpstr>Verdana</vt:lpstr>
      <vt:lpstr>Wingdings</vt:lpstr>
      <vt:lpstr>Single Line Content</vt:lpstr>
      <vt:lpstr>Custom Design</vt:lpstr>
      <vt:lpstr>Double Line Content</vt:lpstr>
      <vt:lpstr>Single Line with Background</vt:lpstr>
      <vt:lpstr>Inner Title</vt:lpstr>
      <vt:lpstr>2_GRADIENT THEME</vt:lpstr>
      <vt:lpstr>1_GRADIENT THEME</vt:lpstr>
      <vt:lpstr>2_DARK THEME</vt:lpstr>
      <vt:lpstr>DB Design</vt:lpstr>
      <vt:lpstr>Agenda</vt:lpstr>
      <vt:lpstr>Why Design?</vt:lpstr>
      <vt:lpstr>Design</vt:lpstr>
      <vt:lpstr>Design</vt:lpstr>
      <vt:lpstr>Database Design</vt:lpstr>
      <vt:lpstr>Tasks</vt:lpstr>
      <vt:lpstr>Stages in Database Design</vt:lpstr>
      <vt:lpstr>Stages in Database Design</vt:lpstr>
      <vt:lpstr>SQL Style. Naming</vt:lpstr>
      <vt:lpstr>SQL Style. Naming</vt:lpstr>
      <vt:lpstr>SQL Style. Naming</vt:lpstr>
      <vt:lpstr>SQL Style. Naming</vt:lpstr>
      <vt:lpstr>SQL Style. Naming errors</vt:lpstr>
      <vt:lpstr>Stages in Database Design</vt:lpstr>
      <vt:lpstr>Normalization</vt:lpstr>
      <vt:lpstr>The 1st NF</vt:lpstr>
      <vt:lpstr>The 2nd NF</vt:lpstr>
      <vt:lpstr>The 3rd NF</vt:lpstr>
      <vt:lpstr>That's all to SQL Normalization!!!</vt:lpstr>
      <vt:lpstr>Stages in Database Design</vt:lpstr>
      <vt:lpstr>SQL style. DDL</vt:lpstr>
      <vt:lpstr>Stages in Database Design</vt:lpstr>
      <vt:lpstr>Stages in Database Design</vt:lpstr>
      <vt:lpstr>Stages in Database Design</vt:lpstr>
      <vt:lpstr>Physical Design</vt:lpstr>
      <vt:lpstr>Thank you!</vt:lpstr>
    </vt:vector>
  </TitlesOfParts>
  <Company>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rmash</dc:creator>
  <cp:lastModifiedBy>Василь Мельник</cp:lastModifiedBy>
  <cp:revision>1110</cp:revision>
  <dcterms:created xsi:type="dcterms:W3CDTF">2007-08-27T15:24:44Z</dcterms:created>
  <dcterms:modified xsi:type="dcterms:W3CDTF">2020-09-04T06:34:43Z</dcterms:modified>
</cp:coreProperties>
</file>