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6" r:id="rId6"/>
    <p:sldId id="1298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31.10.2021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31.10.2021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31. </a:t>
            </a:r>
            <a:r>
              <a:rPr lang="cs-CZ" b="1" dirty="0" smtClean="0"/>
              <a:t>října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66676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31.10.2021 </a:t>
            </a:r>
            <a:r>
              <a:rPr lang="cs-CZ" b="1" dirty="0" smtClean="0"/>
              <a:t>00:32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221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97349"/>
              </p:ext>
            </p:extLst>
          </p:nvPr>
        </p:nvGraphicFramePr>
        <p:xfrm>
          <a:off x="332818" y="969818"/>
          <a:ext cx="8866601" cy="5394044"/>
        </p:xfrm>
        <a:graphic>
          <a:graphicData uri="http://schemas.openxmlformats.org/drawingml/2006/table">
            <a:tbl>
              <a:tblPr/>
              <a:tblGrid>
                <a:gridCol w="2362133">
                  <a:extLst>
                    <a:ext uri="{9D8B030D-6E8A-4147-A177-3AD203B41FA5}">
                      <a16:colId xmlns:a16="http://schemas.microsoft.com/office/drawing/2014/main" val="2967613113"/>
                    </a:ext>
                  </a:extLst>
                </a:gridCol>
                <a:gridCol w="1345322">
                  <a:extLst>
                    <a:ext uri="{9D8B030D-6E8A-4147-A177-3AD203B41FA5}">
                      <a16:colId xmlns:a16="http://schemas.microsoft.com/office/drawing/2014/main" val="412029042"/>
                    </a:ext>
                  </a:extLst>
                </a:gridCol>
                <a:gridCol w="1329677">
                  <a:extLst>
                    <a:ext uri="{9D8B030D-6E8A-4147-A177-3AD203B41FA5}">
                      <a16:colId xmlns:a16="http://schemas.microsoft.com/office/drawing/2014/main" val="3941951399"/>
                    </a:ext>
                  </a:extLst>
                </a:gridCol>
                <a:gridCol w="1329677">
                  <a:extLst>
                    <a:ext uri="{9D8B030D-6E8A-4147-A177-3AD203B41FA5}">
                      <a16:colId xmlns:a16="http://schemas.microsoft.com/office/drawing/2014/main" val="723954479"/>
                    </a:ext>
                  </a:extLst>
                </a:gridCol>
                <a:gridCol w="1392250">
                  <a:extLst>
                    <a:ext uri="{9D8B030D-6E8A-4147-A177-3AD203B41FA5}">
                      <a16:colId xmlns:a16="http://schemas.microsoft.com/office/drawing/2014/main" val="646471154"/>
                    </a:ext>
                  </a:extLst>
                </a:gridCol>
                <a:gridCol w="1107542">
                  <a:extLst>
                    <a:ext uri="{9D8B030D-6E8A-4147-A177-3AD203B41FA5}">
                      <a16:colId xmlns:a16="http://schemas.microsoft.com/office/drawing/2014/main" val="3898302294"/>
                    </a:ext>
                  </a:extLst>
                </a:gridCol>
              </a:tblGrid>
              <a:tr h="21990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466893"/>
                  </a:ext>
                </a:extLst>
              </a:tr>
              <a:tr h="21990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31.10. 2021, 14:00h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99677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567546"/>
                  </a:ext>
                </a:extLst>
              </a:tr>
              <a:tr h="1947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57948"/>
                  </a:ext>
                </a:extLst>
              </a:tr>
              <a:tr h="76024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58432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449948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50154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562851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610995"/>
                  </a:ext>
                </a:extLst>
              </a:tr>
              <a:tr h="1963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06221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3024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54466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15080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69168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9405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95650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77112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6555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054923"/>
                  </a:ext>
                </a:extLst>
              </a:tr>
              <a:tr h="227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3 541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5134" marR="5134" marT="51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5134" marR="5134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406208"/>
                  </a:ext>
                </a:extLst>
              </a:tr>
              <a:tr h="26702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0207"/>
                  </a:ext>
                </a:extLst>
              </a:tr>
              <a:tr h="192265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59091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47913"/>
                  </a:ext>
                </a:extLst>
              </a:tr>
              <a:tr h="19226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4" marR="5134" marT="51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85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966003" y="2666765"/>
            <a:ext cx="29233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 smtClean="0"/>
              <a:t>*</a:t>
            </a:r>
            <a:r>
              <a:rPr lang="cs-CZ" b="1" dirty="0" smtClean="0"/>
              <a:t>Bez intenzivní péče na infekčním oddělením,</a:t>
            </a:r>
          </a:p>
          <a:p>
            <a:pPr algn="ctr"/>
            <a:r>
              <a:rPr lang="cs-CZ" b="1" dirty="0"/>
              <a:t>v</a:t>
            </a:r>
            <a:r>
              <a:rPr lang="cs-CZ" b="1" dirty="0" smtClean="0"/>
              <a:t>yčleněny izolační boxy</a:t>
            </a:r>
          </a:p>
          <a:p>
            <a:pPr algn="ctr"/>
            <a:r>
              <a:rPr lang="cs-CZ" b="1" dirty="0" smtClean="0"/>
              <a:t>na ARO</a:t>
            </a:r>
          </a:p>
          <a:p>
            <a:pPr algn="ctr"/>
            <a:r>
              <a:rPr lang="cs-CZ" b="1" dirty="0" smtClean="0"/>
              <a:t>(bude aktualizováno) </a:t>
            </a:r>
          </a:p>
          <a:p>
            <a:pPr algn="ctr"/>
            <a:r>
              <a:rPr lang="cs-CZ" b="1" dirty="0" smtClean="0"/>
              <a:t> </a:t>
            </a:r>
          </a:p>
          <a:p>
            <a:pPr algn="ctr"/>
            <a:endParaRPr lang="cs-CZ" b="1" dirty="0"/>
          </a:p>
          <a:p>
            <a:pPr algn="ctr"/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90701"/>
              </p:ext>
            </p:extLst>
          </p:nvPr>
        </p:nvGraphicFramePr>
        <p:xfrm>
          <a:off x="1" y="979066"/>
          <a:ext cx="9042399" cy="5394024"/>
        </p:xfrm>
        <a:graphic>
          <a:graphicData uri="http://schemas.openxmlformats.org/drawingml/2006/table">
            <a:tbl>
              <a:tblPr/>
              <a:tblGrid>
                <a:gridCol w="2408968">
                  <a:extLst>
                    <a:ext uri="{9D8B030D-6E8A-4147-A177-3AD203B41FA5}">
                      <a16:colId xmlns:a16="http://schemas.microsoft.com/office/drawing/2014/main" val="757639468"/>
                    </a:ext>
                  </a:extLst>
                </a:gridCol>
                <a:gridCol w="1371995">
                  <a:extLst>
                    <a:ext uri="{9D8B030D-6E8A-4147-A177-3AD203B41FA5}">
                      <a16:colId xmlns:a16="http://schemas.microsoft.com/office/drawing/2014/main" val="1270547877"/>
                    </a:ext>
                  </a:extLst>
                </a:gridCol>
                <a:gridCol w="1356040">
                  <a:extLst>
                    <a:ext uri="{9D8B030D-6E8A-4147-A177-3AD203B41FA5}">
                      <a16:colId xmlns:a16="http://schemas.microsoft.com/office/drawing/2014/main" val="3899828455"/>
                    </a:ext>
                  </a:extLst>
                </a:gridCol>
                <a:gridCol w="1356040">
                  <a:extLst>
                    <a:ext uri="{9D8B030D-6E8A-4147-A177-3AD203B41FA5}">
                      <a16:colId xmlns:a16="http://schemas.microsoft.com/office/drawing/2014/main" val="478688331"/>
                    </a:ext>
                  </a:extLst>
                </a:gridCol>
                <a:gridCol w="1419855">
                  <a:extLst>
                    <a:ext uri="{9D8B030D-6E8A-4147-A177-3AD203B41FA5}">
                      <a16:colId xmlns:a16="http://schemas.microsoft.com/office/drawing/2014/main" val="3702783733"/>
                    </a:ext>
                  </a:extLst>
                </a:gridCol>
                <a:gridCol w="1129501">
                  <a:extLst>
                    <a:ext uri="{9D8B030D-6E8A-4147-A177-3AD203B41FA5}">
                      <a16:colId xmlns:a16="http://schemas.microsoft.com/office/drawing/2014/main" val="2520454303"/>
                    </a:ext>
                  </a:extLst>
                </a:gridCol>
              </a:tblGrid>
              <a:tr h="21599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98076"/>
                  </a:ext>
                </a:extLst>
              </a:tr>
              <a:tr h="22908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49764"/>
                  </a:ext>
                </a:extLst>
              </a:tr>
              <a:tr h="202900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409332"/>
                  </a:ext>
                </a:extLst>
              </a:tr>
              <a:tr h="202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74276"/>
                  </a:ext>
                </a:extLst>
              </a:tr>
              <a:tr h="79196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13741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62313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13418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20872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654596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35319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71656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96605"/>
                  </a:ext>
                </a:extLst>
              </a:tr>
              <a:tr h="2045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42286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09555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55182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62801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16392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46523"/>
                  </a:ext>
                </a:extLst>
              </a:tr>
              <a:tr h="202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033645"/>
                  </a:ext>
                </a:extLst>
              </a:tr>
              <a:tr h="202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5286" marR="5286" marT="52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86" marR="5286" marT="5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595570"/>
                  </a:ext>
                </a:extLst>
              </a:tr>
              <a:tr h="19635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28996"/>
                  </a:ext>
                </a:extLst>
              </a:tr>
              <a:tr h="19552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903653"/>
                  </a:ext>
                </a:extLst>
              </a:tr>
              <a:tr h="19635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71024"/>
                  </a:ext>
                </a:extLst>
              </a:tr>
              <a:tr h="19635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6" marR="5286" marT="52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38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05980" y="2729879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31.10.2021 </a:t>
            </a:r>
            <a:r>
              <a:rPr lang="cs-CZ" b="1" dirty="0" smtClean="0"/>
              <a:t>00:36</a:t>
            </a:r>
          </a:p>
          <a:p>
            <a:pPr algn="ctr"/>
            <a:endParaRPr lang="cs-CZ" b="1" dirty="0"/>
          </a:p>
          <a:p>
            <a:pPr algn="ctr"/>
            <a:r>
              <a:rPr lang="cs-CZ" b="1" smtClean="0"/>
              <a:t>1196</a:t>
            </a:r>
            <a:endParaRPr lang="cs-CZ" b="1" dirty="0"/>
          </a:p>
          <a:p>
            <a:pPr algn="ctr"/>
            <a:endParaRPr lang="cs-CZ" sz="2000" b="1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25937"/>
              </p:ext>
            </p:extLst>
          </p:nvPr>
        </p:nvGraphicFramePr>
        <p:xfrm>
          <a:off x="332817" y="997523"/>
          <a:ext cx="8625906" cy="5324125"/>
        </p:xfrm>
        <a:graphic>
          <a:graphicData uri="http://schemas.openxmlformats.org/drawingml/2006/table">
            <a:tbl>
              <a:tblPr/>
              <a:tblGrid>
                <a:gridCol w="1984327">
                  <a:extLst>
                    <a:ext uri="{9D8B030D-6E8A-4147-A177-3AD203B41FA5}">
                      <a16:colId xmlns:a16="http://schemas.microsoft.com/office/drawing/2014/main" val="3200718570"/>
                    </a:ext>
                  </a:extLst>
                </a:gridCol>
                <a:gridCol w="1130145">
                  <a:extLst>
                    <a:ext uri="{9D8B030D-6E8A-4147-A177-3AD203B41FA5}">
                      <a16:colId xmlns:a16="http://schemas.microsoft.com/office/drawing/2014/main" val="1902254791"/>
                    </a:ext>
                  </a:extLst>
                </a:gridCol>
                <a:gridCol w="1117005">
                  <a:extLst>
                    <a:ext uri="{9D8B030D-6E8A-4147-A177-3AD203B41FA5}">
                      <a16:colId xmlns:a16="http://schemas.microsoft.com/office/drawing/2014/main" val="4127909747"/>
                    </a:ext>
                  </a:extLst>
                </a:gridCol>
                <a:gridCol w="1117005">
                  <a:extLst>
                    <a:ext uri="{9D8B030D-6E8A-4147-A177-3AD203B41FA5}">
                      <a16:colId xmlns:a16="http://schemas.microsoft.com/office/drawing/2014/main" val="3901684610"/>
                    </a:ext>
                  </a:extLst>
                </a:gridCol>
                <a:gridCol w="1169570">
                  <a:extLst>
                    <a:ext uri="{9D8B030D-6E8A-4147-A177-3AD203B41FA5}">
                      <a16:colId xmlns:a16="http://schemas.microsoft.com/office/drawing/2014/main" val="1714787659"/>
                    </a:ext>
                  </a:extLst>
                </a:gridCol>
                <a:gridCol w="1169570">
                  <a:extLst>
                    <a:ext uri="{9D8B030D-6E8A-4147-A177-3AD203B41FA5}">
                      <a16:colId xmlns:a16="http://schemas.microsoft.com/office/drawing/2014/main" val="766073077"/>
                    </a:ext>
                  </a:extLst>
                </a:gridCol>
                <a:gridCol w="938284">
                  <a:extLst>
                    <a:ext uri="{9D8B030D-6E8A-4147-A177-3AD203B41FA5}">
                      <a16:colId xmlns:a16="http://schemas.microsoft.com/office/drawing/2014/main" val="2410738700"/>
                    </a:ext>
                  </a:extLst>
                </a:gridCol>
              </a:tblGrid>
              <a:tr h="21175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97205"/>
                  </a:ext>
                </a:extLst>
              </a:tr>
              <a:tr h="40462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004342"/>
                  </a:ext>
                </a:extLst>
              </a:tr>
              <a:tr h="18755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884826"/>
                  </a:ext>
                </a:extLst>
              </a:tr>
              <a:tr h="2117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39794"/>
                  </a:ext>
                </a:extLst>
              </a:tr>
              <a:tr h="550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89029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3 322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2178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1 895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299194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50498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1 626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312306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256483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211821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19202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37650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36239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1 786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51445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972353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11498"/>
                  </a:ext>
                </a:extLst>
              </a:tr>
              <a:tr h="1815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62410"/>
                  </a:ext>
                </a:extLst>
              </a:tr>
              <a:tr h="1875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59858"/>
                  </a:ext>
                </a:extLst>
              </a:tr>
              <a:tr h="1875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23 086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6843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1 173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5089" marR="5089" marT="50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54482"/>
                  </a:ext>
                </a:extLst>
              </a:tr>
              <a:tr h="181504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91952"/>
                  </a:ext>
                </a:extLst>
              </a:tr>
              <a:tr h="175453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344364"/>
                  </a:ext>
                </a:extLst>
              </a:tr>
              <a:tr h="3448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770756"/>
                  </a:ext>
                </a:extLst>
              </a:tr>
              <a:tr h="18150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22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Překlady pacientů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 smtClean="0"/>
              <a:t>Požadavky na překlady pacientů:</a:t>
            </a:r>
          </a:p>
          <a:p>
            <a:pPr marL="0" indent="0">
              <a:buNone/>
            </a:pPr>
            <a:endParaRPr lang="cs-CZ" sz="2000" b="1" dirty="0" smtClean="0"/>
          </a:p>
          <a:p>
            <a:pPr marL="0" indent="0">
              <a:buNone/>
            </a:pPr>
            <a:r>
              <a:rPr lang="cs-CZ" sz="2000" b="1" dirty="0" smtClean="0"/>
              <a:t>30</a:t>
            </a:r>
            <a:r>
              <a:rPr lang="cs-CZ" sz="2000" b="1" dirty="0" smtClean="0"/>
              <a:t>.10.2021</a:t>
            </a:r>
            <a:r>
              <a:rPr lang="cs-CZ" sz="2000" dirty="0" smtClean="0"/>
              <a:t>, bez žádosti o překlad.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17329912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17933</TotalTime>
  <Words>725</Words>
  <Application>Microsoft Office PowerPoint</Application>
  <PresentationFormat>Širokoúhlá obrazovka</PresentationFormat>
  <Paragraphs>369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Překlady pacientů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1344</cp:revision>
  <cp:lastPrinted>2020-10-20T04:21:56Z</cp:lastPrinted>
  <dcterms:created xsi:type="dcterms:W3CDTF">2020-07-15T10:33:32Z</dcterms:created>
  <dcterms:modified xsi:type="dcterms:W3CDTF">2021-10-31T13:55:26Z</dcterms:modified>
</cp:coreProperties>
</file>