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1277" r:id="rId3"/>
    <p:sldId id="1293" r:id="rId4"/>
    <p:sldId id="1294" r:id="rId5"/>
    <p:sldId id="1296" r:id="rId6"/>
    <p:sldId id="1384" r:id="rId7"/>
    <p:sldId id="1373" r:id="rId8"/>
    <p:sldId id="1343" r:id="rId9"/>
    <p:sldId id="1344" r:id="rId10"/>
    <p:sldId id="1345" r:id="rId11"/>
    <p:sldId id="1346" r:id="rId12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84"/>
            <p14:sldId id="1373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FF7575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 autoAdjust="0"/>
    <p:restoredTop sz="94548" autoAdjust="0"/>
  </p:normalViewPr>
  <p:slideViewPr>
    <p:cSldViewPr snapToGrid="0">
      <p:cViewPr varScale="1">
        <p:scale>
          <a:sx n="83" d="100"/>
          <a:sy n="83" d="100"/>
        </p:scale>
        <p:origin x="109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22.01.2022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22.01.2022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73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4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22. </a:t>
            </a:r>
            <a:r>
              <a:rPr lang="cs-CZ" b="1" dirty="0" smtClean="0"/>
              <a:t>ledna 2022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cs-CZ" smtClean="0"/>
              <a:t>Hodnocení situace v krajích od KKIP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04281"/>
              </p:ext>
            </p:extLst>
          </p:nvPr>
        </p:nvGraphicFramePr>
        <p:xfrm>
          <a:off x="434413" y="847512"/>
          <a:ext cx="11435203" cy="5415018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126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772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Trvá 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zatížení C19 JIP (pokles zatím pouze o 1/3 v porovnání se špičkovým zatížením na podzim 2021). Nemocnost personálu zatím bez zásadního vlivu na provoz.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223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pokles C+ hospitalizovaných na standardu, JIP zatížené také méně, ale je 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kteří drží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JIPky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zaplněné ve všech nemocnicích v ZLK. Začínáme pociťovat nedostatek personálu z důvodu pozitivity či karantény.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  <a:tr h="12221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navýšena elektivní péče, v intenzivní péči nadále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postcovidoví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pacienti (ZZ zatím nezadávají do DIP – informace zaslána)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1595"/>
                  </a:ext>
                </a:extLst>
              </a:tr>
              <a:tr h="98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JHC pokles C+ hospitalizovaných na standardu, JIP zatížené také méně, trvá hospitalizace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pacientů, mimo ISIN. Využívání možnost </a:t>
                      </a:r>
                      <a:r>
                        <a:rPr lang="cs-CZ" sz="1300" b="0" i="0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pracovní karantény.</a:t>
                      </a:r>
                      <a:endParaRPr lang="cs-CZ" sz="13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4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771770" y="2788977"/>
            <a:ext cx="2923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 smtClean="0"/>
              <a:t>22.1.2022 00:55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261</a:t>
            </a:r>
            <a:endParaRPr lang="cs-CZ" b="1" dirty="0" smtClean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198"/>
              </p:ext>
            </p:extLst>
          </p:nvPr>
        </p:nvGraphicFramePr>
        <p:xfrm>
          <a:off x="205609" y="969815"/>
          <a:ext cx="9270899" cy="5344466"/>
        </p:xfrm>
        <a:graphic>
          <a:graphicData uri="http://schemas.openxmlformats.org/drawingml/2006/table">
            <a:tbl>
              <a:tblPr/>
              <a:tblGrid>
                <a:gridCol w="2035340">
                  <a:extLst>
                    <a:ext uri="{9D8B030D-6E8A-4147-A177-3AD203B41FA5}">
                      <a16:colId xmlns:a16="http://schemas.microsoft.com/office/drawing/2014/main" val="72830659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393779081"/>
                    </a:ext>
                  </a:extLst>
                </a:gridCol>
                <a:gridCol w="1145719">
                  <a:extLst>
                    <a:ext uri="{9D8B030D-6E8A-4147-A177-3AD203B41FA5}">
                      <a16:colId xmlns:a16="http://schemas.microsoft.com/office/drawing/2014/main" val="92564524"/>
                    </a:ext>
                  </a:extLst>
                </a:gridCol>
                <a:gridCol w="1145719">
                  <a:extLst>
                    <a:ext uri="{9D8B030D-6E8A-4147-A177-3AD203B41FA5}">
                      <a16:colId xmlns:a16="http://schemas.microsoft.com/office/drawing/2014/main" val="1313744985"/>
                    </a:ext>
                  </a:extLst>
                </a:gridCol>
                <a:gridCol w="1199636">
                  <a:extLst>
                    <a:ext uri="{9D8B030D-6E8A-4147-A177-3AD203B41FA5}">
                      <a16:colId xmlns:a16="http://schemas.microsoft.com/office/drawing/2014/main" val="348384360"/>
                    </a:ext>
                  </a:extLst>
                </a:gridCol>
                <a:gridCol w="954319">
                  <a:extLst>
                    <a:ext uri="{9D8B030D-6E8A-4147-A177-3AD203B41FA5}">
                      <a16:colId xmlns:a16="http://schemas.microsoft.com/office/drawing/2014/main" val="3444425162"/>
                    </a:ext>
                  </a:extLst>
                </a:gridCol>
                <a:gridCol w="1630966">
                  <a:extLst>
                    <a:ext uri="{9D8B030D-6E8A-4147-A177-3AD203B41FA5}">
                      <a16:colId xmlns:a16="http://schemas.microsoft.com/office/drawing/2014/main" val="3550653311"/>
                    </a:ext>
                  </a:extLst>
                </a:gridCol>
              </a:tblGrid>
              <a:tr h="19276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13396"/>
                  </a:ext>
                </a:extLst>
              </a:tr>
              <a:tr h="192761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22.01. 2022, 12:00 h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920652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5811"/>
                  </a:ext>
                </a:extLst>
              </a:tr>
              <a:tr h="19137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90234"/>
                  </a:ext>
                </a:extLst>
              </a:tr>
              <a:tr h="66640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659181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122292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55513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148403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136431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94305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626402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221652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528292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059920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319974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047236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118110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671969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30497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3 591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</a:t>
                      </a: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5274" marR="5274" marT="52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99440"/>
                  </a:ext>
                </a:extLst>
              </a:tr>
              <a:tr h="191373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93714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33092"/>
                  </a:ext>
                </a:extLst>
              </a:tr>
              <a:tr h="191373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36845"/>
                  </a:ext>
                </a:extLst>
              </a:tr>
              <a:tr h="19137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14x</a:t>
                      </a: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4" marR="5274" marT="52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465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8888286" y="3247654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20898"/>
              </p:ext>
            </p:extLst>
          </p:nvPr>
        </p:nvGraphicFramePr>
        <p:xfrm>
          <a:off x="332819" y="969815"/>
          <a:ext cx="9651688" cy="5369051"/>
        </p:xfrm>
        <a:graphic>
          <a:graphicData uri="http://schemas.openxmlformats.org/drawingml/2006/table">
            <a:tbl>
              <a:tblPr/>
              <a:tblGrid>
                <a:gridCol w="2118938">
                  <a:extLst>
                    <a:ext uri="{9D8B030D-6E8A-4147-A177-3AD203B41FA5}">
                      <a16:colId xmlns:a16="http://schemas.microsoft.com/office/drawing/2014/main" val="1965607954"/>
                    </a:ext>
                  </a:extLst>
                </a:gridCol>
                <a:gridCol w="1206812">
                  <a:extLst>
                    <a:ext uri="{9D8B030D-6E8A-4147-A177-3AD203B41FA5}">
                      <a16:colId xmlns:a16="http://schemas.microsoft.com/office/drawing/2014/main" val="3011947977"/>
                    </a:ext>
                  </a:extLst>
                </a:gridCol>
                <a:gridCol w="1192779">
                  <a:extLst>
                    <a:ext uri="{9D8B030D-6E8A-4147-A177-3AD203B41FA5}">
                      <a16:colId xmlns:a16="http://schemas.microsoft.com/office/drawing/2014/main" val="829843504"/>
                    </a:ext>
                  </a:extLst>
                </a:gridCol>
                <a:gridCol w="1192779">
                  <a:extLst>
                    <a:ext uri="{9D8B030D-6E8A-4147-A177-3AD203B41FA5}">
                      <a16:colId xmlns:a16="http://schemas.microsoft.com/office/drawing/2014/main" val="3414752246"/>
                    </a:ext>
                  </a:extLst>
                </a:gridCol>
                <a:gridCol w="1248909">
                  <a:extLst>
                    <a:ext uri="{9D8B030D-6E8A-4147-A177-3AD203B41FA5}">
                      <a16:colId xmlns:a16="http://schemas.microsoft.com/office/drawing/2014/main" val="2665662122"/>
                    </a:ext>
                  </a:extLst>
                </a:gridCol>
                <a:gridCol w="993515">
                  <a:extLst>
                    <a:ext uri="{9D8B030D-6E8A-4147-A177-3AD203B41FA5}">
                      <a16:colId xmlns:a16="http://schemas.microsoft.com/office/drawing/2014/main" val="3459249665"/>
                    </a:ext>
                  </a:extLst>
                </a:gridCol>
                <a:gridCol w="1697956">
                  <a:extLst>
                    <a:ext uri="{9D8B030D-6E8A-4147-A177-3AD203B41FA5}">
                      <a16:colId xmlns:a16="http://schemas.microsoft.com/office/drawing/2014/main" val="813937394"/>
                    </a:ext>
                  </a:extLst>
                </a:gridCol>
              </a:tblGrid>
              <a:tr h="1898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85130"/>
                  </a:ext>
                </a:extLst>
              </a:tr>
              <a:tr h="199787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22.01. 2022, 12:00 h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89462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295047"/>
                  </a:ext>
                </a:extLst>
              </a:tr>
              <a:tr h="1898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82087"/>
                  </a:ext>
                </a:extLst>
              </a:tr>
              <a:tr h="69069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31814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163449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882419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01505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18702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499425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151415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674797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615865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045101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021731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883612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4730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3394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079421"/>
                  </a:ext>
                </a:extLst>
              </a:tr>
              <a:tr h="19265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87" marR="5287" marT="5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00069"/>
                  </a:ext>
                </a:extLst>
              </a:tr>
              <a:tr h="189888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292148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66529"/>
                  </a:ext>
                </a:extLst>
              </a:tr>
              <a:tr h="18988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033077"/>
                  </a:ext>
                </a:extLst>
              </a:tr>
              <a:tr h="18988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14x</a:t>
                      </a: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7" marR="5287" marT="528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39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167693" y="2123615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</a:t>
            </a:r>
            <a:r>
              <a:rPr lang="cs-CZ" b="1" dirty="0" smtClean="0"/>
              <a:t>22.1.2022 00:55</a:t>
            </a:r>
            <a:endParaRPr lang="cs-CZ" b="1" dirty="0" smtClean="0"/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1 </a:t>
            </a:r>
            <a:r>
              <a:rPr lang="cs-CZ" sz="2000" b="1" dirty="0" smtClean="0"/>
              <a:t>305</a:t>
            </a:r>
            <a:endParaRPr lang="cs-CZ" sz="2000" b="1" dirty="0"/>
          </a:p>
        </p:txBody>
      </p:sp>
      <p:sp>
        <p:nvSpPr>
          <p:cNvPr id="3" name="TextovéPole 2"/>
          <p:cNvSpPr txBox="1"/>
          <p:nvPr/>
        </p:nvSpPr>
        <p:spPr>
          <a:xfrm>
            <a:off x="9326849" y="4071853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8002"/>
              </p:ext>
            </p:extLst>
          </p:nvPr>
        </p:nvGraphicFramePr>
        <p:xfrm>
          <a:off x="203200" y="969824"/>
          <a:ext cx="8783782" cy="5475720"/>
        </p:xfrm>
        <a:graphic>
          <a:graphicData uri="http://schemas.openxmlformats.org/drawingml/2006/table">
            <a:tbl>
              <a:tblPr/>
              <a:tblGrid>
                <a:gridCol w="1858675">
                  <a:extLst>
                    <a:ext uri="{9D8B030D-6E8A-4147-A177-3AD203B41FA5}">
                      <a16:colId xmlns:a16="http://schemas.microsoft.com/office/drawing/2014/main" val="2156991856"/>
                    </a:ext>
                  </a:extLst>
                </a:gridCol>
                <a:gridCol w="1058583">
                  <a:extLst>
                    <a:ext uri="{9D8B030D-6E8A-4147-A177-3AD203B41FA5}">
                      <a16:colId xmlns:a16="http://schemas.microsoft.com/office/drawing/2014/main" val="2621016916"/>
                    </a:ext>
                  </a:extLst>
                </a:gridCol>
                <a:gridCol w="1046275">
                  <a:extLst>
                    <a:ext uri="{9D8B030D-6E8A-4147-A177-3AD203B41FA5}">
                      <a16:colId xmlns:a16="http://schemas.microsoft.com/office/drawing/2014/main" val="2230482795"/>
                    </a:ext>
                  </a:extLst>
                </a:gridCol>
                <a:gridCol w="1046275">
                  <a:extLst>
                    <a:ext uri="{9D8B030D-6E8A-4147-A177-3AD203B41FA5}">
                      <a16:colId xmlns:a16="http://schemas.microsoft.com/office/drawing/2014/main" val="3236204387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val="3494841660"/>
                    </a:ext>
                  </a:extLst>
                </a:gridCol>
                <a:gridCol w="1489402">
                  <a:extLst>
                    <a:ext uri="{9D8B030D-6E8A-4147-A177-3AD203B41FA5}">
                      <a16:colId xmlns:a16="http://schemas.microsoft.com/office/drawing/2014/main" val="2602473936"/>
                    </a:ext>
                  </a:extLst>
                </a:gridCol>
                <a:gridCol w="1189060">
                  <a:extLst>
                    <a:ext uri="{9D8B030D-6E8A-4147-A177-3AD203B41FA5}">
                      <a16:colId xmlns:a16="http://schemas.microsoft.com/office/drawing/2014/main" val="4173893532"/>
                    </a:ext>
                  </a:extLst>
                </a:gridCol>
              </a:tblGrid>
              <a:tr h="18045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17573"/>
                  </a:ext>
                </a:extLst>
              </a:tr>
              <a:tr h="18045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22.01. 2022, 12:00 h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665567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45302"/>
                  </a:ext>
                </a:extLst>
              </a:tr>
              <a:tr h="1804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17788"/>
                  </a:ext>
                </a:extLst>
              </a:tr>
              <a:tr h="53202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70568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75385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1 876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3774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23083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670785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99431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78469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77660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59072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113500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1 742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65417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2 541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0869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857691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44759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58655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22 793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6653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1 502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270" marR="5270" marT="52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5270" marR="5270" marT="52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853870"/>
                  </a:ext>
                </a:extLst>
              </a:tr>
              <a:tr h="180457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70923"/>
                  </a:ext>
                </a:extLst>
              </a:tr>
              <a:tr h="18045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851063"/>
                  </a:ext>
                </a:extLst>
              </a:tr>
              <a:tr h="356239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308504"/>
                  </a:ext>
                </a:extLst>
              </a:tr>
              <a:tr h="18045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14x</a:t>
                      </a: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0" marR="5270" marT="5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81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8857" y="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– Stav očkování u hospitalizovaných pacientů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63893"/>
              </p:ext>
            </p:extLst>
          </p:nvPr>
        </p:nvGraphicFramePr>
        <p:xfrm>
          <a:off x="1522023" y="1993495"/>
          <a:ext cx="8652072" cy="311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018">
                  <a:extLst>
                    <a:ext uri="{9D8B030D-6E8A-4147-A177-3AD203B41FA5}">
                      <a16:colId xmlns:a16="http://schemas.microsoft.com/office/drawing/2014/main" val="2672105997"/>
                    </a:ext>
                  </a:extLst>
                </a:gridCol>
                <a:gridCol w="149527">
                  <a:extLst>
                    <a:ext uri="{9D8B030D-6E8A-4147-A177-3AD203B41FA5}">
                      <a16:colId xmlns:a16="http://schemas.microsoft.com/office/drawing/2014/main" val="2565829457"/>
                    </a:ext>
                  </a:extLst>
                </a:gridCol>
                <a:gridCol w="2013491">
                  <a:extLst>
                    <a:ext uri="{9D8B030D-6E8A-4147-A177-3AD203B41FA5}">
                      <a16:colId xmlns:a16="http://schemas.microsoft.com/office/drawing/2014/main" val="4257011553"/>
                    </a:ext>
                  </a:extLst>
                </a:gridCol>
                <a:gridCol w="2329909">
                  <a:extLst>
                    <a:ext uri="{9D8B030D-6E8A-4147-A177-3AD203B41FA5}">
                      <a16:colId xmlns:a16="http://schemas.microsoft.com/office/drawing/2014/main" val="3540943450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1484824574"/>
                    </a:ext>
                  </a:extLst>
                </a:gridCol>
                <a:gridCol w="1266366">
                  <a:extLst>
                    <a:ext uri="{9D8B030D-6E8A-4147-A177-3AD203B41FA5}">
                      <a16:colId xmlns:a16="http://schemas.microsoft.com/office/drawing/2014/main" val="15660643"/>
                    </a:ext>
                  </a:extLst>
                </a:gridCol>
              </a:tblGrid>
              <a:tr h="389221">
                <a:tc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cs-CZ" sz="1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Stav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 k 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22.1.2022 0:55 </a:t>
                      </a:r>
                      <a:r>
                        <a:rPr lang="cs-CZ" sz="1400" b="0" i="0" baseline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h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cs-CZ" sz="1200" b="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i="0" dirty="0" smtClean="0">
                          <a:solidFill>
                            <a:schemeClr val="tx1"/>
                          </a:solidFill>
                          <a:latin typeface="+mj-lt"/>
                          <a:cs typeface="Calibri" panose="020F0502020204030204" pitchFamily="34" charset="0"/>
                        </a:rPr>
                        <a:t>Zdroj: ÚZIS</a:t>
                      </a:r>
                      <a:endParaRPr lang="cs-CZ" sz="1400" b="0" i="0" dirty="0">
                        <a:solidFill>
                          <a:schemeClr val="tx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070743"/>
                  </a:ext>
                </a:extLst>
              </a:tr>
              <a:tr h="557021">
                <a:tc gridSpan="6"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Celkem hospitalizovaných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PAC C+        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cs-CZ" sz="2400" b="1" baseline="0" dirty="0" smtClean="0">
                          <a:latin typeface="+mj-lt"/>
                          <a:cs typeface="Calibri" panose="020F0502020204030204" pitchFamily="34" charset="0"/>
                        </a:rPr>
                        <a:t>566</a:t>
                      </a:r>
                      <a:endParaRPr lang="cs-CZ" sz="24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92961"/>
                  </a:ext>
                </a:extLst>
              </a:tr>
              <a:tr h="365132">
                <a:tc gridSpan="3">
                  <a:txBody>
                    <a:bodyPr/>
                    <a:lstStyle/>
                    <a:p>
                      <a:pPr algn="ct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3122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Neočkovaní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839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53,7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JIP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261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675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Nedokončené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25 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(1,6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  <a:endParaRPr lang="cs-CZ" sz="14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133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 (67,8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55086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Dokončené očko.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449</a:t>
                      </a:r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28,6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PAC na standart O2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1" baseline="0" dirty="0" smtClean="0">
                          <a:latin typeface="+mj-lt"/>
                          <a:cs typeface="Calibri" panose="020F0502020204030204" pitchFamily="34" charset="0"/>
                        </a:rPr>
                        <a:t>305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843188"/>
                  </a:ext>
                </a:extLst>
              </a:tr>
              <a:tr h="451806">
                <a:tc gridSpan="2">
                  <a:txBody>
                    <a:bodyPr/>
                    <a:lstStyle/>
                    <a:p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Posilovací dávka</a:t>
                      </a:r>
                      <a:endParaRPr lang="cs-CZ" sz="1600" b="1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253   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16,1</a:t>
                      </a:r>
                      <a:r>
                        <a:rPr lang="cs-CZ" sz="1600" b="0" baseline="0" dirty="0" smtClean="0"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z toho </a:t>
                      </a:r>
                      <a:r>
                        <a:rPr lang="cs-CZ" sz="1400" b="0" dirty="0" err="1" smtClean="0">
                          <a:latin typeface="+mj-lt"/>
                          <a:cs typeface="Calibri" panose="020F0502020204030204" pitchFamily="34" charset="0"/>
                        </a:rPr>
                        <a:t>neočko</a:t>
                      </a:r>
                      <a:r>
                        <a:rPr lang="cs-CZ" sz="1400" b="0" dirty="0" smtClean="0">
                          <a:latin typeface="+mj-lt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cs-CZ" sz="1600" b="1" dirty="0" smtClean="0">
                          <a:latin typeface="+mj-lt"/>
                          <a:cs typeface="Calibri" panose="020F0502020204030204" pitchFamily="34" charset="0"/>
                        </a:rPr>
                        <a:t>690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52,9 </a:t>
                      </a:r>
                      <a:r>
                        <a:rPr lang="cs-CZ" sz="1600" b="0" dirty="0" smtClean="0">
                          <a:latin typeface="+mj-lt"/>
                          <a:cs typeface="Calibri" panose="020F0502020204030204" pitchFamily="34" charset="0"/>
                        </a:rPr>
                        <a:t>%)</a:t>
                      </a:r>
                      <a:endParaRPr lang="cs-CZ" sz="16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0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71273" y="30260"/>
            <a:ext cx="9885238" cy="896492"/>
          </a:xfrm>
        </p:spPr>
        <p:txBody>
          <a:bodyPr>
            <a:normAutofit/>
          </a:bodyPr>
          <a:lstStyle/>
          <a:p>
            <a:r>
              <a:rPr lang="cs-CZ" dirty="0" smtClean="0"/>
              <a:t>NDLP </a:t>
            </a:r>
            <a:r>
              <a:rPr lang="cs-CZ" dirty="0"/>
              <a:t>-</a:t>
            </a:r>
            <a:r>
              <a:rPr lang="cs-CZ" dirty="0" smtClean="0"/>
              <a:t> Souhrn</a:t>
            </a:r>
            <a:endParaRPr lang="cs-CZ" sz="2800" dirty="0"/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56045"/>
              </p:ext>
            </p:extLst>
          </p:nvPr>
        </p:nvGraphicFramePr>
        <p:xfrm>
          <a:off x="803513" y="1322691"/>
          <a:ext cx="477709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2033899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Kapacity lůžkové péče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k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22.1.2022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62031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3591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37,2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 </a:t>
                      </a: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698690" y="2927866"/>
            <a:ext cx="1039788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Další informace: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dirty="0" smtClean="0">
              <a:solidFill>
                <a:prstClr val="black"/>
              </a:solidFill>
              <a:latin typeface="Segoe UI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Dne 19.1. bylo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137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nově přijatých C+ pacientů a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168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propuštěných.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KKIP – bez požadavků na mezikrajové překlady. </a:t>
            </a:r>
          </a:p>
          <a:p>
            <a:pPr marL="800100" lvl="1" indent="-342900">
              <a:buFont typeface="+mj-lt"/>
              <a:buAutoNum type="arabicParenR"/>
              <a:defRPr/>
            </a:pP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KKIP  - celkové zlepšení situace v ČR i vzhledem ke zvyšujícím se počtům pozitivních testů, nižší počty příjmů C+ pac, ve všech krajích obnovena elektivní operativa s omezením do 50 % </a:t>
            </a:r>
            <a:r>
              <a:rPr lang="cs-CZ" sz="17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méně</a:t>
            </a:r>
            <a:r>
              <a:rPr lang="cs-CZ" sz="1700" dirty="0">
                <a:latin typeface="Segoe UI" panose="020B0502040204020203" pitchFamily="34" charset="0"/>
                <a:cs typeface="Segoe UI" panose="020B0502040204020203" pitchFamily="34" charset="0"/>
              </a:rPr>
              <a:t>. Stále zatížení IP long-COVID pacienty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Dochází k úbytku personálu – nemocnost, OČR.</a:t>
            </a:r>
          </a:p>
          <a:p>
            <a:pPr lvl="1">
              <a:defRPr/>
            </a:pPr>
            <a:endParaRPr lang="cs-CZ" sz="17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arenR" startAt="4"/>
              <a:defRPr/>
            </a:pP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DIP – long-</a:t>
            </a:r>
            <a:r>
              <a:rPr lang="cs-CZ" sz="17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Covid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pacienti k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22.1.2022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11:20 -&gt;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116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celkem, z toho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69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pac na JIP, z toho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54 </a:t>
            </a:r>
            <a:r>
              <a:rPr lang="cs-CZ" sz="17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pac na UPV/ECMO</a:t>
            </a:r>
            <a:endParaRPr lang="cs-CZ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897634" y="1454642"/>
            <a:ext cx="5254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cs-CZ" b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Hodnocení:</a:t>
            </a:r>
          </a:p>
          <a:p>
            <a:pPr lvl="0"/>
            <a:r>
              <a:rPr lang="cs-CZ" dirty="0" smtClean="0">
                <a:latin typeface="Segoe UI" panose="020B0502040204020203" pitchFamily="34" charset="0"/>
                <a:cs typeface="Segoe UI" panose="020B0502040204020203" pitchFamily="34" charset="0"/>
              </a:rPr>
              <a:t>Volná kapacita JIP již čtvrtý týden stoupá a pokles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podílu </a:t>
            </a:r>
            <a:r>
              <a:rPr lang="cs-CZ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C+ </a:t>
            </a:r>
            <a:r>
              <a:rPr lang="cs-CZ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pacientů začíná stagnovat.</a:t>
            </a:r>
            <a:endParaRPr lang="cs-CZ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41807"/>
              </p:ext>
            </p:extLst>
          </p:nvPr>
        </p:nvGraphicFramePr>
        <p:xfrm>
          <a:off x="332646" y="832093"/>
          <a:ext cx="11405086" cy="5156742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1854723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455378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662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977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není třeba omezovat provozy v nemocnicích regionu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nadále trvá ,ale podařilo se navýšit pro ně kapacity poklesem obsazenosti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int.lůžek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+. Začínáme pociťovat dopad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personálního zabezpečení péče.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5724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stabilní, kapacita standardní i IP pro C+ dostatečná, elektivní péče nadále částečně omezená ve prospěch COVID jednotek.</a:t>
                      </a:r>
                    </a:p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personálu i s ohledem na vysoký počet PN.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97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jednotlivých ZZ průběžně upravována kapacita C+ jednotek, v oblasti standardních lůžek t.č. cca obsazenost 50%, v IP zachována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bez omezen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Vzdor narůstajícímu počtu pozitivních výsledků AG a PCR je zatím v nemocnicích situace klidná s postupným návratem k elektivní operativě (stále s mírným omezením IP pro pooperační stavy).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56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35138"/>
              </p:ext>
            </p:extLst>
          </p:nvPr>
        </p:nvGraphicFramePr>
        <p:xfrm>
          <a:off x="288084" y="735512"/>
          <a:ext cx="11587543" cy="5522783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6677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269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int.péči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nadále trvá ,ale podařilo se navýšit pro ně kapacity poklesem obsazenosti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int.lůžek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+. Začínáme pociťovat dopad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omicronu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personálního zabezpečení péče.</a:t>
                      </a:r>
                      <a:endParaRPr lang="cs-CZ" sz="1300" b="0" i="0" kern="1200" baseline="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2309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dochází k restrukturalizaci provozů, bez omezení jejich normální funkce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Pokles hospitalizovaných C+ pacientů standard/IP. Vyšší zátěž a potřeba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intenzivní péče. Nedostatek personálu v důsledku zvýšené nemocnosti, karantény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etc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2354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Personální bariéry k obnově normálního provozu - jednak otázka karantén a dále nejistota stran dalšího vývoje potřeby lůžek blokují větší rozvolnění v elektivní péči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34115"/>
              </p:ext>
            </p:extLst>
          </p:nvPr>
        </p:nvGraphicFramePr>
        <p:xfrm>
          <a:off x="376606" y="813855"/>
          <a:ext cx="11519385" cy="4795637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10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klidná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Postupný návrat k elektivní operativě.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18639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 - mírně zhoršená</a:t>
                      </a:r>
                      <a:endParaRPr lang="cs-CZ" sz="13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 - není třeba omezovat provozy v nemocnicích regionu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situace klidná, předpokládáme potíže s nemocností personálu a personálem na OČR či v karanténě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20.01.22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Celková lůžková kapacita zlepšena – překlady mezi nemocnicemi jen ECMO.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Vysoký počet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postkovidů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 lůžkách IP přetrvává ECMO kapacita dostatečná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25850</TotalTime>
  <Words>1805</Words>
  <Application>Microsoft Office PowerPoint</Application>
  <PresentationFormat>Širokoúhlá obrazovka</PresentationFormat>
  <Paragraphs>521</Paragraphs>
  <Slides>10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NDLP – Stav očkování u hospitalizovaných pacientů</vt:lpstr>
      <vt:lpstr>NDLP - Souhrn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Daniel Karafiát</cp:lastModifiedBy>
  <cp:revision>1933</cp:revision>
  <cp:lastPrinted>2020-10-20T04:21:56Z</cp:lastPrinted>
  <dcterms:created xsi:type="dcterms:W3CDTF">2020-07-15T10:33:32Z</dcterms:created>
  <dcterms:modified xsi:type="dcterms:W3CDTF">2022-01-22T15:22:09Z</dcterms:modified>
</cp:coreProperties>
</file>