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</p:sldMasterIdLst>
  <p:notesMasterIdLst>
    <p:notesMasterId r:id="rId22"/>
  </p:notesMasterIdLst>
  <p:sldIdLst>
    <p:sldId id="765" r:id="rId3"/>
    <p:sldId id="767" r:id="rId4"/>
    <p:sldId id="768" r:id="rId5"/>
    <p:sldId id="770" r:id="rId6"/>
    <p:sldId id="775" r:id="rId7"/>
    <p:sldId id="771" r:id="rId8"/>
    <p:sldId id="777" r:id="rId9"/>
    <p:sldId id="776" r:id="rId10"/>
    <p:sldId id="778" r:id="rId11"/>
    <p:sldId id="779" r:id="rId12"/>
    <p:sldId id="780" r:id="rId13"/>
    <p:sldId id="781" r:id="rId14"/>
    <p:sldId id="782" r:id="rId15"/>
    <p:sldId id="784" r:id="rId16"/>
    <p:sldId id="783" r:id="rId17"/>
    <p:sldId id="786" r:id="rId18"/>
    <p:sldId id="787" r:id="rId19"/>
    <p:sldId id="788" r:id="rId20"/>
    <p:sldId id="785" r:id="rId2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767171"/>
    <a:srgbClr val="4472C4"/>
    <a:srgbClr val="FFFFFF"/>
    <a:srgbClr val="00B050"/>
    <a:srgbClr val="D31145"/>
    <a:srgbClr val="FF33CC"/>
    <a:srgbClr val="00CD61"/>
    <a:srgbClr val="FF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95501" autoAdjust="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>
        <p:guide orient="horz" pos="4224"/>
        <p:guide pos="41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List_aplikace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List_aplikace_Microsoft_Excel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51231934911546E-2"/>
          <c:y val="0.13807894736842105"/>
          <c:w val="0.91692139603581668"/>
          <c:h val="0.65774488304093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Denní počet případů</c:v>
                </c:pt>
              </c:strCache>
            </c:strRef>
          </c:tx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Sheet1!$A$157:$A$279</c:f>
              <c:numCache>
                <c:formatCode>m/d/yyyy</c:formatCode>
                <c:ptCount val="123"/>
                <c:pt idx="0">
                  <c:v>44012</c:v>
                </c:pt>
                <c:pt idx="1">
                  <c:v>44013</c:v>
                </c:pt>
                <c:pt idx="2">
                  <c:v>44014</c:v>
                </c:pt>
                <c:pt idx="3">
                  <c:v>44015</c:v>
                </c:pt>
                <c:pt idx="4">
                  <c:v>44016</c:v>
                </c:pt>
                <c:pt idx="5">
                  <c:v>44017</c:v>
                </c:pt>
                <c:pt idx="6">
                  <c:v>44018</c:v>
                </c:pt>
                <c:pt idx="7">
                  <c:v>44019</c:v>
                </c:pt>
                <c:pt idx="8">
                  <c:v>44020</c:v>
                </c:pt>
                <c:pt idx="9">
                  <c:v>44021</c:v>
                </c:pt>
                <c:pt idx="10">
                  <c:v>44022</c:v>
                </c:pt>
                <c:pt idx="11">
                  <c:v>44023</c:v>
                </c:pt>
                <c:pt idx="12">
                  <c:v>44024</c:v>
                </c:pt>
                <c:pt idx="13">
                  <c:v>44025</c:v>
                </c:pt>
                <c:pt idx="14">
                  <c:v>44026</c:v>
                </c:pt>
                <c:pt idx="15">
                  <c:v>44027</c:v>
                </c:pt>
                <c:pt idx="16">
                  <c:v>44028</c:v>
                </c:pt>
                <c:pt idx="17">
                  <c:v>44029</c:v>
                </c:pt>
                <c:pt idx="18">
                  <c:v>44030</c:v>
                </c:pt>
                <c:pt idx="19">
                  <c:v>44031</c:v>
                </c:pt>
                <c:pt idx="20">
                  <c:v>44032</c:v>
                </c:pt>
                <c:pt idx="21">
                  <c:v>44033</c:v>
                </c:pt>
                <c:pt idx="22">
                  <c:v>44034</c:v>
                </c:pt>
                <c:pt idx="23">
                  <c:v>44035</c:v>
                </c:pt>
                <c:pt idx="24">
                  <c:v>44036</c:v>
                </c:pt>
                <c:pt idx="25">
                  <c:v>44037</c:v>
                </c:pt>
                <c:pt idx="26">
                  <c:v>44038</c:v>
                </c:pt>
                <c:pt idx="27">
                  <c:v>44039</c:v>
                </c:pt>
                <c:pt idx="28">
                  <c:v>44040</c:v>
                </c:pt>
                <c:pt idx="29">
                  <c:v>44041</c:v>
                </c:pt>
                <c:pt idx="30">
                  <c:v>44042</c:v>
                </c:pt>
                <c:pt idx="31">
                  <c:v>44043</c:v>
                </c:pt>
                <c:pt idx="32">
                  <c:v>44044</c:v>
                </c:pt>
                <c:pt idx="33">
                  <c:v>44045</c:v>
                </c:pt>
                <c:pt idx="34">
                  <c:v>44046</c:v>
                </c:pt>
                <c:pt idx="35">
                  <c:v>44047</c:v>
                </c:pt>
                <c:pt idx="36">
                  <c:v>44048</c:v>
                </c:pt>
                <c:pt idx="37">
                  <c:v>44049</c:v>
                </c:pt>
                <c:pt idx="38">
                  <c:v>44050</c:v>
                </c:pt>
                <c:pt idx="39">
                  <c:v>44051</c:v>
                </c:pt>
                <c:pt idx="40">
                  <c:v>44052</c:v>
                </c:pt>
                <c:pt idx="41">
                  <c:v>44053</c:v>
                </c:pt>
                <c:pt idx="42">
                  <c:v>44054</c:v>
                </c:pt>
                <c:pt idx="43">
                  <c:v>44055</c:v>
                </c:pt>
                <c:pt idx="44">
                  <c:v>44056</c:v>
                </c:pt>
                <c:pt idx="45">
                  <c:v>44057</c:v>
                </c:pt>
                <c:pt idx="46">
                  <c:v>44058</c:v>
                </c:pt>
                <c:pt idx="47">
                  <c:v>44059</c:v>
                </c:pt>
                <c:pt idx="48">
                  <c:v>44060</c:v>
                </c:pt>
                <c:pt idx="49">
                  <c:v>44061</c:v>
                </c:pt>
                <c:pt idx="50">
                  <c:v>44062</c:v>
                </c:pt>
                <c:pt idx="51">
                  <c:v>44063</c:v>
                </c:pt>
                <c:pt idx="52">
                  <c:v>44064</c:v>
                </c:pt>
                <c:pt idx="53">
                  <c:v>44065</c:v>
                </c:pt>
                <c:pt idx="54">
                  <c:v>44066</c:v>
                </c:pt>
                <c:pt idx="55">
                  <c:v>44067</c:v>
                </c:pt>
                <c:pt idx="56">
                  <c:v>44068</c:v>
                </c:pt>
                <c:pt idx="57">
                  <c:v>44069</c:v>
                </c:pt>
                <c:pt idx="58">
                  <c:v>44070</c:v>
                </c:pt>
                <c:pt idx="59">
                  <c:v>44071</c:v>
                </c:pt>
                <c:pt idx="60">
                  <c:v>44072</c:v>
                </c:pt>
                <c:pt idx="61">
                  <c:v>44073</c:v>
                </c:pt>
                <c:pt idx="62">
                  <c:v>44074</c:v>
                </c:pt>
                <c:pt idx="63">
                  <c:v>44075</c:v>
                </c:pt>
                <c:pt idx="64">
                  <c:v>44076</c:v>
                </c:pt>
                <c:pt idx="65">
                  <c:v>44077</c:v>
                </c:pt>
                <c:pt idx="66">
                  <c:v>44078</c:v>
                </c:pt>
                <c:pt idx="67">
                  <c:v>44079</c:v>
                </c:pt>
                <c:pt idx="68">
                  <c:v>44080</c:v>
                </c:pt>
                <c:pt idx="69">
                  <c:v>44081</c:v>
                </c:pt>
                <c:pt idx="70">
                  <c:v>44082</c:v>
                </c:pt>
                <c:pt idx="71">
                  <c:v>44083</c:v>
                </c:pt>
                <c:pt idx="72">
                  <c:v>44084</c:v>
                </c:pt>
                <c:pt idx="73">
                  <c:v>44085</c:v>
                </c:pt>
                <c:pt idx="74">
                  <c:v>44086</c:v>
                </c:pt>
                <c:pt idx="75">
                  <c:v>44087</c:v>
                </c:pt>
                <c:pt idx="76">
                  <c:v>44088</c:v>
                </c:pt>
                <c:pt idx="77">
                  <c:v>44089</c:v>
                </c:pt>
                <c:pt idx="78">
                  <c:v>44090</c:v>
                </c:pt>
                <c:pt idx="79">
                  <c:v>44091</c:v>
                </c:pt>
                <c:pt idx="80">
                  <c:v>44092</c:v>
                </c:pt>
                <c:pt idx="81">
                  <c:v>44093</c:v>
                </c:pt>
                <c:pt idx="82">
                  <c:v>44094</c:v>
                </c:pt>
                <c:pt idx="83">
                  <c:v>44095</c:v>
                </c:pt>
                <c:pt idx="84">
                  <c:v>44096</c:v>
                </c:pt>
                <c:pt idx="85">
                  <c:v>44097</c:v>
                </c:pt>
                <c:pt idx="86">
                  <c:v>44098</c:v>
                </c:pt>
                <c:pt idx="87">
                  <c:v>44099</c:v>
                </c:pt>
                <c:pt idx="88">
                  <c:v>44100</c:v>
                </c:pt>
                <c:pt idx="89">
                  <c:v>44101</c:v>
                </c:pt>
                <c:pt idx="90">
                  <c:v>44102</c:v>
                </c:pt>
                <c:pt idx="91">
                  <c:v>44103</c:v>
                </c:pt>
                <c:pt idx="92">
                  <c:v>44104</c:v>
                </c:pt>
                <c:pt idx="93">
                  <c:v>44105</c:v>
                </c:pt>
                <c:pt idx="94">
                  <c:v>44106</c:v>
                </c:pt>
                <c:pt idx="95">
                  <c:v>44107</c:v>
                </c:pt>
                <c:pt idx="96">
                  <c:v>44108</c:v>
                </c:pt>
                <c:pt idx="97">
                  <c:v>44109</c:v>
                </c:pt>
                <c:pt idx="98">
                  <c:v>44110</c:v>
                </c:pt>
                <c:pt idx="99">
                  <c:v>44111</c:v>
                </c:pt>
                <c:pt idx="100">
                  <c:v>44112</c:v>
                </c:pt>
                <c:pt idx="101">
                  <c:v>44113</c:v>
                </c:pt>
                <c:pt idx="102">
                  <c:v>44114</c:v>
                </c:pt>
                <c:pt idx="103">
                  <c:v>44115</c:v>
                </c:pt>
                <c:pt idx="104">
                  <c:v>44116</c:v>
                </c:pt>
                <c:pt idx="105">
                  <c:v>44117</c:v>
                </c:pt>
                <c:pt idx="106">
                  <c:v>44118</c:v>
                </c:pt>
                <c:pt idx="107">
                  <c:v>44119</c:v>
                </c:pt>
                <c:pt idx="108">
                  <c:v>44120</c:v>
                </c:pt>
                <c:pt idx="109">
                  <c:v>44121</c:v>
                </c:pt>
                <c:pt idx="110">
                  <c:v>44122</c:v>
                </c:pt>
                <c:pt idx="111">
                  <c:v>44123</c:v>
                </c:pt>
                <c:pt idx="112">
                  <c:v>44124</c:v>
                </c:pt>
                <c:pt idx="113">
                  <c:v>44125</c:v>
                </c:pt>
                <c:pt idx="114">
                  <c:v>44126</c:v>
                </c:pt>
                <c:pt idx="115">
                  <c:v>44127</c:v>
                </c:pt>
                <c:pt idx="116">
                  <c:v>44128</c:v>
                </c:pt>
                <c:pt idx="117">
                  <c:v>44129</c:v>
                </c:pt>
                <c:pt idx="118">
                  <c:v>44130</c:v>
                </c:pt>
                <c:pt idx="119">
                  <c:v>44131</c:v>
                </c:pt>
                <c:pt idx="120">
                  <c:v>44132</c:v>
                </c:pt>
                <c:pt idx="121">
                  <c:v>44133</c:v>
                </c:pt>
                <c:pt idx="122">
                  <c:v>44134</c:v>
                </c:pt>
              </c:numCache>
            </c:numRef>
          </c:cat>
          <c:val>
            <c:numRef>
              <c:f>Sheet1!$B$157:$B$279</c:f>
              <c:numCache>
                <c:formatCode>General</c:formatCode>
                <c:ptCount val="123"/>
                <c:pt idx="0">
                  <c:v>149</c:v>
                </c:pt>
                <c:pt idx="1">
                  <c:v>91</c:v>
                </c:pt>
                <c:pt idx="2">
                  <c:v>132</c:v>
                </c:pt>
                <c:pt idx="3">
                  <c:v>139</c:v>
                </c:pt>
                <c:pt idx="4">
                  <c:v>121</c:v>
                </c:pt>
                <c:pt idx="5">
                  <c:v>75</c:v>
                </c:pt>
                <c:pt idx="6">
                  <c:v>51</c:v>
                </c:pt>
                <c:pt idx="7">
                  <c:v>118</c:v>
                </c:pt>
                <c:pt idx="8">
                  <c:v>129</c:v>
                </c:pt>
                <c:pt idx="9">
                  <c:v>105</c:v>
                </c:pt>
                <c:pt idx="10">
                  <c:v>141</c:v>
                </c:pt>
                <c:pt idx="11">
                  <c:v>53</c:v>
                </c:pt>
                <c:pt idx="12">
                  <c:v>59</c:v>
                </c:pt>
                <c:pt idx="13">
                  <c:v>64</c:v>
                </c:pt>
                <c:pt idx="14">
                  <c:v>104</c:v>
                </c:pt>
                <c:pt idx="15">
                  <c:v>134</c:v>
                </c:pt>
                <c:pt idx="16">
                  <c:v>137</c:v>
                </c:pt>
                <c:pt idx="17">
                  <c:v>128</c:v>
                </c:pt>
                <c:pt idx="18">
                  <c:v>112</c:v>
                </c:pt>
                <c:pt idx="19">
                  <c:v>91</c:v>
                </c:pt>
                <c:pt idx="20">
                  <c:v>169</c:v>
                </c:pt>
                <c:pt idx="21">
                  <c:v>207</c:v>
                </c:pt>
                <c:pt idx="22">
                  <c:v>245</c:v>
                </c:pt>
                <c:pt idx="23">
                  <c:v>231</c:v>
                </c:pt>
                <c:pt idx="24">
                  <c:v>278</c:v>
                </c:pt>
                <c:pt idx="25">
                  <c:v>132</c:v>
                </c:pt>
                <c:pt idx="26">
                  <c:v>114</c:v>
                </c:pt>
                <c:pt idx="27">
                  <c:v>194</c:v>
                </c:pt>
                <c:pt idx="28">
                  <c:v>278</c:v>
                </c:pt>
                <c:pt idx="29">
                  <c:v>274</c:v>
                </c:pt>
                <c:pt idx="30">
                  <c:v>254</c:v>
                </c:pt>
                <c:pt idx="31">
                  <c:v>231</c:v>
                </c:pt>
                <c:pt idx="32">
                  <c:v>123</c:v>
                </c:pt>
                <c:pt idx="33">
                  <c:v>101</c:v>
                </c:pt>
                <c:pt idx="34">
                  <c:v>208</c:v>
                </c:pt>
                <c:pt idx="35">
                  <c:v>287</c:v>
                </c:pt>
                <c:pt idx="36">
                  <c:v>240</c:v>
                </c:pt>
                <c:pt idx="37">
                  <c:v>215</c:v>
                </c:pt>
                <c:pt idx="38">
                  <c:v>323</c:v>
                </c:pt>
                <c:pt idx="39">
                  <c:v>173</c:v>
                </c:pt>
                <c:pt idx="40">
                  <c:v>122</c:v>
                </c:pt>
                <c:pt idx="41">
                  <c:v>140</c:v>
                </c:pt>
                <c:pt idx="42">
                  <c:v>288</c:v>
                </c:pt>
                <c:pt idx="43">
                  <c:v>289</c:v>
                </c:pt>
                <c:pt idx="44">
                  <c:v>329</c:v>
                </c:pt>
                <c:pt idx="45">
                  <c:v>291</c:v>
                </c:pt>
                <c:pt idx="46">
                  <c:v>197</c:v>
                </c:pt>
                <c:pt idx="47">
                  <c:v>121</c:v>
                </c:pt>
                <c:pt idx="48">
                  <c:v>191</c:v>
                </c:pt>
                <c:pt idx="49">
                  <c:v>281</c:v>
                </c:pt>
                <c:pt idx="50">
                  <c:v>313</c:v>
                </c:pt>
                <c:pt idx="51">
                  <c:v>246</c:v>
                </c:pt>
                <c:pt idx="52">
                  <c:v>504</c:v>
                </c:pt>
                <c:pt idx="53">
                  <c:v>234</c:v>
                </c:pt>
                <c:pt idx="54">
                  <c:v>136</c:v>
                </c:pt>
                <c:pt idx="55">
                  <c:v>259</c:v>
                </c:pt>
                <c:pt idx="56">
                  <c:v>364</c:v>
                </c:pt>
                <c:pt idx="57">
                  <c:v>395</c:v>
                </c:pt>
                <c:pt idx="58">
                  <c:v>350</c:v>
                </c:pt>
                <c:pt idx="59">
                  <c:v>485</c:v>
                </c:pt>
                <c:pt idx="60">
                  <c:v>320</c:v>
                </c:pt>
                <c:pt idx="61">
                  <c:v>274</c:v>
                </c:pt>
                <c:pt idx="62">
                  <c:v>256</c:v>
                </c:pt>
                <c:pt idx="63">
                  <c:v>499</c:v>
                </c:pt>
                <c:pt idx="64">
                  <c:v>645</c:v>
                </c:pt>
                <c:pt idx="65">
                  <c:v>675</c:v>
                </c:pt>
                <c:pt idx="66">
                  <c:v>797</c:v>
                </c:pt>
                <c:pt idx="67">
                  <c:v>505</c:v>
                </c:pt>
                <c:pt idx="68">
                  <c:v>410</c:v>
                </c:pt>
                <c:pt idx="69">
                  <c:v>561</c:v>
                </c:pt>
                <c:pt idx="70">
                  <c:v>1161</c:v>
                </c:pt>
                <c:pt idx="71">
                  <c:v>1158</c:v>
                </c:pt>
                <c:pt idx="72">
                  <c:v>1382</c:v>
                </c:pt>
                <c:pt idx="73">
                  <c:v>1443</c:v>
                </c:pt>
                <c:pt idx="74">
                  <c:v>1537</c:v>
                </c:pt>
                <c:pt idx="75">
                  <c:v>791</c:v>
                </c:pt>
                <c:pt idx="76">
                  <c:v>1028</c:v>
                </c:pt>
                <c:pt idx="77">
                  <c:v>1673</c:v>
                </c:pt>
                <c:pt idx="78">
                  <c:v>2133</c:v>
                </c:pt>
                <c:pt idx="79">
                  <c:v>3125</c:v>
                </c:pt>
                <c:pt idx="80">
                  <c:v>2108</c:v>
                </c:pt>
                <c:pt idx="81">
                  <c:v>2046</c:v>
                </c:pt>
                <c:pt idx="82">
                  <c:v>984</c:v>
                </c:pt>
                <c:pt idx="83">
                  <c:v>1476</c:v>
                </c:pt>
                <c:pt idx="84">
                  <c:v>2388</c:v>
                </c:pt>
                <c:pt idx="85">
                  <c:v>2306</c:v>
                </c:pt>
                <c:pt idx="86">
                  <c:v>2908</c:v>
                </c:pt>
                <c:pt idx="87">
                  <c:v>2947</c:v>
                </c:pt>
                <c:pt idx="88">
                  <c:v>1981</c:v>
                </c:pt>
                <c:pt idx="89">
                  <c:v>1304</c:v>
                </c:pt>
                <c:pt idx="90">
                  <c:v>1284</c:v>
                </c:pt>
                <c:pt idx="91">
                  <c:v>1963</c:v>
                </c:pt>
                <c:pt idx="92">
                  <c:v>2926</c:v>
                </c:pt>
                <c:pt idx="93">
                  <c:v>3496</c:v>
                </c:pt>
                <c:pt idx="94">
                  <c:v>3794</c:v>
                </c:pt>
                <c:pt idx="95">
                  <c:v>2555</c:v>
                </c:pt>
                <c:pt idx="96">
                  <c:v>1840</c:v>
                </c:pt>
                <c:pt idx="97">
                  <c:v>3118</c:v>
                </c:pt>
                <c:pt idx="98">
                  <c:v>4460</c:v>
                </c:pt>
                <c:pt idx="99">
                  <c:v>5338</c:v>
                </c:pt>
                <c:pt idx="100">
                  <c:v>5394</c:v>
                </c:pt>
                <c:pt idx="101">
                  <c:v>8616</c:v>
                </c:pt>
                <c:pt idx="102">
                  <c:v>4636</c:v>
                </c:pt>
                <c:pt idx="103">
                  <c:v>3104</c:v>
                </c:pt>
                <c:pt idx="104">
                  <c:v>4309</c:v>
                </c:pt>
                <c:pt idx="105">
                  <c:v>8324</c:v>
                </c:pt>
                <c:pt idx="106">
                  <c:v>9544</c:v>
                </c:pt>
                <c:pt idx="107">
                  <c:v>9722</c:v>
                </c:pt>
                <c:pt idx="108">
                  <c:v>11104</c:v>
                </c:pt>
                <c:pt idx="109">
                  <c:v>8713</c:v>
                </c:pt>
                <c:pt idx="110">
                  <c:v>5059</c:v>
                </c:pt>
                <c:pt idx="111">
                  <c:v>8076</c:v>
                </c:pt>
                <c:pt idx="112">
                  <c:v>11984</c:v>
                </c:pt>
                <c:pt idx="113">
                  <c:v>14968</c:v>
                </c:pt>
                <c:pt idx="114">
                  <c:v>14156</c:v>
                </c:pt>
                <c:pt idx="115">
                  <c:v>15253</c:v>
                </c:pt>
                <c:pt idx="116">
                  <c:v>12471</c:v>
                </c:pt>
                <c:pt idx="117">
                  <c:v>7301</c:v>
                </c:pt>
                <c:pt idx="118">
                  <c:v>10273</c:v>
                </c:pt>
                <c:pt idx="119">
                  <c:v>15663</c:v>
                </c:pt>
                <c:pt idx="120">
                  <c:v>12978</c:v>
                </c:pt>
                <c:pt idx="121">
                  <c:v>13051</c:v>
                </c:pt>
                <c:pt idx="122">
                  <c:v>13605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AD-465A-B1A8-B029E1C12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524901576"/>
        <c:axId val="524901968"/>
      </c:barChart>
      <c:dateAx>
        <c:axId val="52490157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968"/>
        <c:crosses val="autoZero"/>
        <c:auto val="1"/>
        <c:lblOffset val="100"/>
        <c:baseTimeUnit val="days"/>
        <c:majorUnit val="1"/>
        <c:majorTimeUnit val="days"/>
      </c:dateAx>
      <c:valAx>
        <c:axId val="524901968"/>
        <c:scaling>
          <c:orientation val="minMax"/>
          <c:max val="16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4901576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8983667020704E-2"/>
          <c:y val="0.10271625430964779"/>
          <c:w val="0.91692139603581668"/>
          <c:h val="0.7134466646044589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Sheet1!$A$203:$A$295</c:f>
              <c:numCache>
                <c:formatCode>m/d/yyyy</c:formatCode>
                <c:ptCount val="93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</c:numCache>
            </c:numRef>
          </c:cat>
          <c:val>
            <c:numRef>
              <c:f>Sheet1!$B$203:$B$295</c:f>
              <c:numCache>
                <c:formatCode>General</c:formatCode>
                <c:ptCount val="93"/>
                <c:pt idx="0">
                  <c:v>197</c:v>
                </c:pt>
                <c:pt idx="1">
                  <c:v>121</c:v>
                </c:pt>
                <c:pt idx="2">
                  <c:v>191</c:v>
                </c:pt>
                <c:pt idx="3">
                  <c:v>281</c:v>
                </c:pt>
                <c:pt idx="4">
                  <c:v>313</c:v>
                </c:pt>
                <c:pt idx="5">
                  <c:v>246</c:v>
                </c:pt>
                <c:pt idx="6">
                  <c:v>504</c:v>
                </c:pt>
                <c:pt idx="7">
                  <c:v>234</c:v>
                </c:pt>
                <c:pt idx="8">
                  <c:v>136</c:v>
                </c:pt>
                <c:pt idx="9">
                  <c:v>259</c:v>
                </c:pt>
                <c:pt idx="10">
                  <c:v>364</c:v>
                </c:pt>
                <c:pt idx="11">
                  <c:v>394</c:v>
                </c:pt>
                <c:pt idx="12">
                  <c:v>350</c:v>
                </c:pt>
                <c:pt idx="13">
                  <c:v>485</c:v>
                </c:pt>
                <c:pt idx="14">
                  <c:v>320</c:v>
                </c:pt>
                <c:pt idx="15">
                  <c:v>274</c:v>
                </c:pt>
                <c:pt idx="16">
                  <c:v>256</c:v>
                </c:pt>
                <c:pt idx="17">
                  <c:v>499</c:v>
                </c:pt>
                <c:pt idx="18">
                  <c:v>645</c:v>
                </c:pt>
                <c:pt idx="19">
                  <c:v>675</c:v>
                </c:pt>
                <c:pt idx="20">
                  <c:v>797</c:v>
                </c:pt>
                <c:pt idx="21">
                  <c:v>505</c:v>
                </c:pt>
                <c:pt idx="22">
                  <c:v>410</c:v>
                </c:pt>
                <c:pt idx="23">
                  <c:v>561</c:v>
                </c:pt>
                <c:pt idx="24">
                  <c:v>1161</c:v>
                </c:pt>
                <c:pt idx="25">
                  <c:v>1158</c:v>
                </c:pt>
                <c:pt idx="26">
                  <c:v>1382</c:v>
                </c:pt>
                <c:pt idx="27">
                  <c:v>1443</c:v>
                </c:pt>
                <c:pt idx="28">
                  <c:v>1537</c:v>
                </c:pt>
                <c:pt idx="29">
                  <c:v>791</c:v>
                </c:pt>
                <c:pt idx="30">
                  <c:v>1028</c:v>
                </c:pt>
                <c:pt idx="31">
                  <c:v>1673</c:v>
                </c:pt>
                <c:pt idx="32">
                  <c:v>2133</c:v>
                </c:pt>
                <c:pt idx="33">
                  <c:v>3125</c:v>
                </c:pt>
                <c:pt idx="34">
                  <c:v>2108</c:v>
                </c:pt>
                <c:pt idx="35">
                  <c:v>2046</c:v>
                </c:pt>
                <c:pt idx="36">
                  <c:v>984</c:v>
                </c:pt>
                <c:pt idx="37">
                  <c:v>1476</c:v>
                </c:pt>
                <c:pt idx="38">
                  <c:v>2388</c:v>
                </c:pt>
                <c:pt idx="39">
                  <c:v>2306</c:v>
                </c:pt>
                <c:pt idx="40">
                  <c:v>2908</c:v>
                </c:pt>
                <c:pt idx="41">
                  <c:v>2947</c:v>
                </c:pt>
                <c:pt idx="42">
                  <c:v>1981</c:v>
                </c:pt>
                <c:pt idx="43">
                  <c:v>1304</c:v>
                </c:pt>
                <c:pt idx="44">
                  <c:v>1284</c:v>
                </c:pt>
                <c:pt idx="45">
                  <c:v>1963</c:v>
                </c:pt>
                <c:pt idx="46">
                  <c:v>2926</c:v>
                </c:pt>
                <c:pt idx="47">
                  <c:v>3496</c:v>
                </c:pt>
                <c:pt idx="48">
                  <c:v>3794</c:v>
                </c:pt>
                <c:pt idx="49">
                  <c:v>2555</c:v>
                </c:pt>
                <c:pt idx="50">
                  <c:v>1840</c:v>
                </c:pt>
                <c:pt idx="51">
                  <c:v>3118</c:v>
                </c:pt>
                <c:pt idx="52">
                  <c:v>4460</c:v>
                </c:pt>
                <c:pt idx="53">
                  <c:v>5338</c:v>
                </c:pt>
                <c:pt idx="54">
                  <c:v>5394</c:v>
                </c:pt>
                <c:pt idx="55">
                  <c:v>8617</c:v>
                </c:pt>
                <c:pt idx="56">
                  <c:v>4636</c:v>
                </c:pt>
                <c:pt idx="57">
                  <c:v>3104</c:v>
                </c:pt>
                <c:pt idx="58">
                  <c:v>4309</c:v>
                </c:pt>
                <c:pt idx="59">
                  <c:v>8324</c:v>
                </c:pt>
                <c:pt idx="60">
                  <c:v>9544</c:v>
                </c:pt>
                <c:pt idx="61">
                  <c:v>9722</c:v>
                </c:pt>
                <c:pt idx="62">
                  <c:v>11104</c:v>
                </c:pt>
                <c:pt idx="63" formatCode="#,##0">
                  <c:v>8712</c:v>
                </c:pt>
                <c:pt idx="64" formatCode="#,##0">
                  <c:v>5059</c:v>
                </c:pt>
                <c:pt idx="65" formatCode="#,##0">
                  <c:v>8076</c:v>
                </c:pt>
                <c:pt idx="66">
                  <c:v>11984</c:v>
                </c:pt>
                <c:pt idx="67">
                  <c:v>14968</c:v>
                </c:pt>
                <c:pt idx="68">
                  <c:v>14156</c:v>
                </c:pt>
                <c:pt idx="69">
                  <c:v>15254</c:v>
                </c:pt>
                <c:pt idx="70">
                  <c:v>12471</c:v>
                </c:pt>
                <c:pt idx="71">
                  <c:v>7301</c:v>
                </c:pt>
                <c:pt idx="72">
                  <c:v>10273</c:v>
                </c:pt>
                <c:pt idx="73">
                  <c:v>15663</c:v>
                </c:pt>
                <c:pt idx="74" formatCode="#,##0">
                  <c:v>12977</c:v>
                </c:pt>
                <c:pt idx="75" formatCode="#,##0">
                  <c:v>13051</c:v>
                </c:pt>
                <c:pt idx="76">
                  <c:v>13605</c:v>
                </c:pt>
                <c:pt idx="77">
                  <c:v>11428</c:v>
                </c:pt>
                <c:pt idx="78">
                  <c:v>6542</c:v>
                </c:pt>
                <c:pt idx="79">
                  <c:v>9241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86-45D5-914A-F7C6AE048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17147840"/>
        <c:axId val="419321824"/>
      </c:barChart>
      <c:lineChart>
        <c:grouping val="standard"/>
        <c:varyColors val="0"/>
        <c:ser>
          <c:idx val="1"/>
          <c:order val="1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Sheet1!$A$203:$A$295</c:f>
              <c:numCache>
                <c:formatCode>m/d/yyyy</c:formatCode>
                <c:ptCount val="93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</c:numCache>
            </c:numRef>
          </c:cat>
          <c:val>
            <c:numRef>
              <c:f>Sheet1!$C$203:$C$295</c:f>
              <c:numCache>
                <c:formatCode>General</c:formatCode>
                <c:ptCount val="93"/>
                <c:pt idx="49">
                  <c:v>4342</c:v>
                </c:pt>
                <c:pt idx="50">
                  <c:v>4719</c:v>
                </c:pt>
                <c:pt idx="51">
                  <c:v>5004</c:v>
                </c:pt>
                <c:pt idx="52">
                  <c:v>5299</c:v>
                </c:pt>
                <c:pt idx="53">
                  <c:v>5685</c:v>
                </c:pt>
                <c:pt idx="54">
                  <c:v>6163</c:v>
                </c:pt>
                <c:pt idx="55">
                  <c:v>6659</c:v>
                </c:pt>
                <c:pt idx="56">
                  <c:v>7148</c:v>
                </c:pt>
                <c:pt idx="57">
                  <c:v>7641</c:v>
                </c:pt>
                <c:pt idx="58">
                  <c:v>8170</c:v>
                </c:pt>
                <c:pt idx="59">
                  <c:v>8775</c:v>
                </c:pt>
                <c:pt idx="60">
                  <c:v>9461</c:v>
                </c:pt>
                <c:pt idx="61">
                  <c:v>10175</c:v>
                </c:pt>
                <c:pt idx="62">
                  <c:v>10913</c:v>
                </c:pt>
                <c:pt idx="63">
                  <c:v>11692</c:v>
                </c:pt>
                <c:pt idx="64">
                  <c:v>12542</c:v>
                </c:pt>
                <c:pt idx="65">
                  <c:v>13473</c:v>
                </c:pt>
                <c:pt idx="66">
                  <c:v>14482</c:v>
                </c:pt>
                <c:pt idx="67">
                  <c:v>15554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F86-45D5-914A-F7C6AE048FCA}"/>
            </c:ext>
          </c:extLst>
        </c:ser>
        <c:ser>
          <c:idx val="2"/>
          <c:order val="2"/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Sheet1!$A$203:$A$295</c:f>
              <c:numCache>
                <c:formatCode>m/d/yyyy</c:formatCode>
                <c:ptCount val="93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</c:numCache>
            </c:numRef>
          </c:cat>
          <c:val>
            <c:numRef>
              <c:f>Sheet1!$D$203:$D$295</c:f>
              <c:numCache>
                <c:formatCode>General</c:formatCode>
                <c:ptCount val="93"/>
                <c:pt idx="68">
                  <c:v>12774</c:v>
                </c:pt>
                <c:pt idx="69">
                  <c:v>11463</c:v>
                </c:pt>
                <c:pt idx="70">
                  <c:v>11018</c:v>
                </c:pt>
                <c:pt idx="71">
                  <c:v>11096</c:v>
                </c:pt>
                <c:pt idx="72">
                  <c:v>10779</c:v>
                </c:pt>
                <c:pt idx="73">
                  <c:v>10206</c:v>
                </c:pt>
                <c:pt idx="74">
                  <c:v>9456</c:v>
                </c:pt>
                <c:pt idx="75">
                  <c:v>8575</c:v>
                </c:pt>
                <c:pt idx="76">
                  <c:v>8173</c:v>
                </c:pt>
                <c:pt idx="77">
                  <c:v>7921</c:v>
                </c:pt>
                <c:pt idx="78">
                  <c:v>7623</c:v>
                </c:pt>
                <c:pt idx="79">
                  <c:v>7156</c:v>
                </c:pt>
                <c:pt idx="80">
                  <c:v>6677</c:v>
                </c:pt>
                <c:pt idx="81">
                  <c:v>6257</c:v>
                </c:pt>
                <c:pt idx="82">
                  <c:v>5921</c:v>
                </c:pt>
                <c:pt idx="83">
                  <c:v>5661</c:v>
                </c:pt>
                <c:pt idx="84">
                  <c:v>5388</c:v>
                </c:pt>
                <c:pt idx="85">
                  <c:v>5084</c:v>
                </c:pt>
                <c:pt idx="86">
                  <c:v>4774</c:v>
                </c:pt>
                <c:pt idx="87">
                  <c:v>4500</c:v>
                </c:pt>
                <c:pt idx="88">
                  <c:v>4265</c:v>
                </c:pt>
                <c:pt idx="89">
                  <c:v>4052</c:v>
                </c:pt>
                <c:pt idx="90">
                  <c:v>3842</c:v>
                </c:pt>
                <c:pt idx="91">
                  <c:v>3630</c:v>
                </c:pt>
                <c:pt idx="92">
                  <c:v>3425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F86-45D5-914A-F7C6AE048FCA}"/>
            </c:ext>
          </c:extLst>
        </c:ser>
        <c:ser>
          <c:idx val="3"/>
          <c:order val="3"/>
          <c:spPr>
            <a:ln w="28575" cap="rnd">
              <a:solidFill>
                <a:srgbClr val="0070C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Sheet1!$A$203:$A$295</c:f>
              <c:numCache>
                <c:formatCode>m/d/yyyy</c:formatCode>
                <c:ptCount val="93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</c:numCache>
            </c:numRef>
          </c:cat>
          <c:val>
            <c:numRef>
              <c:f>Sheet1!$E$203:$E$295</c:f>
              <c:numCache>
                <c:formatCode>General</c:formatCode>
                <c:ptCount val="93"/>
                <c:pt idx="68">
                  <c:v>14729</c:v>
                </c:pt>
                <c:pt idx="69">
                  <c:v>14679</c:v>
                </c:pt>
                <c:pt idx="70">
                  <c:v>15112</c:v>
                </c:pt>
                <c:pt idx="71">
                  <c:v>15860</c:v>
                </c:pt>
                <c:pt idx="72">
                  <c:v>16283</c:v>
                </c:pt>
                <c:pt idx="73">
                  <c:v>16511</c:v>
                </c:pt>
                <c:pt idx="74">
                  <c:v>16626</c:v>
                </c:pt>
                <c:pt idx="75">
                  <c:v>16676</c:v>
                </c:pt>
                <c:pt idx="76">
                  <c:v>17084</c:v>
                </c:pt>
                <c:pt idx="77">
                  <c:v>17577</c:v>
                </c:pt>
                <c:pt idx="78">
                  <c:v>17986</c:v>
                </c:pt>
                <c:pt idx="79">
                  <c:v>18207</c:v>
                </c:pt>
                <c:pt idx="80">
                  <c:v>18426</c:v>
                </c:pt>
                <c:pt idx="81">
                  <c:v>18717</c:v>
                </c:pt>
                <c:pt idx="82">
                  <c:v>19091</c:v>
                </c:pt>
                <c:pt idx="83">
                  <c:v>19511</c:v>
                </c:pt>
                <c:pt idx="84">
                  <c:v>19880</c:v>
                </c:pt>
                <c:pt idx="85">
                  <c:v>20194</c:v>
                </c:pt>
                <c:pt idx="86">
                  <c:v>20497</c:v>
                </c:pt>
                <c:pt idx="87">
                  <c:v>20856</c:v>
                </c:pt>
                <c:pt idx="88">
                  <c:v>21256</c:v>
                </c:pt>
                <c:pt idx="89">
                  <c:v>21662</c:v>
                </c:pt>
                <c:pt idx="90">
                  <c:v>22049</c:v>
                </c:pt>
                <c:pt idx="91">
                  <c:v>22419</c:v>
                </c:pt>
                <c:pt idx="92">
                  <c:v>22797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F86-45D5-914A-F7C6AE048FCA}"/>
            </c:ext>
          </c:extLst>
        </c:ser>
        <c:ser>
          <c:idx val="4"/>
          <c:order val="4"/>
          <c:spPr>
            <a:ln w="28575" cap="rnd">
              <a:solidFill>
                <a:srgbClr val="FFC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Sheet1!$A$203:$A$295</c:f>
              <c:numCache>
                <c:formatCode>m/d/yyyy</c:formatCode>
                <c:ptCount val="93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</c:numCache>
            </c:numRef>
          </c:cat>
          <c:val>
            <c:numRef>
              <c:f>Sheet1!$F$203:$F$295</c:f>
              <c:numCache>
                <c:formatCode>General</c:formatCode>
                <c:ptCount val="93"/>
                <c:pt idx="68">
                  <c:v>15733</c:v>
                </c:pt>
                <c:pt idx="69">
                  <c:v>16331</c:v>
                </c:pt>
                <c:pt idx="70">
                  <c:v>17215</c:v>
                </c:pt>
                <c:pt idx="71">
                  <c:v>18307</c:v>
                </c:pt>
                <c:pt idx="72">
                  <c:v>19249</c:v>
                </c:pt>
                <c:pt idx="73">
                  <c:v>20120</c:v>
                </c:pt>
                <c:pt idx="74">
                  <c:v>20973</c:v>
                </c:pt>
                <c:pt idx="75">
                  <c:v>21845</c:v>
                </c:pt>
                <c:pt idx="76">
                  <c:v>22969</c:v>
                </c:pt>
                <c:pt idx="77">
                  <c:v>24186</c:v>
                </c:pt>
                <c:pt idx="78">
                  <c:v>25395</c:v>
                </c:pt>
                <c:pt idx="79">
                  <c:v>26534</c:v>
                </c:pt>
                <c:pt idx="80">
                  <c:v>27732</c:v>
                </c:pt>
                <c:pt idx="81">
                  <c:v>29043</c:v>
                </c:pt>
                <c:pt idx="82">
                  <c:v>30469</c:v>
                </c:pt>
                <c:pt idx="83">
                  <c:v>31980</c:v>
                </c:pt>
                <c:pt idx="84">
                  <c:v>33517</c:v>
                </c:pt>
                <c:pt idx="85">
                  <c:v>35083</c:v>
                </c:pt>
                <c:pt idx="86">
                  <c:v>36719</c:v>
                </c:pt>
                <c:pt idx="87">
                  <c:v>38476</c:v>
                </c:pt>
                <c:pt idx="88">
                  <c:v>40342</c:v>
                </c:pt>
                <c:pt idx="89">
                  <c:v>42290</c:v>
                </c:pt>
                <c:pt idx="90">
                  <c:v>44306</c:v>
                </c:pt>
                <c:pt idx="91">
                  <c:v>46400</c:v>
                </c:pt>
                <c:pt idx="92">
                  <c:v>48602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F86-45D5-914A-F7C6AE048FCA}"/>
            </c:ext>
          </c:extLst>
        </c:ser>
        <c:ser>
          <c:idx val="5"/>
          <c:order val="5"/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Sheet1!$A$203:$A$295</c:f>
              <c:numCache>
                <c:formatCode>m/d/yyyy</c:formatCode>
                <c:ptCount val="93"/>
                <c:pt idx="0">
                  <c:v>44058</c:v>
                </c:pt>
                <c:pt idx="1">
                  <c:v>44059</c:v>
                </c:pt>
                <c:pt idx="2">
                  <c:v>44060</c:v>
                </c:pt>
                <c:pt idx="3">
                  <c:v>44061</c:v>
                </c:pt>
                <c:pt idx="4">
                  <c:v>44062</c:v>
                </c:pt>
                <c:pt idx="5">
                  <c:v>44063</c:v>
                </c:pt>
                <c:pt idx="6">
                  <c:v>44064</c:v>
                </c:pt>
                <c:pt idx="7">
                  <c:v>44065</c:v>
                </c:pt>
                <c:pt idx="8">
                  <c:v>44066</c:v>
                </c:pt>
                <c:pt idx="9">
                  <c:v>44067</c:v>
                </c:pt>
                <c:pt idx="10">
                  <c:v>44068</c:v>
                </c:pt>
                <c:pt idx="11">
                  <c:v>44069</c:v>
                </c:pt>
                <c:pt idx="12">
                  <c:v>44070</c:v>
                </c:pt>
                <c:pt idx="13">
                  <c:v>44071</c:v>
                </c:pt>
                <c:pt idx="14">
                  <c:v>44072</c:v>
                </c:pt>
                <c:pt idx="15">
                  <c:v>44073</c:v>
                </c:pt>
                <c:pt idx="16">
                  <c:v>44074</c:v>
                </c:pt>
                <c:pt idx="17">
                  <c:v>44075</c:v>
                </c:pt>
                <c:pt idx="18">
                  <c:v>44076</c:v>
                </c:pt>
                <c:pt idx="19">
                  <c:v>44077</c:v>
                </c:pt>
                <c:pt idx="20">
                  <c:v>44078</c:v>
                </c:pt>
                <c:pt idx="21">
                  <c:v>44079</c:v>
                </c:pt>
                <c:pt idx="22">
                  <c:v>44080</c:v>
                </c:pt>
                <c:pt idx="23">
                  <c:v>44081</c:v>
                </c:pt>
                <c:pt idx="24">
                  <c:v>44082</c:v>
                </c:pt>
                <c:pt idx="25">
                  <c:v>44083</c:v>
                </c:pt>
                <c:pt idx="26">
                  <c:v>44084</c:v>
                </c:pt>
                <c:pt idx="27">
                  <c:v>44085</c:v>
                </c:pt>
                <c:pt idx="28">
                  <c:v>44086</c:v>
                </c:pt>
                <c:pt idx="29">
                  <c:v>44087</c:v>
                </c:pt>
                <c:pt idx="30">
                  <c:v>44088</c:v>
                </c:pt>
                <c:pt idx="31">
                  <c:v>44089</c:v>
                </c:pt>
                <c:pt idx="32">
                  <c:v>44090</c:v>
                </c:pt>
                <c:pt idx="33">
                  <c:v>44091</c:v>
                </c:pt>
                <c:pt idx="34">
                  <c:v>44092</c:v>
                </c:pt>
                <c:pt idx="35">
                  <c:v>44093</c:v>
                </c:pt>
                <c:pt idx="36">
                  <c:v>44094</c:v>
                </c:pt>
                <c:pt idx="37">
                  <c:v>44095</c:v>
                </c:pt>
                <c:pt idx="38">
                  <c:v>44096</c:v>
                </c:pt>
                <c:pt idx="39">
                  <c:v>44097</c:v>
                </c:pt>
                <c:pt idx="40">
                  <c:v>44098</c:v>
                </c:pt>
                <c:pt idx="41">
                  <c:v>44099</c:v>
                </c:pt>
                <c:pt idx="42">
                  <c:v>44100</c:v>
                </c:pt>
                <c:pt idx="43">
                  <c:v>44101</c:v>
                </c:pt>
                <c:pt idx="44">
                  <c:v>44102</c:v>
                </c:pt>
                <c:pt idx="45">
                  <c:v>44103</c:v>
                </c:pt>
                <c:pt idx="46">
                  <c:v>44104</c:v>
                </c:pt>
                <c:pt idx="47">
                  <c:v>44105</c:v>
                </c:pt>
                <c:pt idx="48">
                  <c:v>44106</c:v>
                </c:pt>
                <c:pt idx="49">
                  <c:v>44107</c:v>
                </c:pt>
                <c:pt idx="50">
                  <c:v>44108</c:v>
                </c:pt>
                <c:pt idx="51">
                  <c:v>44109</c:v>
                </c:pt>
                <c:pt idx="52">
                  <c:v>44110</c:v>
                </c:pt>
                <c:pt idx="53">
                  <c:v>44111</c:v>
                </c:pt>
                <c:pt idx="54">
                  <c:v>44112</c:v>
                </c:pt>
                <c:pt idx="55">
                  <c:v>44113</c:v>
                </c:pt>
                <c:pt idx="56">
                  <c:v>44114</c:v>
                </c:pt>
                <c:pt idx="57">
                  <c:v>44115</c:v>
                </c:pt>
                <c:pt idx="58">
                  <c:v>44116</c:v>
                </c:pt>
                <c:pt idx="59">
                  <c:v>44117</c:v>
                </c:pt>
                <c:pt idx="60">
                  <c:v>44118</c:v>
                </c:pt>
                <c:pt idx="61">
                  <c:v>44119</c:v>
                </c:pt>
                <c:pt idx="62">
                  <c:v>44120</c:v>
                </c:pt>
                <c:pt idx="63">
                  <c:v>44121</c:v>
                </c:pt>
                <c:pt idx="64">
                  <c:v>44122</c:v>
                </c:pt>
                <c:pt idx="65">
                  <c:v>44123</c:v>
                </c:pt>
                <c:pt idx="66">
                  <c:v>44124</c:v>
                </c:pt>
                <c:pt idx="67">
                  <c:v>44125</c:v>
                </c:pt>
                <c:pt idx="68">
                  <c:v>44126</c:v>
                </c:pt>
                <c:pt idx="69">
                  <c:v>44127</c:v>
                </c:pt>
                <c:pt idx="70">
                  <c:v>44128</c:v>
                </c:pt>
                <c:pt idx="71">
                  <c:v>44129</c:v>
                </c:pt>
                <c:pt idx="72">
                  <c:v>44130</c:v>
                </c:pt>
                <c:pt idx="73">
                  <c:v>44131</c:v>
                </c:pt>
                <c:pt idx="74">
                  <c:v>44132</c:v>
                </c:pt>
                <c:pt idx="75">
                  <c:v>44133</c:v>
                </c:pt>
                <c:pt idx="76">
                  <c:v>44134</c:v>
                </c:pt>
                <c:pt idx="77">
                  <c:v>44135</c:v>
                </c:pt>
                <c:pt idx="78">
                  <c:v>44136</c:v>
                </c:pt>
                <c:pt idx="79">
                  <c:v>44137</c:v>
                </c:pt>
                <c:pt idx="80">
                  <c:v>44138</c:v>
                </c:pt>
                <c:pt idx="81">
                  <c:v>44139</c:v>
                </c:pt>
                <c:pt idx="82">
                  <c:v>44140</c:v>
                </c:pt>
                <c:pt idx="83">
                  <c:v>44141</c:v>
                </c:pt>
                <c:pt idx="84">
                  <c:v>44142</c:v>
                </c:pt>
                <c:pt idx="85">
                  <c:v>44143</c:v>
                </c:pt>
                <c:pt idx="86">
                  <c:v>44144</c:v>
                </c:pt>
                <c:pt idx="87">
                  <c:v>44145</c:v>
                </c:pt>
                <c:pt idx="88">
                  <c:v>44146</c:v>
                </c:pt>
                <c:pt idx="89">
                  <c:v>44147</c:v>
                </c:pt>
                <c:pt idx="90">
                  <c:v>44148</c:v>
                </c:pt>
                <c:pt idx="91">
                  <c:v>44149</c:v>
                </c:pt>
                <c:pt idx="92">
                  <c:v>44150</c:v>
                </c:pt>
              </c:numCache>
            </c:numRef>
          </c:cat>
          <c:val>
            <c:numRef>
              <c:f>Sheet1!$G$203:$G$295</c:f>
              <c:numCache>
                <c:formatCode>General</c:formatCode>
                <c:ptCount val="93"/>
                <c:pt idx="68">
                  <c:v>16687</c:v>
                </c:pt>
                <c:pt idx="69">
                  <c:v>17899</c:v>
                </c:pt>
                <c:pt idx="70">
                  <c:v>19211</c:v>
                </c:pt>
                <c:pt idx="71">
                  <c:v>20631</c:v>
                </c:pt>
                <c:pt idx="72">
                  <c:v>22154</c:v>
                </c:pt>
                <c:pt idx="73">
                  <c:v>23781</c:v>
                </c:pt>
                <c:pt idx="74">
                  <c:v>25520</c:v>
                </c:pt>
                <c:pt idx="75">
                  <c:v>27386</c:v>
                </c:pt>
                <c:pt idx="76">
                  <c:v>29397</c:v>
                </c:pt>
                <c:pt idx="77">
                  <c:v>31559</c:v>
                </c:pt>
                <c:pt idx="78">
                  <c:v>33877</c:v>
                </c:pt>
                <c:pt idx="79">
                  <c:v>36361</c:v>
                </c:pt>
                <c:pt idx="80">
                  <c:v>39023</c:v>
                </c:pt>
                <c:pt idx="81">
                  <c:v>41882</c:v>
                </c:pt>
                <c:pt idx="82">
                  <c:v>44954</c:v>
                </c:pt>
                <c:pt idx="83">
                  <c:v>48253</c:v>
                </c:pt>
                <c:pt idx="84">
                  <c:v>51792</c:v>
                </c:pt>
                <c:pt idx="85">
                  <c:v>55587</c:v>
                </c:pt>
                <c:pt idx="86">
                  <c:v>59659</c:v>
                </c:pt>
                <c:pt idx="87">
                  <c:v>64031</c:v>
                </c:pt>
                <c:pt idx="88">
                  <c:v>68724</c:v>
                </c:pt>
                <c:pt idx="89">
                  <c:v>73762</c:v>
                </c:pt>
                <c:pt idx="90">
                  <c:v>79168</c:v>
                </c:pt>
                <c:pt idx="91">
                  <c:v>84968</c:v>
                </c:pt>
                <c:pt idx="92">
                  <c:v>91192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F86-45D5-914A-F7C6AE048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7147840"/>
        <c:axId val="419321824"/>
      </c:lineChart>
      <c:dateAx>
        <c:axId val="4171478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9321824"/>
        <c:crosses val="autoZero"/>
        <c:auto val="1"/>
        <c:lblOffset val="100"/>
        <c:baseTimeUnit val="days"/>
        <c:majorUnit val="2"/>
        <c:majorTimeUnit val="days"/>
      </c:dateAx>
      <c:valAx>
        <c:axId val="419321824"/>
        <c:scaling>
          <c:orientation val="minMax"/>
          <c:max val="600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714784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725639816114128E-2"/>
          <c:y val="3.7414076378474583E-2"/>
          <c:w val="0.93069323165507978"/>
          <c:h val="0.8272939841005517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pozitivních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9050">
                <a:solidFill>
                  <a:schemeClr val="tx1"/>
                </a:solidFill>
              </a:ln>
              <a:effectLst/>
            </c:spPr>
          </c:marker>
          <c:trendline>
            <c:spPr>
              <a:ln w="25400" cap="rnd">
                <a:solidFill>
                  <a:srgbClr val="FF0000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Sheet1!$A$2:$A$233</c:f>
              <c:numCache>
                <c:formatCode>m/d/yyyy</c:formatCode>
                <c:ptCount val="232"/>
                <c:pt idx="0">
                  <c:v>43905</c:v>
                </c:pt>
                <c:pt idx="1">
                  <c:v>43906</c:v>
                </c:pt>
                <c:pt idx="2">
                  <c:v>43907</c:v>
                </c:pt>
                <c:pt idx="3">
                  <c:v>43908</c:v>
                </c:pt>
                <c:pt idx="4">
                  <c:v>43909</c:v>
                </c:pt>
                <c:pt idx="5">
                  <c:v>43910</c:v>
                </c:pt>
                <c:pt idx="6">
                  <c:v>43911</c:v>
                </c:pt>
                <c:pt idx="7">
                  <c:v>43912</c:v>
                </c:pt>
                <c:pt idx="8">
                  <c:v>43913</c:v>
                </c:pt>
                <c:pt idx="9">
                  <c:v>43914</c:v>
                </c:pt>
                <c:pt idx="10">
                  <c:v>43915</c:v>
                </c:pt>
                <c:pt idx="11">
                  <c:v>43916</c:v>
                </c:pt>
                <c:pt idx="12">
                  <c:v>43917</c:v>
                </c:pt>
                <c:pt idx="13">
                  <c:v>43918</c:v>
                </c:pt>
                <c:pt idx="14">
                  <c:v>43919</c:v>
                </c:pt>
                <c:pt idx="15">
                  <c:v>43920</c:v>
                </c:pt>
                <c:pt idx="16">
                  <c:v>43921</c:v>
                </c:pt>
                <c:pt idx="17">
                  <c:v>43922</c:v>
                </c:pt>
                <c:pt idx="18">
                  <c:v>43923</c:v>
                </c:pt>
                <c:pt idx="19">
                  <c:v>43924</c:v>
                </c:pt>
                <c:pt idx="20">
                  <c:v>43925</c:v>
                </c:pt>
                <c:pt idx="21">
                  <c:v>43926</c:v>
                </c:pt>
                <c:pt idx="22">
                  <c:v>43927</c:v>
                </c:pt>
                <c:pt idx="23">
                  <c:v>43928</c:v>
                </c:pt>
                <c:pt idx="24">
                  <c:v>43929</c:v>
                </c:pt>
                <c:pt idx="25">
                  <c:v>43930</c:v>
                </c:pt>
                <c:pt idx="26">
                  <c:v>43931</c:v>
                </c:pt>
                <c:pt idx="27">
                  <c:v>43932</c:v>
                </c:pt>
                <c:pt idx="28">
                  <c:v>43933</c:v>
                </c:pt>
                <c:pt idx="29">
                  <c:v>43934</c:v>
                </c:pt>
                <c:pt idx="30">
                  <c:v>43935</c:v>
                </c:pt>
                <c:pt idx="31">
                  <c:v>43936</c:v>
                </c:pt>
                <c:pt idx="32">
                  <c:v>43937</c:v>
                </c:pt>
                <c:pt idx="33">
                  <c:v>43938</c:v>
                </c:pt>
                <c:pt idx="34">
                  <c:v>43939</c:v>
                </c:pt>
                <c:pt idx="35">
                  <c:v>43940</c:v>
                </c:pt>
                <c:pt idx="36">
                  <c:v>43941</c:v>
                </c:pt>
                <c:pt idx="37">
                  <c:v>43942</c:v>
                </c:pt>
                <c:pt idx="38">
                  <c:v>43943</c:v>
                </c:pt>
                <c:pt idx="39">
                  <c:v>43944</c:v>
                </c:pt>
                <c:pt idx="40">
                  <c:v>43945</c:v>
                </c:pt>
                <c:pt idx="41">
                  <c:v>43946</c:v>
                </c:pt>
                <c:pt idx="42">
                  <c:v>43947</c:v>
                </c:pt>
                <c:pt idx="43">
                  <c:v>43948</c:v>
                </c:pt>
                <c:pt idx="44">
                  <c:v>43949</c:v>
                </c:pt>
                <c:pt idx="45">
                  <c:v>43950</c:v>
                </c:pt>
                <c:pt idx="46">
                  <c:v>43951</c:v>
                </c:pt>
                <c:pt idx="47">
                  <c:v>43952</c:v>
                </c:pt>
                <c:pt idx="48">
                  <c:v>43953</c:v>
                </c:pt>
                <c:pt idx="49">
                  <c:v>43954</c:v>
                </c:pt>
                <c:pt idx="50">
                  <c:v>43955</c:v>
                </c:pt>
                <c:pt idx="51">
                  <c:v>43956</c:v>
                </c:pt>
                <c:pt idx="52">
                  <c:v>43957</c:v>
                </c:pt>
                <c:pt idx="53">
                  <c:v>43958</c:v>
                </c:pt>
                <c:pt idx="54">
                  <c:v>43959</c:v>
                </c:pt>
                <c:pt idx="55">
                  <c:v>43960</c:v>
                </c:pt>
                <c:pt idx="56">
                  <c:v>43961</c:v>
                </c:pt>
                <c:pt idx="57">
                  <c:v>43962</c:v>
                </c:pt>
                <c:pt idx="58">
                  <c:v>43963</c:v>
                </c:pt>
                <c:pt idx="59">
                  <c:v>43964</c:v>
                </c:pt>
                <c:pt idx="60">
                  <c:v>43965</c:v>
                </c:pt>
                <c:pt idx="61">
                  <c:v>43966</c:v>
                </c:pt>
                <c:pt idx="62">
                  <c:v>43967</c:v>
                </c:pt>
                <c:pt idx="63">
                  <c:v>43968</c:v>
                </c:pt>
                <c:pt idx="64">
                  <c:v>43969</c:v>
                </c:pt>
                <c:pt idx="65">
                  <c:v>43970</c:v>
                </c:pt>
                <c:pt idx="66">
                  <c:v>43971</c:v>
                </c:pt>
                <c:pt idx="67">
                  <c:v>43972</c:v>
                </c:pt>
                <c:pt idx="68">
                  <c:v>43973</c:v>
                </c:pt>
                <c:pt idx="69">
                  <c:v>43974</c:v>
                </c:pt>
                <c:pt idx="70">
                  <c:v>43975</c:v>
                </c:pt>
                <c:pt idx="71">
                  <c:v>43976</c:v>
                </c:pt>
                <c:pt idx="72">
                  <c:v>43977</c:v>
                </c:pt>
                <c:pt idx="73">
                  <c:v>43978</c:v>
                </c:pt>
                <c:pt idx="74">
                  <c:v>43979</c:v>
                </c:pt>
                <c:pt idx="75">
                  <c:v>43980</c:v>
                </c:pt>
                <c:pt idx="76">
                  <c:v>43981</c:v>
                </c:pt>
                <c:pt idx="77">
                  <c:v>43982</c:v>
                </c:pt>
                <c:pt idx="78">
                  <c:v>43983</c:v>
                </c:pt>
                <c:pt idx="79">
                  <c:v>43984</c:v>
                </c:pt>
                <c:pt idx="80">
                  <c:v>43985</c:v>
                </c:pt>
                <c:pt idx="81">
                  <c:v>43986</c:v>
                </c:pt>
                <c:pt idx="82">
                  <c:v>43987</c:v>
                </c:pt>
                <c:pt idx="83">
                  <c:v>43988</c:v>
                </c:pt>
                <c:pt idx="84">
                  <c:v>43989</c:v>
                </c:pt>
                <c:pt idx="85">
                  <c:v>43990</c:v>
                </c:pt>
                <c:pt idx="86">
                  <c:v>43991</c:v>
                </c:pt>
                <c:pt idx="87">
                  <c:v>43992</c:v>
                </c:pt>
                <c:pt idx="88">
                  <c:v>43993</c:v>
                </c:pt>
                <c:pt idx="89">
                  <c:v>43994</c:v>
                </c:pt>
                <c:pt idx="90">
                  <c:v>43995</c:v>
                </c:pt>
                <c:pt idx="91">
                  <c:v>43996</c:v>
                </c:pt>
                <c:pt idx="92">
                  <c:v>43997</c:v>
                </c:pt>
                <c:pt idx="93">
                  <c:v>43998</c:v>
                </c:pt>
                <c:pt idx="94">
                  <c:v>43999</c:v>
                </c:pt>
                <c:pt idx="95">
                  <c:v>44000</c:v>
                </c:pt>
                <c:pt idx="96">
                  <c:v>44001</c:v>
                </c:pt>
                <c:pt idx="97">
                  <c:v>44002</c:v>
                </c:pt>
                <c:pt idx="98">
                  <c:v>44003</c:v>
                </c:pt>
                <c:pt idx="99">
                  <c:v>44004</c:v>
                </c:pt>
                <c:pt idx="100">
                  <c:v>44005</c:v>
                </c:pt>
                <c:pt idx="101">
                  <c:v>44006</c:v>
                </c:pt>
                <c:pt idx="102">
                  <c:v>44007</c:v>
                </c:pt>
                <c:pt idx="103">
                  <c:v>44008</c:v>
                </c:pt>
                <c:pt idx="104">
                  <c:v>44009</c:v>
                </c:pt>
                <c:pt idx="105">
                  <c:v>44010</c:v>
                </c:pt>
                <c:pt idx="106">
                  <c:v>44011</c:v>
                </c:pt>
                <c:pt idx="107">
                  <c:v>44012</c:v>
                </c:pt>
                <c:pt idx="108">
                  <c:v>44013</c:v>
                </c:pt>
                <c:pt idx="109">
                  <c:v>44014</c:v>
                </c:pt>
                <c:pt idx="110">
                  <c:v>44015</c:v>
                </c:pt>
                <c:pt idx="111">
                  <c:v>44016</c:v>
                </c:pt>
                <c:pt idx="112">
                  <c:v>44017</c:v>
                </c:pt>
                <c:pt idx="113">
                  <c:v>44018</c:v>
                </c:pt>
                <c:pt idx="114">
                  <c:v>44019</c:v>
                </c:pt>
                <c:pt idx="115">
                  <c:v>44020</c:v>
                </c:pt>
                <c:pt idx="116">
                  <c:v>44021</c:v>
                </c:pt>
                <c:pt idx="117">
                  <c:v>44022</c:v>
                </c:pt>
                <c:pt idx="118">
                  <c:v>44023</c:v>
                </c:pt>
                <c:pt idx="119">
                  <c:v>44024</c:v>
                </c:pt>
                <c:pt idx="120">
                  <c:v>44025</c:v>
                </c:pt>
                <c:pt idx="121">
                  <c:v>44026</c:v>
                </c:pt>
                <c:pt idx="122">
                  <c:v>44027</c:v>
                </c:pt>
                <c:pt idx="123">
                  <c:v>44028</c:v>
                </c:pt>
                <c:pt idx="124">
                  <c:v>44029</c:v>
                </c:pt>
                <c:pt idx="125">
                  <c:v>44030</c:v>
                </c:pt>
                <c:pt idx="126">
                  <c:v>44031</c:v>
                </c:pt>
                <c:pt idx="127">
                  <c:v>44032</c:v>
                </c:pt>
                <c:pt idx="128">
                  <c:v>44033</c:v>
                </c:pt>
                <c:pt idx="129">
                  <c:v>44034</c:v>
                </c:pt>
                <c:pt idx="130">
                  <c:v>44035</c:v>
                </c:pt>
                <c:pt idx="131">
                  <c:v>44036</c:v>
                </c:pt>
                <c:pt idx="132">
                  <c:v>44037</c:v>
                </c:pt>
                <c:pt idx="133">
                  <c:v>44038</c:v>
                </c:pt>
                <c:pt idx="134">
                  <c:v>44039</c:v>
                </c:pt>
                <c:pt idx="135">
                  <c:v>44040</c:v>
                </c:pt>
                <c:pt idx="136">
                  <c:v>44041</c:v>
                </c:pt>
                <c:pt idx="137">
                  <c:v>44042</c:v>
                </c:pt>
                <c:pt idx="138">
                  <c:v>44043</c:v>
                </c:pt>
                <c:pt idx="139">
                  <c:v>44044</c:v>
                </c:pt>
                <c:pt idx="140">
                  <c:v>44045</c:v>
                </c:pt>
                <c:pt idx="141">
                  <c:v>44046</c:v>
                </c:pt>
                <c:pt idx="142">
                  <c:v>44047</c:v>
                </c:pt>
                <c:pt idx="143">
                  <c:v>44048</c:v>
                </c:pt>
                <c:pt idx="144">
                  <c:v>44049</c:v>
                </c:pt>
                <c:pt idx="145">
                  <c:v>44050</c:v>
                </c:pt>
                <c:pt idx="146">
                  <c:v>44051</c:v>
                </c:pt>
                <c:pt idx="147">
                  <c:v>44052</c:v>
                </c:pt>
                <c:pt idx="148">
                  <c:v>44053</c:v>
                </c:pt>
                <c:pt idx="149">
                  <c:v>44054</c:v>
                </c:pt>
                <c:pt idx="150">
                  <c:v>44055</c:v>
                </c:pt>
                <c:pt idx="151">
                  <c:v>44056</c:v>
                </c:pt>
                <c:pt idx="152">
                  <c:v>44057</c:v>
                </c:pt>
                <c:pt idx="153">
                  <c:v>44058</c:v>
                </c:pt>
                <c:pt idx="154">
                  <c:v>44059</c:v>
                </c:pt>
                <c:pt idx="155">
                  <c:v>44060</c:v>
                </c:pt>
                <c:pt idx="156">
                  <c:v>44061</c:v>
                </c:pt>
                <c:pt idx="157">
                  <c:v>44062</c:v>
                </c:pt>
                <c:pt idx="158">
                  <c:v>44063</c:v>
                </c:pt>
                <c:pt idx="159">
                  <c:v>44064</c:v>
                </c:pt>
                <c:pt idx="160">
                  <c:v>44065</c:v>
                </c:pt>
                <c:pt idx="161">
                  <c:v>44066</c:v>
                </c:pt>
                <c:pt idx="162">
                  <c:v>44067</c:v>
                </c:pt>
                <c:pt idx="163">
                  <c:v>44068</c:v>
                </c:pt>
                <c:pt idx="164">
                  <c:v>44069</c:v>
                </c:pt>
                <c:pt idx="165">
                  <c:v>44070</c:v>
                </c:pt>
                <c:pt idx="166">
                  <c:v>44071</c:v>
                </c:pt>
                <c:pt idx="167">
                  <c:v>44072</c:v>
                </c:pt>
                <c:pt idx="168">
                  <c:v>44073</c:v>
                </c:pt>
                <c:pt idx="169">
                  <c:v>44074</c:v>
                </c:pt>
                <c:pt idx="170">
                  <c:v>44075</c:v>
                </c:pt>
                <c:pt idx="171">
                  <c:v>44076</c:v>
                </c:pt>
                <c:pt idx="172">
                  <c:v>44077</c:v>
                </c:pt>
                <c:pt idx="173">
                  <c:v>44078</c:v>
                </c:pt>
                <c:pt idx="174">
                  <c:v>44079</c:v>
                </c:pt>
                <c:pt idx="175">
                  <c:v>44080</c:v>
                </c:pt>
                <c:pt idx="176">
                  <c:v>44081</c:v>
                </c:pt>
                <c:pt idx="177">
                  <c:v>44082</c:v>
                </c:pt>
                <c:pt idx="178">
                  <c:v>44083</c:v>
                </c:pt>
                <c:pt idx="179">
                  <c:v>44084</c:v>
                </c:pt>
                <c:pt idx="180">
                  <c:v>44085</c:v>
                </c:pt>
                <c:pt idx="181">
                  <c:v>44086</c:v>
                </c:pt>
                <c:pt idx="182">
                  <c:v>44087</c:v>
                </c:pt>
                <c:pt idx="183">
                  <c:v>44088</c:v>
                </c:pt>
                <c:pt idx="184">
                  <c:v>44089</c:v>
                </c:pt>
                <c:pt idx="185">
                  <c:v>44090</c:v>
                </c:pt>
                <c:pt idx="186">
                  <c:v>44091</c:v>
                </c:pt>
                <c:pt idx="187">
                  <c:v>44092</c:v>
                </c:pt>
                <c:pt idx="188">
                  <c:v>44093</c:v>
                </c:pt>
                <c:pt idx="189">
                  <c:v>44094</c:v>
                </c:pt>
                <c:pt idx="190">
                  <c:v>44095</c:v>
                </c:pt>
                <c:pt idx="191">
                  <c:v>44096</c:v>
                </c:pt>
                <c:pt idx="192">
                  <c:v>44097</c:v>
                </c:pt>
                <c:pt idx="193">
                  <c:v>44098</c:v>
                </c:pt>
                <c:pt idx="194">
                  <c:v>44099</c:v>
                </c:pt>
                <c:pt idx="195">
                  <c:v>44100</c:v>
                </c:pt>
                <c:pt idx="196">
                  <c:v>44101</c:v>
                </c:pt>
                <c:pt idx="197">
                  <c:v>44102</c:v>
                </c:pt>
                <c:pt idx="198">
                  <c:v>44103</c:v>
                </c:pt>
                <c:pt idx="199">
                  <c:v>44104</c:v>
                </c:pt>
                <c:pt idx="200">
                  <c:v>44105</c:v>
                </c:pt>
                <c:pt idx="201">
                  <c:v>44106</c:v>
                </c:pt>
                <c:pt idx="202">
                  <c:v>44107</c:v>
                </c:pt>
                <c:pt idx="203">
                  <c:v>44108</c:v>
                </c:pt>
                <c:pt idx="204">
                  <c:v>44109</c:v>
                </c:pt>
                <c:pt idx="205">
                  <c:v>44110</c:v>
                </c:pt>
                <c:pt idx="206">
                  <c:v>44111</c:v>
                </c:pt>
                <c:pt idx="207">
                  <c:v>44112</c:v>
                </c:pt>
                <c:pt idx="208">
                  <c:v>44113</c:v>
                </c:pt>
                <c:pt idx="209">
                  <c:v>44114</c:v>
                </c:pt>
                <c:pt idx="210">
                  <c:v>44115</c:v>
                </c:pt>
                <c:pt idx="211">
                  <c:v>44116</c:v>
                </c:pt>
                <c:pt idx="212">
                  <c:v>44117</c:v>
                </c:pt>
                <c:pt idx="213">
                  <c:v>44118</c:v>
                </c:pt>
                <c:pt idx="214">
                  <c:v>44119</c:v>
                </c:pt>
                <c:pt idx="215">
                  <c:v>44120</c:v>
                </c:pt>
                <c:pt idx="216">
                  <c:v>44121</c:v>
                </c:pt>
                <c:pt idx="217">
                  <c:v>44122</c:v>
                </c:pt>
                <c:pt idx="218">
                  <c:v>44123</c:v>
                </c:pt>
                <c:pt idx="219">
                  <c:v>44124</c:v>
                </c:pt>
                <c:pt idx="220">
                  <c:v>44125</c:v>
                </c:pt>
                <c:pt idx="221">
                  <c:v>44126</c:v>
                </c:pt>
                <c:pt idx="222">
                  <c:v>44127</c:v>
                </c:pt>
                <c:pt idx="223">
                  <c:v>44128</c:v>
                </c:pt>
                <c:pt idx="224">
                  <c:v>44129</c:v>
                </c:pt>
                <c:pt idx="225">
                  <c:v>44130</c:v>
                </c:pt>
                <c:pt idx="226">
                  <c:v>44131</c:v>
                </c:pt>
                <c:pt idx="227">
                  <c:v>44132</c:v>
                </c:pt>
                <c:pt idx="228">
                  <c:v>44133</c:v>
                </c:pt>
                <c:pt idx="229">
                  <c:v>44134</c:v>
                </c:pt>
                <c:pt idx="230">
                  <c:v>44135</c:v>
                </c:pt>
                <c:pt idx="231">
                  <c:v>44136</c:v>
                </c:pt>
              </c:numCache>
            </c:numRef>
          </c:cat>
          <c:val>
            <c:numRef>
              <c:f>Sheet1!$B$2:$B$233</c:f>
              <c:numCache>
                <c:formatCode>0.0%</c:formatCode>
                <c:ptCount val="232"/>
                <c:pt idx="0">
                  <c:v>0.10603112840466926</c:v>
                </c:pt>
                <c:pt idx="1">
                  <c:v>6.4442759666413954E-2</c:v>
                </c:pt>
                <c:pt idx="2">
                  <c:v>5.1777434312210199E-2</c:v>
                </c:pt>
                <c:pt idx="3">
                  <c:v>6.2642369020501146E-2</c:v>
                </c:pt>
                <c:pt idx="4">
                  <c:v>9.1190792386011507E-2</c:v>
                </c:pt>
                <c:pt idx="5">
                  <c:v>5.8462989156058465E-2</c:v>
                </c:pt>
                <c:pt idx="6">
                  <c:v>8.4484590860786399E-2</c:v>
                </c:pt>
                <c:pt idx="7">
                  <c:v>6.3853414769572459E-2</c:v>
                </c:pt>
                <c:pt idx="8">
                  <c:v>5.4997817546922741E-2</c:v>
                </c:pt>
                <c:pt idx="9">
                  <c:v>6.0418027433050296E-2</c:v>
                </c:pt>
                <c:pt idx="10">
                  <c:v>7.1098125152179212E-2</c:v>
                </c:pt>
                <c:pt idx="11">
                  <c:v>5.5903302395855815E-2</c:v>
                </c:pt>
                <c:pt idx="12">
                  <c:v>7.0348945698824411E-2</c:v>
                </c:pt>
                <c:pt idx="13">
                  <c:v>6.2263257575757576E-2</c:v>
                </c:pt>
                <c:pt idx="14">
                  <c:v>5.5828651685393256E-2</c:v>
                </c:pt>
                <c:pt idx="15">
                  <c:v>3.5665826710602831E-2</c:v>
                </c:pt>
                <c:pt idx="16">
                  <c:v>4.5638792974027925E-2</c:v>
                </c:pt>
                <c:pt idx="17">
                  <c:v>4.637823664372337E-2</c:v>
                </c:pt>
                <c:pt idx="18">
                  <c:v>4.0161846246066238E-2</c:v>
                </c:pt>
                <c:pt idx="19">
                  <c:v>4.5012165450121655E-2</c:v>
                </c:pt>
                <c:pt idx="20">
                  <c:v>4.8483810176460508E-2</c:v>
                </c:pt>
                <c:pt idx="21">
                  <c:v>2.4314214463840397E-2</c:v>
                </c:pt>
                <c:pt idx="22">
                  <c:v>3.6674436674436678E-2</c:v>
                </c:pt>
                <c:pt idx="23">
                  <c:v>2.3981402177902851E-2</c:v>
                </c:pt>
                <c:pt idx="24">
                  <c:v>3.4714842366277011E-2</c:v>
                </c:pt>
                <c:pt idx="25">
                  <c:v>3.1418092909535456E-2</c:v>
                </c:pt>
                <c:pt idx="26">
                  <c:v>2.8586460890915467E-2</c:v>
                </c:pt>
                <c:pt idx="27">
                  <c:v>3.4757718258024942E-2</c:v>
                </c:pt>
                <c:pt idx="28">
                  <c:v>2.7384615384615386E-2</c:v>
                </c:pt>
                <c:pt idx="29">
                  <c:v>2.1150855365474338E-2</c:v>
                </c:pt>
                <c:pt idx="30">
                  <c:v>1.3283654624979751E-2</c:v>
                </c:pt>
                <c:pt idx="31">
                  <c:v>1.8876828692779613E-2</c:v>
                </c:pt>
                <c:pt idx="32">
                  <c:v>1.5749910511872092E-2</c:v>
                </c:pt>
                <c:pt idx="33">
                  <c:v>1.3996138996138996E-2</c:v>
                </c:pt>
                <c:pt idx="34">
                  <c:v>1.8733273862622659E-2</c:v>
                </c:pt>
                <c:pt idx="35">
                  <c:v>2.2845790911348397E-2</c:v>
                </c:pt>
                <c:pt idx="36">
                  <c:v>2.3450586264656615E-2</c:v>
                </c:pt>
                <c:pt idx="37">
                  <c:v>1.5945330296127564E-2</c:v>
                </c:pt>
                <c:pt idx="38">
                  <c:v>1.1227035608981629E-2</c:v>
                </c:pt>
                <c:pt idx="39">
                  <c:v>6.9611441589672194E-3</c:v>
                </c:pt>
                <c:pt idx="40">
                  <c:v>1.2063403001823538E-2</c:v>
                </c:pt>
                <c:pt idx="41">
                  <c:v>1.7768780926675665E-2</c:v>
                </c:pt>
                <c:pt idx="42">
                  <c:v>1.5380065069506064E-2</c:v>
                </c:pt>
                <c:pt idx="43">
                  <c:v>5.2875935001289653E-3</c:v>
                </c:pt>
                <c:pt idx="44">
                  <c:v>6.8642031804141404E-3</c:v>
                </c:pt>
                <c:pt idx="45">
                  <c:v>1.0243102977328599E-2</c:v>
                </c:pt>
                <c:pt idx="46">
                  <c:v>1.392644672796106E-2</c:v>
                </c:pt>
                <c:pt idx="47">
                  <c:v>1.2230375806092951E-2</c:v>
                </c:pt>
                <c:pt idx="48">
                  <c:v>4.633204633204633E-3</c:v>
                </c:pt>
                <c:pt idx="49">
                  <c:v>6.6993043030146868E-3</c:v>
                </c:pt>
                <c:pt idx="50">
                  <c:v>4.899432697266632E-3</c:v>
                </c:pt>
                <c:pt idx="51">
                  <c:v>8.2063305978898014E-3</c:v>
                </c:pt>
                <c:pt idx="52">
                  <c:v>9.6870342771982112E-3</c:v>
                </c:pt>
                <c:pt idx="53">
                  <c:v>7.5009869719699961E-3</c:v>
                </c:pt>
                <c:pt idx="54">
                  <c:v>1.0199556541019957E-2</c:v>
                </c:pt>
                <c:pt idx="55">
                  <c:v>4.7518479408658922E-3</c:v>
                </c:pt>
                <c:pt idx="56">
                  <c:v>6.9101678183613032E-3</c:v>
                </c:pt>
                <c:pt idx="57">
                  <c:v>6.7870405941861953E-3</c:v>
                </c:pt>
                <c:pt idx="58">
                  <c:v>5.1399200456881781E-3</c:v>
                </c:pt>
                <c:pt idx="59">
                  <c:v>6.2443085729153112E-3</c:v>
                </c:pt>
                <c:pt idx="60">
                  <c:v>1.1880614314691394E-2</c:v>
                </c:pt>
                <c:pt idx="61">
                  <c:v>8.1001472754050081E-3</c:v>
                </c:pt>
                <c:pt idx="62">
                  <c:v>1.1913271384322134E-2</c:v>
                </c:pt>
                <c:pt idx="63">
                  <c:v>5.6290458767238949E-3</c:v>
                </c:pt>
                <c:pt idx="64">
                  <c:v>1.4883346741753822E-2</c:v>
                </c:pt>
                <c:pt idx="65">
                  <c:v>7.3176583493282151E-3</c:v>
                </c:pt>
                <c:pt idx="66">
                  <c:v>9.8430433625964348E-3</c:v>
                </c:pt>
                <c:pt idx="67">
                  <c:v>4.5267489711934153E-3</c:v>
                </c:pt>
                <c:pt idx="68">
                  <c:v>7.6148683531233868E-3</c:v>
                </c:pt>
                <c:pt idx="69">
                  <c:v>1.5220399288396916E-2</c:v>
                </c:pt>
                <c:pt idx="70">
                  <c:v>1.6887503247596778E-2</c:v>
                </c:pt>
                <c:pt idx="71">
                  <c:v>6.2599893446989878E-3</c:v>
                </c:pt>
                <c:pt idx="72">
                  <c:v>6.6289186576439715E-3</c:v>
                </c:pt>
                <c:pt idx="73">
                  <c:v>5.4046158340636868E-3</c:v>
                </c:pt>
                <c:pt idx="74">
                  <c:v>8.9805421586562455E-3</c:v>
                </c:pt>
                <c:pt idx="75">
                  <c:v>9.1608048421397015E-3</c:v>
                </c:pt>
                <c:pt idx="76">
                  <c:v>9.5828635851183761E-3</c:v>
                </c:pt>
                <c:pt idx="77">
                  <c:v>1.7748715553479684E-2</c:v>
                </c:pt>
                <c:pt idx="78">
                  <c:v>5.943016955077784E-3</c:v>
                </c:pt>
                <c:pt idx="79">
                  <c:v>9.5708552022229082E-3</c:v>
                </c:pt>
                <c:pt idx="80">
                  <c:v>1.3928100884622624E-2</c:v>
                </c:pt>
                <c:pt idx="81">
                  <c:v>1.1175414089004191E-2</c:v>
                </c:pt>
                <c:pt idx="82">
                  <c:v>8.3872513779055836E-3</c:v>
                </c:pt>
                <c:pt idx="83">
                  <c:v>1.7674418604651163E-2</c:v>
                </c:pt>
                <c:pt idx="84">
                  <c:v>2.8678890456041373E-2</c:v>
                </c:pt>
                <c:pt idx="85">
                  <c:v>1.4730999146029034E-2</c:v>
                </c:pt>
                <c:pt idx="86">
                  <c:v>1.1862917398945518E-2</c:v>
                </c:pt>
                <c:pt idx="87">
                  <c:v>1.7944936086529008E-2</c:v>
                </c:pt>
                <c:pt idx="88">
                  <c:v>1.6581973789783364E-2</c:v>
                </c:pt>
                <c:pt idx="89">
                  <c:v>1.3955984970477724E-2</c:v>
                </c:pt>
                <c:pt idx="90">
                  <c:v>3.2082324455205813E-2</c:v>
                </c:pt>
                <c:pt idx="91">
                  <c:v>2.9438001784121322E-2</c:v>
                </c:pt>
                <c:pt idx="92">
                  <c:v>1.0890280424720936E-2</c:v>
                </c:pt>
                <c:pt idx="93">
                  <c:v>1.1682823763360677E-2</c:v>
                </c:pt>
                <c:pt idx="94">
                  <c:v>1.263627353815659E-2</c:v>
                </c:pt>
                <c:pt idx="95">
                  <c:v>2.679990915285033E-2</c:v>
                </c:pt>
                <c:pt idx="96">
                  <c:v>3.5254616675993285E-2</c:v>
                </c:pt>
                <c:pt idx="97">
                  <c:v>2.4720423778693348E-2</c:v>
                </c:pt>
                <c:pt idx="98">
                  <c:v>3.8080731150038079E-2</c:v>
                </c:pt>
                <c:pt idx="99">
                  <c:v>1.6112531969309462E-2</c:v>
                </c:pt>
                <c:pt idx="100">
                  <c:v>1.9487628640245239E-2</c:v>
                </c:pt>
                <c:pt idx="101">
                  <c:v>2.9624445999533473E-2</c:v>
                </c:pt>
                <c:pt idx="102">
                  <c:v>2.2979985174203115E-2</c:v>
                </c:pt>
                <c:pt idx="103">
                  <c:v>3.7061548643282594E-2</c:v>
                </c:pt>
                <c:pt idx="104">
                  <c:v>0.10180109631949882</c:v>
                </c:pt>
                <c:pt idx="105">
                  <c:v>0.12587701196863393</c:v>
                </c:pt>
                <c:pt idx="106">
                  <c:v>4.4816053511705686E-2</c:v>
                </c:pt>
                <c:pt idx="107">
                  <c:v>3.3771532184950138E-2</c:v>
                </c:pt>
                <c:pt idx="108">
                  <c:v>1.9812758545612888E-2</c:v>
                </c:pt>
                <c:pt idx="109">
                  <c:v>2.8295819935691319E-2</c:v>
                </c:pt>
                <c:pt idx="110">
                  <c:v>2.7206889802309651E-2</c:v>
                </c:pt>
                <c:pt idx="111">
                  <c:v>7.1724955542382923E-2</c:v>
                </c:pt>
                <c:pt idx="112">
                  <c:v>4.9212598425196853E-2</c:v>
                </c:pt>
                <c:pt idx="113">
                  <c:v>2.9754959159859977E-2</c:v>
                </c:pt>
                <c:pt idx="114">
                  <c:v>2.8372204856936763E-2</c:v>
                </c:pt>
                <c:pt idx="115">
                  <c:v>2.3862375138734741E-2</c:v>
                </c:pt>
                <c:pt idx="116">
                  <c:v>2.2426313541221699E-2</c:v>
                </c:pt>
                <c:pt idx="117">
                  <c:v>2.6439152447027939E-2</c:v>
                </c:pt>
                <c:pt idx="118">
                  <c:v>2.2834984920292976E-2</c:v>
                </c:pt>
                <c:pt idx="119">
                  <c:v>3.301622831561276E-2</c:v>
                </c:pt>
                <c:pt idx="120">
                  <c:v>1.4466546112115732E-2</c:v>
                </c:pt>
                <c:pt idx="121">
                  <c:v>2.1449396084964597E-2</c:v>
                </c:pt>
                <c:pt idx="122">
                  <c:v>2.8547081380485728E-2</c:v>
                </c:pt>
                <c:pt idx="123">
                  <c:v>2.8964059196617337E-2</c:v>
                </c:pt>
                <c:pt idx="124">
                  <c:v>2.7078485297228685E-2</c:v>
                </c:pt>
                <c:pt idx="125">
                  <c:v>4.7986289631533847E-2</c:v>
                </c:pt>
                <c:pt idx="126">
                  <c:v>4.972677595628415E-2</c:v>
                </c:pt>
                <c:pt idx="127">
                  <c:v>2.9213483146067417E-2</c:v>
                </c:pt>
                <c:pt idx="128">
                  <c:v>3.3995730004926915E-2</c:v>
                </c:pt>
                <c:pt idx="129">
                  <c:v>3.7070661219549099E-2</c:v>
                </c:pt>
                <c:pt idx="130">
                  <c:v>4.1569192010077381E-2</c:v>
                </c:pt>
                <c:pt idx="131">
                  <c:v>4.4565565886502082E-2</c:v>
                </c:pt>
                <c:pt idx="132">
                  <c:v>3.9556487863350316E-2</c:v>
                </c:pt>
                <c:pt idx="133">
                  <c:v>6.4008983717012913E-2</c:v>
                </c:pt>
                <c:pt idx="134">
                  <c:v>2.9722690363107093E-2</c:v>
                </c:pt>
                <c:pt idx="135">
                  <c:v>3.516567221023232E-2</c:v>
                </c:pt>
                <c:pt idx="136">
                  <c:v>3.6572343833422317E-2</c:v>
                </c:pt>
                <c:pt idx="137">
                  <c:v>3.3245729303547966E-2</c:v>
                </c:pt>
                <c:pt idx="138">
                  <c:v>2.8246515040352166E-2</c:v>
                </c:pt>
                <c:pt idx="139">
                  <c:v>2.6153519030406122E-2</c:v>
                </c:pt>
                <c:pt idx="140">
                  <c:v>3.8156403475632789E-2</c:v>
                </c:pt>
                <c:pt idx="141">
                  <c:v>2.6946495660059595E-2</c:v>
                </c:pt>
                <c:pt idx="142">
                  <c:v>3.4203313073531166E-2</c:v>
                </c:pt>
                <c:pt idx="143">
                  <c:v>3.4652035807103666E-2</c:v>
                </c:pt>
                <c:pt idx="144">
                  <c:v>2.9119608109946932E-2</c:v>
                </c:pt>
                <c:pt idx="145">
                  <c:v>3.516220335292837E-2</c:v>
                </c:pt>
                <c:pt idx="146">
                  <c:v>3.1523323615160352E-2</c:v>
                </c:pt>
                <c:pt idx="147">
                  <c:v>4.265734265734266E-2</c:v>
                </c:pt>
                <c:pt idx="148">
                  <c:v>2.2002200220022004E-2</c:v>
                </c:pt>
                <c:pt idx="149">
                  <c:v>3.4066713981547196E-2</c:v>
                </c:pt>
                <c:pt idx="150">
                  <c:v>3.7251869038411961E-2</c:v>
                </c:pt>
                <c:pt idx="151">
                  <c:v>4.5738912831919921E-2</c:v>
                </c:pt>
                <c:pt idx="152">
                  <c:v>3.7341203644296161E-2</c:v>
                </c:pt>
                <c:pt idx="153">
                  <c:v>3.9862403885066774E-2</c:v>
                </c:pt>
                <c:pt idx="154">
                  <c:v>4.2130919220055713E-2</c:v>
                </c:pt>
                <c:pt idx="155">
                  <c:v>2.6557285873192435E-2</c:v>
                </c:pt>
                <c:pt idx="156">
                  <c:v>3.697854980918542E-2</c:v>
                </c:pt>
                <c:pt idx="157">
                  <c:v>4.1478929234031278E-2</c:v>
                </c:pt>
                <c:pt idx="158">
                  <c:v>2.9934290581650036E-2</c:v>
                </c:pt>
                <c:pt idx="159">
                  <c:v>5.2055360462714313E-2</c:v>
                </c:pt>
                <c:pt idx="160">
                  <c:v>4.5765695286524542E-2</c:v>
                </c:pt>
                <c:pt idx="161">
                  <c:v>5.6737588652482268E-2</c:v>
                </c:pt>
                <c:pt idx="162">
                  <c:v>3.5018929150892372E-2</c:v>
                </c:pt>
                <c:pt idx="163">
                  <c:v>4.1566746602717829E-2</c:v>
                </c:pt>
                <c:pt idx="164">
                  <c:v>4.4499661170092616E-2</c:v>
                </c:pt>
                <c:pt idx="165">
                  <c:v>3.8072446426628957E-2</c:v>
                </c:pt>
                <c:pt idx="166">
                  <c:v>4.4856348470806301E-2</c:v>
                </c:pt>
                <c:pt idx="167">
                  <c:v>4.8721071863580996E-2</c:v>
                </c:pt>
                <c:pt idx="168">
                  <c:v>6.9472616632860043E-2</c:v>
                </c:pt>
                <c:pt idx="169">
                  <c:v>2.7370897038383406E-2</c:v>
                </c:pt>
                <c:pt idx="170">
                  <c:v>5.3864421416234889E-2</c:v>
                </c:pt>
                <c:pt idx="171">
                  <c:v>6.5642173824547123E-2</c:v>
                </c:pt>
                <c:pt idx="172">
                  <c:v>7.0363806942562279E-2</c:v>
                </c:pt>
                <c:pt idx="173">
                  <c:v>7.4222387781709809E-2</c:v>
                </c:pt>
                <c:pt idx="174">
                  <c:v>8.2194010416666671E-2</c:v>
                </c:pt>
                <c:pt idx="175">
                  <c:v>0.10927505330490406</c:v>
                </c:pt>
                <c:pt idx="176">
                  <c:v>6.3569405099150142E-2</c:v>
                </c:pt>
                <c:pt idx="177">
                  <c:v>8.9902431469722779E-2</c:v>
                </c:pt>
                <c:pt idx="178">
                  <c:v>9.2226823829244978E-2</c:v>
                </c:pt>
                <c:pt idx="179">
                  <c:v>0.10703221809169765</c:v>
                </c:pt>
                <c:pt idx="180">
                  <c:v>9.4635362014690458E-2</c:v>
                </c:pt>
                <c:pt idx="181">
                  <c:v>0.16192583227981458</c:v>
                </c:pt>
                <c:pt idx="182">
                  <c:v>0.15130068859984697</c:v>
                </c:pt>
                <c:pt idx="183">
                  <c:v>8.2069295864601627E-2</c:v>
                </c:pt>
                <c:pt idx="184">
                  <c:v>0.10819375282933454</c:v>
                </c:pt>
                <c:pt idx="185">
                  <c:v>0.12793138607329216</c:v>
                </c:pt>
                <c:pt idx="186">
                  <c:v>0.16659558588335643</c:v>
                </c:pt>
                <c:pt idx="187">
                  <c:v>0.12701855868884068</c:v>
                </c:pt>
                <c:pt idx="188">
                  <c:v>0.17698961937716262</c:v>
                </c:pt>
                <c:pt idx="189">
                  <c:v>0.13566799944850408</c:v>
                </c:pt>
                <c:pt idx="190">
                  <c:v>0.10528568371495826</c:v>
                </c:pt>
                <c:pt idx="191">
                  <c:v>0.13402929786159287</c:v>
                </c:pt>
                <c:pt idx="192">
                  <c:v>0.12502710908696596</c:v>
                </c:pt>
                <c:pt idx="193">
                  <c:v>0.15198871060471436</c:v>
                </c:pt>
                <c:pt idx="194">
                  <c:v>0.15830468414267296</c:v>
                </c:pt>
                <c:pt idx="195">
                  <c:v>0.16413953102991136</c:v>
                </c:pt>
                <c:pt idx="196">
                  <c:v>0.1595692608908468</c:v>
                </c:pt>
                <c:pt idx="197">
                  <c:v>0.13123466884709731</c:v>
                </c:pt>
                <c:pt idx="198">
                  <c:v>0.13868870990532711</c:v>
                </c:pt>
                <c:pt idx="199">
                  <c:v>0.1664202024798089</c:v>
                </c:pt>
                <c:pt idx="200">
                  <c:v>0.17602336236846081</c:v>
                </c:pt>
                <c:pt idx="201">
                  <c:v>0.18988291804262983</c:v>
                </c:pt>
                <c:pt idx="202">
                  <c:v>0.19584546987582402</c:v>
                </c:pt>
                <c:pt idx="203">
                  <c:v>0.26717003049223176</c:v>
                </c:pt>
                <c:pt idx="204">
                  <c:v>0.20290232316001822</c:v>
                </c:pt>
                <c:pt idx="205">
                  <c:v>0.21299966569559195</c:v>
                </c:pt>
                <c:pt idx="206">
                  <c:v>0.24395594351263652</c:v>
                </c:pt>
                <c:pt idx="207">
                  <c:v>0.23347617192572392</c:v>
                </c:pt>
                <c:pt idx="208">
                  <c:v>0.34122772277227725</c:v>
                </c:pt>
                <c:pt idx="209">
                  <c:v>0.27991788431348869</c:v>
                </c:pt>
                <c:pt idx="210">
                  <c:v>0.29123662976168135</c:v>
                </c:pt>
                <c:pt idx="211">
                  <c:v>0.22547890714958652</c:v>
                </c:pt>
                <c:pt idx="212">
                  <c:v>0.29074397485155429</c:v>
                </c:pt>
                <c:pt idx="213">
                  <c:v>0.3009016961977426</c:v>
                </c:pt>
                <c:pt idx="214">
                  <c:v>0.30160699882112058</c:v>
                </c:pt>
                <c:pt idx="215">
                  <c:v>0.3155890294159443</c:v>
                </c:pt>
                <c:pt idx="216">
                  <c:v>0.32383111573626699</c:v>
                </c:pt>
                <c:pt idx="217">
                  <c:v>0.32092344770723663</c:v>
                </c:pt>
                <c:pt idx="218">
                  <c:v>0.29778761061946901</c:v>
                </c:pt>
                <c:pt idx="219">
                  <c:v>0.32498983050847458</c:v>
                </c:pt>
                <c:pt idx="220">
                  <c:v>0.36265839653041942</c:v>
                </c:pt>
                <c:pt idx="221">
                  <c:v>0.33756199923693248</c:v>
                </c:pt>
                <c:pt idx="222">
                  <c:v>0.3708034520481342</c:v>
                </c:pt>
                <c:pt idx="223">
                  <c:v>0.34459795523625308</c:v>
                </c:pt>
                <c:pt idx="224">
                  <c:v>0.36875599777766555</c:v>
                </c:pt>
                <c:pt idx="225">
                  <c:v>0.33833992094861659</c:v>
                </c:pt>
                <c:pt idx="226">
                  <c:v>0.36886847992464383</c:v>
                </c:pt>
                <c:pt idx="227">
                  <c:v>0.35480343375799661</c:v>
                </c:pt>
                <c:pt idx="228">
                  <c:v>0.36890157725139916</c:v>
                </c:pt>
                <c:pt idx="229">
                  <c:v>0.33481791338582678</c:v>
                </c:pt>
                <c:pt idx="230">
                  <c:v>0.35386282706301286</c:v>
                </c:pt>
                <c:pt idx="231">
                  <c:v>0.35524103898920883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BE-BCB8-4866-A19B-91FE49B4F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4862472"/>
        <c:axId val="414859336"/>
      </c:lineChart>
      <c:dateAx>
        <c:axId val="414862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59336"/>
        <c:crosses val="autoZero"/>
        <c:auto val="1"/>
        <c:lblOffset val="100"/>
        <c:baseTimeUnit val="days"/>
        <c:majorUnit val="3"/>
        <c:majorTimeUnit val="days"/>
      </c:dateAx>
      <c:valAx>
        <c:axId val="414859336"/>
        <c:scaling>
          <c:orientation val="minMax"/>
        </c:scaling>
        <c:delete val="0"/>
        <c:axPos val="l"/>
        <c:numFmt formatCode="0\ 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14862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393650942503127E-2"/>
          <c:y val="2.8839934249511919E-2"/>
          <c:w val="0.93392788408310634"/>
          <c:h val="0.7561725051567110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65-74 let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bg1"/>
              </a:solidFill>
            </a:ln>
            <a:effectLst/>
          </c:spPr>
          <c:invertIfNegative val="0"/>
          <c:dLbls>
            <c:dLbl>
              <c:idx val="5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E486-4AFA-8634-F3E42531F77E}"/>
                </c:ext>
              </c:extLst>
            </c:dLbl>
            <c:spPr>
              <a:solidFill>
                <a:srgbClr val="4472C4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List1!$A$2:$A$61</c:f>
              <c:numCache>
                <c:formatCode>m/d/yyyy</c:formatCode>
                <c:ptCount val="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</c:numCache>
            </c:numRef>
          </c:cat>
          <c:val>
            <c:numRef>
              <c:f>List1!$B$2:$B$61</c:f>
              <c:numCache>
                <c:formatCode>0</c:formatCode>
                <c:ptCount val="60"/>
                <c:pt idx="0">
                  <c:v>27</c:v>
                </c:pt>
                <c:pt idx="1">
                  <c:v>65</c:v>
                </c:pt>
                <c:pt idx="2">
                  <c:v>103</c:v>
                </c:pt>
                <c:pt idx="3">
                  <c:v>144</c:v>
                </c:pt>
                <c:pt idx="4">
                  <c:v>183</c:v>
                </c:pt>
                <c:pt idx="5">
                  <c:v>204</c:v>
                </c:pt>
                <c:pt idx="6">
                  <c:v>243</c:v>
                </c:pt>
                <c:pt idx="7">
                  <c:v>314</c:v>
                </c:pt>
                <c:pt idx="8">
                  <c:v>372</c:v>
                </c:pt>
                <c:pt idx="9">
                  <c:v>440</c:v>
                </c:pt>
                <c:pt idx="10">
                  <c:v>518</c:v>
                </c:pt>
                <c:pt idx="11">
                  <c:v>600</c:v>
                </c:pt>
                <c:pt idx="12">
                  <c:v>641</c:v>
                </c:pt>
                <c:pt idx="13">
                  <c:v>691</c:v>
                </c:pt>
                <c:pt idx="14">
                  <c:v>761</c:v>
                </c:pt>
                <c:pt idx="15">
                  <c:v>863</c:v>
                </c:pt>
                <c:pt idx="16">
                  <c:v>1036</c:v>
                </c:pt>
                <c:pt idx="17">
                  <c:v>1147</c:v>
                </c:pt>
                <c:pt idx="18">
                  <c:v>1235</c:v>
                </c:pt>
                <c:pt idx="19">
                  <c:v>1288</c:v>
                </c:pt>
                <c:pt idx="20">
                  <c:v>1376</c:v>
                </c:pt>
                <c:pt idx="21">
                  <c:v>1488</c:v>
                </c:pt>
                <c:pt idx="22">
                  <c:v>1618</c:v>
                </c:pt>
                <c:pt idx="23">
                  <c:v>1811</c:v>
                </c:pt>
                <c:pt idx="24">
                  <c:v>2028</c:v>
                </c:pt>
                <c:pt idx="25">
                  <c:v>2140</c:v>
                </c:pt>
                <c:pt idx="26">
                  <c:v>2208</c:v>
                </c:pt>
                <c:pt idx="27">
                  <c:v>2303</c:v>
                </c:pt>
                <c:pt idx="28">
                  <c:v>2456</c:v>
                </c:pt>
                <c:pt idx="29">
                  <c:v>2671</c:v>
                </c:pt>
                <c:pt idx="30">
                  <c:v>2954</c:v>
                </c:pt>
                <c:pt idx="31">
                  <c:v>3251</c:v>
                </c:pt>
                <c:pt idx="32">
                  <c:v>3457</c:v>
                </c:pt>
                <c:pt idx="33">
                  <c:v>3592</c:v>
                </c:pt>
                <c:pt idx="34">
                  <c:v>3898</c:v>
                </c:pt>
                <c:pt idx="35">
                  <c:v>4219</c:v>
                </c:pt>
                <c:pt idx="36">
                  <c:v>4616</c:v>
                </c:pt>
                <c:pt idx="37">
                  <c:v>5028</c:v>
                </c:pt>
                <c:pt idx="38">
                  <c:v>5663</c:v>
                </c:pt>
                <c:pt idx="39">
                  <c:v>5994</c:v>
                </c:pt>
                <c:pt idx="40">
                  <c:v>6239</c:v>
                </c:pt>
                <c:pt idx="41">
                  <c:v>6600</c:v>
                </c:pt>
                <c:pt idx="42">
                  <c:v>7179</c:v>
                </c:pt>
                <c:pt idx="43">
                  <c:v>7840</c:v>
                </c:pt>
                <c:pt idx="44">
                  <c:v>8516</c:v>
                </c:pt>
                <c:pt idx="45">
                  <c:v>9350</c:v>
                </c:pt>
                <c:pt idx="46">
                  <c:v>9947</c:v>
                </c:pt>
                <c:pt idx="47">
                  <c:v>10382</c:v>
                </c:pt>
                <c:pt idx="48">
                  <c:v>11006</c:v>
                </c:pt>
                <c:pt idx="49">
                  <c:v>11938</c:v>
                </c:pt>
                <c:pt idx="50">
                  <c:v>13043</c:v>
                </c:pt>
                <c:pt idx="51">
                  <c:v>14138</c:v>
                </c:pt>
                <c:pt idx="52">
                  <c:v>15298</c:v>
                </c:pt>
                <c:pt idx="53">
                  <c:v>16221</c:v>
                </c:pt>
                <c:pt idx="54">
                  <c:v>16813</c:v>
                </c:pt>
                <c:pt idx="55">
                  <c:v>17654</c:v>
                </c:pt>
                <c:pt idx="56">
                  <c:v>18827</c:v>
                </c:pt>
                <c:pt idx="57">
                  <c:v>19865</c:v>
                </c:pt>
                <c:pt idx="58">
                  <c:v>20921</c:v>
                </c:pt>
                <c:pt idx="59">
                  <c:v>22124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B1-470E-AE7F-809CCA173CE0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75-84 let</c:v>
                </c:pt>
              </c:strCache>
            </c:strRef>
          </c:tx>
          <c:spPr>
            <a:solidFill>
              <a:schemeClr val="accent2"/>
            </a:solidFill>
            <a:ln w="3175">
              <a:solidFill>
                <a:schemeClr val="bg1"/>
              </a:solidFill>
            </a:ln>
            <a:effectLst/>
          </c:spPr>
          <c:invertIfNegative val="0"/>
          <c:dLbls>
            <c:dLbl>
              <c:idx val="5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486-4AFA-8634-F3E42531F77E}"/>
                </c:ext>
              </c:extLst>
            </c:dLbl>
            <c:spPr>
              <a:solidFill>
                <a:srgbClr val="ED7D3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List1!$A$2:$A$61</c:f>
              <c:numCache>
                <c:formatCode>m/d/yyyy</c:formatCode>
                <c:ptCount val="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</c:numCache>
            </c:numRef>
          </c:cat>
          <c:val>
            <c:numRef>
              <c:f>List1!$C$2:$C$61</c:f>
              <c:numCache>
                <c:formatCode>0</c:formatCode>
                <c:ptCount val="60"/>
                <c:pt idx="0">
                  <c:v>14</c:v>
                </c:pt>
                <c:pt idx="1">
                  <c:v>33</c:v>
                </c:pt>
                <c:pt idx="2">
                  <c:v>50</c:v>
                </c:pt>
                <c:pt idx="3">
                  <c:v>66</c:v>
                </c:pt>
                <c:pt idx="4">
                  <c:v>74</c:v>
                </c:pt>
                <c:pt idx="5">
                  <c:v>82</c:v>
                </c:pt>
                <c:pt idx="6">
                  <c:v>98</c:v>
                </c:pt>
                <c:pt idx="7">
                  <c:v>123</c:v>
                </c:pt>
                <c:pt idx="8">
                  <c:v>155</c:v>
                </c:pt>
                <c:pt idx="9">
                  <c:v>186</c:v>
                </c:pt>
                <c:pt idx="10">
                  <c:v>224</c:v>
                </c:pt>
                <c:pt idx="11">
                  <c:v>280</c:v>
                </c:pt>
                <c:pt idx="12">
                  <c:v>310</c:v>
                </c:pt>
                <c:pt idx="13">
                  <c:v>338</c:v>
                </c:pt>
                <c:pt idx="14">
                  <c:v>396</c:v>
                </c:pt>
                <c:pt idx="15">
                  <c:v>459</c:v>
                </c:pt>
                <c:pt idx="16">
                  <c:v>539</c:v>
                </c:pt>
                <c:pt idx="17">
                  <c:v>592</c:v>
                </c:pt>
                <c:pt idx="18">
                  <c:v>633</c:v>
                </c:pt>
                <c:pt idx="19">
                  <c:v>659</c:v>
                </c:pt>
                <c:pt idx="20">
                  <c:v>697</c:v>
                </c:pt>
                <c:pt idx="21">
                  <c:v>777</c:v>
                </c:pt>
                <c:pt idx="22">
                  <c:v>852</c:v>
                </c:pt>
                <c:pt idx="23">
                  <c:v>955</c:v>
                </c:pt>
                <c:pt idx="24">
                  <c:v>1042</c:v>
                </c:pt>
                <c:pt idx="25">
                  <c:v>1100</c:v>
                </c:pt>
                <c:pt idx="26">
                  <c:v>1140</c:v>
                </c:pt>
                <c:pt idx="27">
                  <c:v>1200</c:v>
                </c:pt>
                <c:pt idx="28">
                  <c:v>1264</c:v>
                </c:pt>
                <c:pt idx="29">
                  <c:v>1376</c:v>
                </c:pt>
                <c:pt idx="30">
                  <c:v>1526</c:v>
                </c:pt>
                <c:pt idx="31">
                  <c:v>1671</c:v>
                </c:pt>
                <c:pt idx="32">
                  <c:v>1787</c:v>
                </c:pt>
                <c:pt idx="33">
                  <c:v>1875</c:v>
                </c:pt>
                <c:pt idx="34">
                  <c:v>2036</c:v>
                </c:pt>
                <c:pt idx="35">
                  <c:v>2225</c:v>
                </c:pt>
                <c:pt idx="36">
                  <c:v>2458</c:v>
                </c:pt>
                <c:pt idx="37">
                  <c:v>2673</c:v>
                </c:pt>
                <c:pt idx="38">
                  <c:v>3022</c:v>
                </c:pt>
                <c:pt idx="39">
                  <c:v>3199</c:v>
                </c:pt>
                <c:pt idx="40">
                  <c:v>3360</c:v>
                </c:pt>
                <c:pt idx="41">
                  <c:v>3570</c:v>
                </c:pt>
                <c:pt idx="42">
                  <c:v>3931</c:v>
                </c:pt>
                <c:pt idx="43">
                  <c:v>4309</c:v>
                </c:pt>
                <c:pt idx="44">
                  <c:v>4707</c:v>
                </c:pt>
                <c:pt idx="45">
                  <c:v>5150</c:v>
                </c:pt>
                <c:pt idx="46">
                  <c:v>5523</c:v>
                </c:pt>
                <c:pt idx="47">
                  <c:v>5744</c:v>
                </c:pt>
                <c:pt idx="48">
                  <c:v>6125</c:v>
                </c:pt>
                <c:pt idx="49">
                  <c:v>6633</c:v>
                </c:pt>
                <c:pt idx="50">
                  <c:v>7242</c:v>
                </c:pt>
                <c:pt idx="51">
                  <c:v>7840</c:v>
                </c:pt>
                <c:pt idx="52">
                  <c:v>8492</c:v>
                </c:pt>
                <c:pt idx="53">
                  <c:v>9070</c:v>
                </c:pt>
                <c:pt idx="54">
                  <c:v>9444</c:v>
                </c:pt>
                <c:pt idx="55">
                  <c:v>10000</c:v>
                </c:pt>
                <c:pt idx="56">
                  <c:v>10750</c:v>
                </c:pt>
                <c:pt idx="57">
                  <c:v>11404</c:v>
                </c:pt>
                <c:pt idx="58">
                  <c:v>12094</c:v>
                </c:pt>
                <c:pt idx="59">
                  <c:v>12811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B1-470E-AE7F-809CCA173CE0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85+ let</c:v>
                </c:pt>
              </c:strCache>
            </c:strRef>
          </c:tx>
          <c:spPr>
            <a:solidFill>
              <a:schemeClr val="accent3"/>
            </a:solidFill>
            <a:ln w="3175">
              <a:solidFill>
                <a:schemeClr val="bg1"/>
              </a:solidFill>
            </a:ln>
            <a:effectLst/>
          </c:spPr>
          <c:invertIfNegative val="0"/>
          <c:dLbls>
            <c:dLbl>
              <c:idx val="59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486-4AFA-8634-F3E42531F77E}"/>
                </c:ext>
              </c:extLst>
            </c:dLbl>
            <c:spPr>
              <a:solidFill>
                <a:srgbClr val="A5A5A5"/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List1!$A$2:$A$61</c:f>
              <c:numCache>
                <c:formatCode>m/d/yyyy</c:formatCode>
                <c:ptCount val="6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</c:numCache>
            </c:numRef>
          </c:cat>
          <c:val>
            <c:numRef>
              <c:f>List1!$D$2:$D$61</c:f>
              <c:numCache>
                <c:formatCode>0</c:formatCode>
                <c:ptCount val="60"/>
                <c:pt idx="0">
                  <c:v>3</c:v>
                </c:pt>
                <c:pt idx="1">
                  <c:v>8</c:v>
                </c:pt>
                <c:pt idx="2">
                  <c:v>14</c:v>
                </c:pt>
                <c:pt idx="3">
                  <c:v>34</c:v>
                </c:pt>
                <c:pt idx="4">
                  <c:v>45</c:v>
                </c:pt>
                <c:pt idx="5">
                  <c:v>50</c:v>
                </c:pt>
                <c:pt idx="6">
                  <c:v>54</c:v>
                </c:pt>
                <c:pt idx="7">
                  <c:v>63</c:v>
                </c:pt>
                <c:pt idx="8">
                  <c:v>91</c:v>
                </c:pt>
                <c:pt idx="9">
                  <c:v>105</c:v>
                </c:pt>
                <c:pt idx="10">
                  <c:v>121</c:v>
                </c:pt>
                <c:pt idx="11">
                  <c:v>166</c:v>
                </c:pt>
                <c:pt idx="12">
                  <c:v>171</c:v>
                </c:pt>
                <c:pt idx="13">
                  <c:v>179</c:v>
                </c:pt>
                <c:pt idx="14">
                  <c:v>201</c:v>
                </c:pt>
                <c:pt idx="15">
                  <c:v>227</c:v>
                </c:pt>
                <c:pt idx="16">
                  <c:v>247</c:v>
                </c:pt>
                <c:pt idx="17">
                  <c:v>265</c:v>
                </c:pt>
                <c:pt idx="18">
                  <c:v>286</c:v>
                </c:pt>
                <c:pt idx="19">
                  <c:v>304</c:v>
                </c:pt>
                <c:pt idx="20">
                  <c:v>313</c:v>
                </c:pt>
                <c:pt idx="21">
                  <c:v>359</c:v>
                </c:pt>
                <c:pt idx="22">
                  <c:v>388</c:v>
                </c:pt>
                <c:pt idx="23">
                  <c:v>424</c:v>
                </c:pt>
                <c:pt idx="24">
                  <c:v>446</c:v>
                </c:pt>
                <c:pt idx="25">
                  <c:v>466</c:v>
                </c:pt>
                <c:pt idx="26">
                  <c:v>483</c:v>
                </c:pt>
                <c:pt idx="27">
                  <c:v>500</c:v>
                </c:pt>
                <c:pt idx="28">
                  <c:v>539</c:v>
                </c:pt>
                <c:pt idx="29">
                  <c:v>597</c:v>
                </c:pt>
                <c:pt idx="30">
                  <c:v>658</c:v>
                </c:pt>
                <c:pt idx="31">
                  <c:v>721</c:v>
                </c:pt>
                <c:pt idx="32">
                  <c:v>782</c:v>
                </c:pt>
                <c:pt idx="33">
                  <c:v>820</c:v>
                </c:pt>
                <c:pt idx="34">
                  <c:v>904</c:v>
                </c:pt>
                <c:pt idx="35">
                  <c:v>983</c:v>
                </c:pt>
                <c:pt idx="36">
                  <c:v>1081</c:v>
                </c:pt>
                <c:pt idx="37">
                  <c:v>1194</c:v>
                </c:pt>
                <c:pt idx="38">
                  <c:v>1325</c:v>
                </c:pt>
                <c:pt idx="39">
                  <c:v>1408</c:v>
                </c:pt>
                <c:pt idx="40">
                  <c:v>1476</c:v>
                </c:pt>
                <c:pt idx="41">
                  <c:v>1607</c:v>
                </c:pt>
                <c:pt idx="42">
                  <c:v>1821</c:v>
                </c:pt>
                <c:pt idx="43">
                  <c:v>2040</c:v>
                </c:pt>
                <c:pt idx="44">
                  <c:v>2226</c:v>
                </c:pt>
                <c:pt idx="45">
                  <c:v>2403</c:v>
                </c:pt>
                <c:pt idx="46">
                  <c:v>2635</c:v>
                </c:pt>
                <c:pt idx="47">
                  <c:v>2744</c:v>
                </c:pt>
                <c:pt idx="48">
                  <c:v>2973</c:v>
                </c:pt>
                <c:pt idx="49">
                  <c:v>3227</c:v>
                </c:pt>
                <c:pt idx="50">
                  <c:v>3589</c:v>
                </c:pt>
                <c:pt idx="51">
                  <c:v>3888</c:v>
                </c:pt>
                <c:pt idx="52">
                  <c:v>4272</c:v>
                </c:pt>
                <c:pt idx="53">
                  <c:v>4539</c:v>
                </c:pt>
                <c:pt idx="54">
                  <c:v>4720</c:v>
                </c:pt>
                <c:pt idx="55">
                  <c:v>5027</c:v>
                </c:pt>
                <c:pt idx="56">
                  <c:v>5500</c:v>
                </c:pt>
                <c:pt idx="57">
                  <c:v>5869</c:v>
                </c:pt>
                <c:pt idx="58">
                  <c:v>6225</c:v>
                </c:pt>
                <c:pt idx="59">
                  <c:v>6653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B1-470E-AE7F-809CCA173C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454758032"/>
        <c:axId val="454757248"/>
      </c:barChart>
      <c:dateAx>
        <c:axId val="45475803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54757248"/>
        <c:crosses val="autoZero"/>
        <c:auto val="1"/>
        <c:lblOffset val="100"/>
        <c:baseTimeUnit val="days"/>
      </c:dateAx>
      <c:valAx>
        <c:axId val="45475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5475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9954216870477075"/>
          <c:y val="0.93670951168463246"/>
          <c:w val="0.43195919168529873"/>
          <c:h val="6.32904734688439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14380027607383"/>
          <c:y val="6.2745117742768836E-2"/>
          <c:w val="0.66735341399293702"/>
          <c:h val="0.913212005641574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Nové případy za předchozích 14 dní v % předchozích 15-28 dní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Hlavní město Praha</c:v>
                </c:pt>
                <c:pt idx="1">
                  <c:v>Středočeský kraj</c:v>
                </c:pt>
                <c:pt idx="2">
                  <c:v>Jihočeský kraj</c:v>
                </c:pt>
                <c:pt idx="3">
                  <c:v>Plzeňský kraj</c:v>
                </c:pt>
                <c:pt idx="4">
                  <c:v>Karlovarský kraj</c:v>
                </c:pt>
                <c:pt idx="5">
                  <c:v>Ústecký kraj</c:v>
                </c:pt>
                <c:pt idx="6">
                  <c:v>Liberecký kraj</c:v>
                </c:pt>
                <c:pt idx="7">
                  <c:v>Královéhradecký kraj</c:v>
                </c:pt>
                <c:pt idx="8">
                  <c:v>Pardubický kraj</c:v>
                </c:pt>
                <c:pt idx="9">
                  <c:v>Kraj Vysočina</c:v>
                </c:pt>
                <c:pt idx="10">
                  <c:v>Jihomoravský kraj</c:v>
                </c:pt>
                <c:pt idx="11">
                  <c:v>Olomoucký kraj</c:v>
                </c:pt>
                <c:pt idx="12">
                  <c:v>Zlínský kraj</c:v>
                </c:pt>
                <c:pt idx="13">
                  <c:v>Moravskoslezský kraj</c:v>
                </c:pt>
              </c:strCache>
            </c:strRef>
          </c:cat>
          <c:val>
            <c:numRef>
              <c:f>Sheet1!$B$2:$B$15</c:f>
              <c:numCache>
                <c:formatCode>0.0%</c:formatCode>
                <c:ptCount val="14"/>
                <c:pt idx="0">
                  <c:v>1.960301799187</c:v>
                </c:pt>
                <c:pt idx="1">
                  <c:v>2.4736140724940001</c:v>
                </c:pt>
                <c:pt idx="2">
                  <c:v>3.1222947440739999</c:v>
                </c:pt>
                <c:pt idx="3">
                  <c:v>3.3220458553790002</c:v>
                </c:pt>
                <c:pt idx="4">
                  <c:v>3.4544334975359998</c:v>
                </c:pt>
                <c:pt idx="5">
                  <c:v>3.1179930795840001</c:v>
                </c:pt>
                <c:pt idx="6">
                  <c:v>2.7416182387119998</c:v>
                </c:pt>
                <c:pt idx="7">
                  <c:v>4.2066985645930002</c:v>
                </c:pt>
                <c:pt idx="8">
                  <c:v>3.1144130757799999</c:v>
                </c:pt>
                <c:pt idx="9">
                  <c:v>2.5598907530230002</c:v>
                </c:pt>
                <c:pt idx="10">
                  <c:v>2.530371203599</c:v>
                </c:pt>
                <c:pt idx="11">
                  <c:v>3.0113065326630002</c:v>
                </c:pt>
                <c:pt idx="12">
                  <c:v>2.7647058823520001</c:v>
                </c:pt>
                <c:pt idx="13">
                  <c:v>2.4211690945969999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9-4423-952D-482F801E1F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Nové případy 65+ za předchozích 14 dní v % předchozích 15-28 dní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Hlavní město Praha</c:v>
                </c:pt>
                <c:pt idx="1">
                  <c:v>Středočeský kraj</c:v>
                </c:pt>
                <c:pt idx="2">
                  <c:v>Jihočeský kraj</c:v>
                </c:pt>
                <c:pt idx="3">
                  <c:v>Plzeňský kraj</c:v>
                </c:pt>
                <c:pt idx="4">
                  <c:v>Karlovarský kraj</c:v>
                </c:pt>
                <c:pt idx="5">
                  <c:v>Ústecký kraj</c:v>
                </c:pt>
                <c:pt idx="6">
                  <c:v>Liberecký kraj</c:v>
                </c:pt>
                <c:pt idx="7">
                  <c:v>Královéhradecký kraj</c:v>
                </c:pt>
                <c:pt idx="8">
                  <c:v>Pardubický kraj</c:v>
                </c:pt>
                <c:pt idx="9">
                  <c:v>Kraj Vysočina</c:v>
                </c:pt>
                <c:pt idx="10">
                  <c:v>Jihomoravský kraj</c:v>
                </c:pt>
                <c:pt idx="11">
                  <c:v>Olomoucký kraj</c:v>
                </c:pt>
                <c:pt idx="12">
                  <c:v>Zlínský kraj</c:v>
                </c:pt>
                <c:pt idx="13">
                  <c:v>Moravskoslezský kraj</c:v>
                </c:pt>
              </c:strCache>
            </c:strRef>
          </c:cat>
          <c:val>
            <c:numRef>
              <c:f>Sheet1!$C$2:$C$15</c:f>
              <c:numCache>
                <c:formatCode>0.0%</c:formatCode>
                <c:ptCount val="14"/>
                <c:pt idx="0">
                  <c:v>2.3567625133119998</c:v>
                </c:pt>
                <c:pt idx="1">
                  <c:v>2.4156378600820001</c:v>
                </c:pt>
                <c:pt idx="2">
                  <c:v>3.3412698412689998</c:v>
                </c:pt>
                <c:pt idx="3">
                  <c:v>4.4800000000000004</c:v>
                </c:pt>
                <c:pt idx="4">
                  <c:v>2.5322580645160002</c:v>
                </c:pt>
                <c:pt idx="5">
                  <c:v>3.0479616306950001</c:v>
                </c:pt>
                <c:pt idx="6">
                  <c:v>3.0725552050470002</c:v>
                </c:pt>
                <c:pt idx="7">
                  <c:v>4.0373831775699998</c:v>
                </c:pt>
                <c:pt idx="8">
                  <c:v>2.9295774647880002</c:v>
                </c:pt>
                <c:pt idx="9">
                  <c:v>2.8609756097560002</c:v>
                </c:pt>
                <c:pt idx="10">
                  <c:v>2.5372596153839999</c:v>
                </c:pt>
                <c:pt idx="11">
                  <c:v>3.135071090047</c:v>
                </c:pt>
                <c:pt idx="12">
                  <c:v>2.5821167883210001</c:v>
                </c:pt>
                <c:pt idx="13">
                  <c:v>1.962795941375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69-4423-952D-482F801E1F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Nové případy 75+ za předchozích 14 dní v % předchozích 15-28 dní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Hlavní město Praha</c:v>
                </c:pt>
                <c:pt idx="1">
                  <c:v>Středočeský kraj</c:v>
                </c:pt>
                <c:pt idx="2">
                  <c:v>Jihočeský kraj</c:v>
                </c:pt>
                <c:pt idx="3">
                  <c:v>Plzeňský kraj</c:v>
                </c:pt>
                <c:pt idx="4">
                  <c:v>Karlovarský kraj</c:v>
                </c:pt>
                <c:pt idx="5">
                  <c:v>Ústecký kraj</c:v>
                </c:pt>
                <c:pt idx="6">
                  <c:v>Liberecký kraj</c:v>
                </c:pt>
                <c:pt idx="7">
                  <c:v>Královéhradecký kraj</c:v>
                </c:pt>
                <c:pt idx="8">
                  <c:v>Pardubický kraj</c:v>
                </c:pt>
                <c:pt idx="9">
                  <c:v>Kraj Vysočina</c:v>
                </c:pt>
                <c:pt idx="10">
                  <c:v>Jihomoravský kraj</c:v>
                </c:pt>
                <c:pt idx="11">
                  <c:v>Olomoucký kraj</c:v>
                </c:pt>
                <c:pt idx="12">
                  <c:v>Zlínský kraj</c:v>
                </c:pt>
                <c:pt idx="13">
                  <c:v>Moravskoslezský kraj</c:v>
                </c:pt>
              </c:strCache>
            </c:strRef>
          </c:cat>
          <c:val>
            <c:numRef>
              <c:f>Sheet1!$D$2:$D$15</c:f>
              <c:numCache>
                <c:formatCode>0.0%</c:formatCode>
                <c:ptCount val="14"/>
                <c:pt idx="0">
                  <c:v>2.598591549295</c:v>
                </c:pt>
                <c:pt idx="1">
                  <c:v>2.2710280373830001</c:v>
                </c:pt>
                <c:pt idx="2">
                  <c:v>3.2912087912080001</c:v>
                </c:pt>
                <c:pt idx="3">
                  <c:v>4.6014492753620004</c:v>
                </c:pt>
                <c:pt idx="4">
                  <c:v>2.4936708860749999</c:v>
                </c:pt>
                <c:pt idx="5">
                  <c:v>3.4720496894399999</c:v>
                </c:pt>
                <c:pt idx="6">
                  <c:v>3.0882352941170002</c:v>
                </c:pt>
                <c:pt idx="7">
                  <c:v>4.7021276595739998</c:v>
                </c:pt>
                <c:pt idx="8">
                  <c:v>3.4298245614030001</c:v>
                </c:pt>
                <c:pt idx="9">
                  <c:v>3.116161616161</c:v>
                </c:pt>
                <c:pt idx="10">
                  <c:v>2.9946524064169999</c:v>
                </c:pt>
                <c:pt idx="11">
                  <c:v>3.779874213836</c:v>
                </c:pt>
                <c:pt idx="12">
                  <c:v>2.9151785714280001</c:v>
                </c:pt>
                <c:pt idx="13">
                  <c:v>1.735555555555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69-4423-952D-482F801E1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6712712"/>
        <c:axId val="486712320"/>
      </c:barChart>
      <c:catAx>
        <c:axId val="4867127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6712320"/>
        <c:crosses val="autoZero"/>
        <c:auto val="1"/>
        <c:lblAlgn val="ctr"/>
        <c:lblOffset val="100"/>
        <c:noMultiLvlLbl val="0"/>
      </c:catAx>
      <c:valAx>
        <c:axId val="486712320"/>
        <c:scaling>
          <c:orientation val="minMax"/>
        </c:scaling>
        <c:delete val="0"/>
        <c:axPos val="t"/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6712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396078549259651"/>
          <c:y val="8.3749647244825087E-2"/>
          <c:w val="0.20150889829486487"/>
          <c:h val="0.451836586378162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6213957447788"/>
          <c:y val="3.7991636234737565E-2"/>
          <c:w val="0.77516497451404798"/>
          <c:h val="0.881155688166497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06/2020</c:v>
                </c:pt>
                <c:pt idx="1">
                  <c:v>07/2020</c:v>
                </c:pt>
                <c:pt idx="2">
                  <c:v>08/2020</c:v>
                </c:pt>
                <c:pt idx="3">
                  <c:v>09/2020</c:v>
                </c:pt>
                <c:pt idx="4">
                  <c:v>10/2020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84</c:v>
                </c:pt>
                <c:pt idx="1">
                  <c:v>112</c:v>
                </c:pt>
                <c:pt idx="2">
                  <c:v>239</c:v>
                </c:pt>
                <c:pt idx="3">
                  <c:v>1037</c:v>
                </c:pt>
                <c:pt idx="4">
                  <c:v>4763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EA-43F7-AE77-845EEA9F77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1446696"/>
        <c:axId val="311447872"/>
      </c:barChart>
      <c:lineChart>
        <c:grouping val="stacked"/>
        <c:varyColors val="0"/>
        <c:ser>
          <c:idx val="1"/>
          <c:order val="1"/>
          <c:tx>
            <c:strRef>
              <c:f>List1!$A$3</c:f>
              <c:strCache>
                <c:ptCount val="1"/>
                <c:pt idx="0">
                  <c:v>Podíl na incidenci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06/2020</c:v>
                </c:pt>
                <c:pt idx="1">
                  <c:v>07/2020</c:v>
                </c:pt>
                <c:pt idx="2">
                  <c:v>08/2020</c:v>
                </c:pt>
                <c:pt idx="3">
                  <c:v>09/2020</c:v>
                </c:pt>
                <c:pt idx="4">
                  <c:v>10/2020</c:v>
                </c:pt>
              </c:strCache>
            </c:strRef>
          </c:cat>
          <c:val>
            <c:numRef>
              <c:f>List1!$B$3:$F$3</c:f>
              <c:numCache>
                <c:formatCode>0.0%</c:formatCode>
                <c:ptCount val="5"/>
                <c:pt idx="0">
                  <c:v>3.1238378579397545E-2</c:v>
                </c:pt>
                <c:pt idx="1">
                  <c:v>2.4395556523633195E-2</c:v>
                </c:pt>
                <c:pt idx="2">
                  <c:v>2.9671011793916822E-2</c:v>
                </c:pt>
                <c:pt idx="3">
                  <c:v>2.2473127600554785E-2</c:v>
                </c:pt>
                <c:pt idx="4">
                  <c:v>1.8018870065901475E-2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09-400A-BCAD-EE3D44086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187520"/>
        <c:axId val="1575674784"/>
      </c:lineChart>
      <c:catAx>
        <c:axId val="311446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shade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1447872"/>
        <c:crosses val="autoZero"/>
        <c:auto val="1"/>
        <c:lblAlgn val="ctr"/>
        <c:lblOffset val="100"/>
        <c:noMultiLvlLbl val="0"/>
      </c:catAx>
      <c:valAx>
        <c:axId val="311447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1446696"/>
        <c:crosses val="autoZero"/>
        <c:crossBetween val="between"/>
      </c:valAx>
      <c:valAx>
        <c:axId val="1575674784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744187520"/>
        <c:crosses val="max"/>
        <c:crossBetween val="between"/>
      </c:valAx>
      <c:catAx>
        <c:axId val="1744187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7567478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6070678776235642"/>
          <c:y val="0.38545539674879875"/>
          <c:w val="0.40848820198975788"/>
          <c:h val="0.181406468611586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4"/>
          <c:order val="4"/>
          <c:tx>
            <c:strRef>
              <c:f>Sheet1!$A$6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Sheet1!$B$1:$AU$1</c:f>
              <c:strCache>
                <c:ptCount val="46"/>
                <c:pt idx="0">
                  <c:v>01.10.2020</c:v>
                </c:pt>
                <c:pt idx="1">
                  <c:v>02.10.2020</c:v>
                </c:pt>
                <c:pt idx="2">
                  <c:v>03.10.2020</c:v>
                </c:pt>
                <c:pt idx="3">
                  <c:v>04.10.2020</c:v>
                </c:pt>
                <c:pt idx="4">
                  <c:v>05.10.2020</c:v>
                </c:pt>
                <c:pt idx="5">
                  <c:v>06.10.2020</c:v>
                </c:pt>
                <c:pt idx="6">
                  <c:v>07.10.2020</c:v>
                </c:pt>
                <c:pt idx="7">
                  <c:v>08.10.2020</c:v>
                </c:pt>
                <c:pt idx="8">
                  <c:v>09.10.2020</c:v>
                </c:pt>
                <c:pt idx="9">
                  <c:v>10.10.2020</c:v>
                </c:pt>
                <c:pt idx="10">
                  <c:v>11.10.2020</c:v>
                </c:pt>
                <c:pt idx="11">
                  <c:v>12.10.2020</c:v>
                </c:pt>
                <c:pt idx="12">
                  <c:v>13.10.2020</c:v>
                </c:pt>
                <c:pt idx="13">
                  <c:v>14.10.2020</c:v>
                </c:pt>
                <c:pt idx="14">
                  <c:v>15.10.2020</c:v>
                </c:pt>
                <c:pt idx="15">
                  <c:v>16.10.2020</c:v>
                </c:pt>
                <c:pt idx="16">
                  <c:v>17.10.2020</c:v>
                </c:pt>
                <c:pt idx="17">
                  <c:v>18.10.2020</c:v>
                </c:pt>
                <c:pt idx="18">
                  <c:v>19.10.2020</c:v>
                </c:pt>
                <c:pt idx="19">
                  <c:v>20.10.2020</c:v>
                </c:pt>
                <c:pt idx="20">
                  <c:v>21.10.2020</c:v>
                </c:pt>
                <c:pt idx="21">
                  <c:v>22.10.2020</c:v>
                </c:pt>
                <c:pt idx="22">
                  <c:v>23.10.2020</c:v>
                </c:pt>
                <c:pt idx="23">
                  <c:v>24.10.2020</c:v>
                </c:pt>
                <c:pt idx="24">
                  <c:v>25.10.2020</c:v>
                </c:pt>
                <c:pt idx="25">
                  <c:v>26.10.2020</c:v>
                </c:pt>
                <c:pt idx="26">
                  <c:v>27.10.2020</c:v>
                </c:pt>
                <c:pt idx="27">
                  <c:v>28.10.2020</c:v>
                </c:pt>
                <c:pt idx="28">
                  <c:v>29.10.2020</c:v>
                </c:pt>
                <c:pt idx="29">
                  <c:v>30.10.2020</c:v>
                </c:pt>
                <c:pt idx="30">
                  <c:v>31.10.2020</c:v>
                </c:pt>
                <c:pt idx="31">
                  <c:v>01.11.2020</c:v>
                </c:pt>
                <c:pt idx="32">
                  <c:v>02.11.2020</c:v>
                </c:pt>
                <c:pt idx="33">
                  <c:v>03.11.2020</c:v>
                </c:pt>
                <c:pt idx="34">
                  <c:v>04.11.2020</c:v>
                </c:pt>
                <c:pt idx="35">
                  <c:v>05.11.2020</c:v>
                </c:pt>
                <c:pt idx="36">
                  <c:v>06.11.2020</c:v>
                </c:pt>
                <c:pt idx="37">
                  <c:v>07.11.2020</c:v>
                </c:pt>
                <c:pt idx="38">
                  <c:v>08.11.2020</c:v>
                </c:pt>
                <c:pt idx="39">
                  <c:v>09.11.2020</c:v>
                </c:pt>
                <c:pt idx="40">
                  <c:v>10.11.2020</c:v>
                </c:pt>
                <c:pt idx="41">
                  <c:v>11.11.2020</c:v>
                </c:pt>
                <c:pt idx="42">
                  <c:v>12.11.2020</c:v>
                </c:pt>
                <c:pt idx="43">
                  <c:v>13.11.2020</c:v>
                </c:pt>
                <c:pt idx="44">
                  <c:v>14.11.2020</c:v>
                </c:pt>
                <c:pt idx="45">
                  <c:v>15.11.2020</c:v>
                </c:pt>
              </c:strCache>
            </c:strRef>
          </c:cat>
          <c:val>
            <c:numRef>
              <c:f>Sheet1!$B$6:$AU$6</c:f>
              <c:numCache>
                <c:formatCode>#,##0</c:formatCode>
                <c:ptCount val="46"/>
                <c:pt idx="0">
                  <c:v>1166.9999999999998</c:v>
                </c:pt>
                <c:pt idx="1">
                  <c:v>1248</c:v>
                </c:pt>
                <c:pt idx="2">
                  <c:v>1219.9999999999998</c:v>
                </c:pt>
                <c:pt idx="3">
                  <c:v>1292</c:v>
                </c:pt>
                <c:pt idx="4">
                  <c:v>1492.0000000000002</c:v>
                </c:pt>
                <c:pt idx="5">
                  <c:v>1642</c:v>
                </c:pt>
                <c:pt idx="6">
                  <c:v>1793.0000000000002</c:v>
                </c:pt>
                <c:pt idx="7">
                  <c:v>1961.0000000000002</c:v>
                </c:pt>
                <c:pt idx="8">
                  <c:v>2140.0000000000005</c:v>
                </c:pt>
                <c:pt idx="9">
                  <c:v>2162.0000000000005</c:v>
                </c:pt>
                <c:pt idx="10">
                  <c:v>2211</c:v>
                </c:pt>
                <c:pt idx="11">
                  <c:v>2574</c:v>
                </c:pt>
                <c:pt idx="12">
                  <c:v>2692.0000000000005</c:v>
                </c:pt>
                <c:pt idx="13">
                  <c:v>2981</c:v>
                </c:pt>
                <c:pt idx="14">
                  <c:v>3210</c:v>
                </c:pt>
                <c:pt idx="15">
                  <c:v>3452</c:v>
                </c:pt>
                <c:pt idx="16">
                  <c:v>3544.9999999999995</c:v>
                </c:pt>
                <c:pt idx="17">
                  <c:v>3699.0000000000009</c:v>
                </c:pt>
                <c:pt idx="18">
                  <c:v>4146</c:v>
                </c:pt>
                <c:pt idx="19">
                  <c:v>4451</c:v>
                </c:pt>
                <c:pt idx="20">
                  <c:v>4803</c:v>
                </c:pt>
                <c:pt idx="21">
                  <c:v>5079.0000000000009</c:v>
                </c:pt>
                <c:pt idx="22">
                  <c:v>5448</c:v>
                </c:pt>
                <c:pt idx="23">
                  <c:v>5413.9999999999991</c:v>
                </c:pt>
                <c:pt idx="24">
                  <c:v>5752</c:v>
                </c:pt>
                <c:pt idx="25">
                  <c:v>6260</c:v>
                </c:pt>
                <c:pt idx="26">
                  <c:v>6554</c:v>
                </c:pt>
                <c:pt idx="27">
                  <c:v>6572.9999999999991</c:v>
                </c:pt>
                <c:pt idx="28">
                  <c:v>7231</c:v>
                </c:pt>
                <c:pt idx="29">
                  <c:v>7571.9999999999991</c:v>
                </c:pt>
                <c:pt idx="30">
                  <c:v>7375.0000000000009</c:v>
                </c:pt>
                <c:pt idx="31">
                  <c:v>7561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DE-4832-82D5-D65201FF3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11426288"/>
        <c:axId val="311422760"/>
      </c:barChart>
      <c:lineChart>
        <c:grouping val="standard"/>
        <c:varyColors val="0"/>
        <c:ser>
          <c:idx val="3"/>
          <c:order val="0"/>
          <c:tx>
            <c:strRef>
              <c:f>Sheet1!$A$5</c:f>
              <c:strCache>
                <c:ptCount val="1"/>
                <c:pt idx="0">
                  <c:v>R = 1.47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01.10.2020</c:v>
                </c:pt>
                <c:pt idx="1">
                  <c:v>02.10.2020</c:v>
                </c:pt>
                <c:pt idx="2">
                  <c:v>03.10.2020</c:v>
                </c:pt>
                <c:pt idx="3">
                  <c:v>04.10.2020</c:v>
                </c:pt>
                <c:pt idx="4">
                  <c:v>05.10.2020</c:v>
                </c:pt>
                <c:pt idx="5">
                  <c:v>06.10.2020</c:v>
                </c:pt>
                <c:pt idx="6">
                  <c:v>07.10.2020</c:v>
                </c:pt>
                <c:pt idx="7">
                  <c:v>08.10.2020</c:v>
                </c:pt>
                <c:pt idx="8">
                  <c:v>09.10.2020</c:v>
                </c:pt>
                <c:pt idx="9">
                  <c:v>10.10.2020</c:v>
                </c:pt>
                <c:pt idx="10">
                  <c:v>11.10.2020</c:v>
                </c:pt>
                <c:pt idx="11">
                  <c:v>12.10.2020</c:v>
                </c:pt>
                <c:pt idx="12">
                  <c:v>13.10.2020</c:v>
                </c:pt>
                <c:pt idx="13">
                  <c:v>14.10.2020</c:v>
                </c:pt>
                <c:pt idx="14">
                  <c:v>15.10.2020</c:v>
                </c:pt>
                <c:pt idx="15">
                  <c:v>16.10.2020</c:v>
                </c:pt>
                <c:pt idx="16">
                  <c:v>17.10.2020</c:v>
                </c:pt>
                <c:pt idx="17">
                  <c:v>18.10.2020</c:v>
                </c:pt>
                <c:pt idx="18">
                  <c:v>19.10.2020</c:v>
                </c:pt>
                <c:pt idx="19">
                  <c:v>20.10.2020</c:v>
                </c:pt>
                <c:pt idx="20">
                  <c:v>21.10.2020</c:v>
                </c:pt>
                <c:pt idx="21">
                  <c:v>22.10.2020</c:v>
                </c:pt>
                <c:pt idx="22">
                  <c:v>23.10.2020</c:v>
                </c:pt>
                <c:pt idx="23">
                  <c:v>24.10.2020</c:v>
                </c:pt>
                <c:pt idx="24">
                  <c:v>25.10.2020</c:v>
                </c:pt>
                <c:pt idx="25">
                  <c:v>26.10.2020</c:v>
                </c:pt>
                <c:pt idx="26">
                  <c:v>27.10.2020</c:v>
                </c:pt>
                <c:pt idx="27">
                  <c:v>28.10.2020</c:v>
                </c:pt>
                <c:pt idx="28">
                  <c:v>29.10.2020</c:v>
                </c:pt>
                <c:pt idx="29">
                  <c:v>30.10.2020</c:v>
                </c:pt>
                <c:pt idx="30">
                  <c:v>31.10.2020</c:v>
                </c:pt>
                <c:pt idx="31">
                  <c:v>01.11.2020</c:v>
                </c:pt>
                <c:pt idx="32">
                  <c:v>02.11.2020</c:v>
                </c:pt>
                <c:pt idx="33">
                  <c:v>03.11.2020</c:v>
                </c:pt>
                <c:pt idx="34">
                  <c:v>04.11.2020</c:v>
                </c:pt>
                <c:pt idx="35">
                  <c:v>05.11.2020</c:v>
                </c:pt>
                <c:pt idx="36">
                  <c:v>06.11.2020</c:v>
                </c:pt>
                <c:pt idx="37">
                  <c:v>07.11.2020</c:v>
                </c:pt>
                <c:pt idx="38">
                  <c:v>08.11.2020</c:v>
                </c:pt>
                <c:pt idx="39">
                  <c:v>09.11.2020</c:v>
                </c:pt>
                <c:pt idx="40">
                  <c:v>10.11.2020</c:v>
                </c:pt>
                <c:pt idx="41">
                  <c:v>11.11.2020</c:v>
                </c:pt>
                <c:pt idx="42">
                  <c:v>12.11.2020</c:v>
                </c:pt>
                <c:pt idx="43">
                  <c:v>13.11.2020</c:v>
                </c:pt>
                <c:pt idx="44">
                  <c:v>14.11.2020</c:v>
                </c:pt>
                <c:pt idx="45">
                  <c:v>15.11.2020</c:v>
                </c:pt>
              </c:strCache>
            </c:strRef>
          </c:cat>
          <c:val>
            <c:numRef>
              <c:f>Sheet1!$B$5:$AU$5</c:f>
              <c:numCache>
                <c:formatCode>General</c:formatCode>
                <c:ptCount val="46"/>
                <c:pt idx="16">
                  <c:v>3761.175224469383</c:v>
                </c:pt>
                <c:pt idx="17">
                  <c:v>4114.9605800587779</c:v>
                </c:pt>
                <c:pt idx="18">
                  <c:v>4500.7749653395013</c:v>
                </c:pt>
                <c:pt idx="19">
                  <c:v>4911.6794813391398</c:v>
                </c:pt>
                <c:pt idx="20">
                  <c:v>5352.0897584675331</c:v>
                </c:pt>
                <c:pt idx="21">
                  <c:v>5825.8272003215143</c:v>
                </c:pt>
                <c:pt idx="22">
                  <c:v>6328.8386738172721</c:v>
                </c:pt>
                <c:pt idx="23">
                  <c:v>6864.377204329182</c:v>
                </c:pt>
                <c:pt idx="24">
                  <c:v>7434.7546369704569</c:v>
                </c:pt>
                <c:pt idx="25">
                  <c:v>8045.7680005975499</c:v>
                </c:pt>
                <c:pt idx="26">
                  <c:v>8695.5008763670849</c:v>
                </c:pt>
                <c:pt idx="27">
                  <c:v>9384.4765436832495</c:v>
                </c:pt>
                <c:pt idx="28">
                  <c:v>10118.585915309188</c:v>
                </c:pt>
                <c:pt idx="29">
                  <c:v>10903.491954996429</c:v>
                </c:pt>
                <c:pt idx="30">
                  <c:v>11743.351868085661</c:v>
                </c:pt>
                <c:pt idx="31" formatCode="#,##0">
                  <c:v>12639.118362904377</c:v>
                </c:pt>
                <c:pt idx="32" formatCode="#,##0">
                  <c:v>13595.570596306781</c:v>
                </c:pt>
                <c:pt idx="33" formatCode="#,##0">
                  <c:v>14620.765688432046</c:v>
                </c:pt>
                <c:pt idx="34" formatCode="#,##0">
                  <c:v>15718.141429273814</c:v>
                </c:pt>
                <c:pt idx="35" formatCode="#,##0">
                  <c:v>16892.405873504104</c:v>
                </c:pt>
                <c:pt idx="36" formatCode="#,##0">
                  <c:v>18150.475728581005</c:v>
                </c:pt>
                <c:pt idx="37" formatCode="#,##0">
                  <c:v>19499.164435120569</c:v>
                </c:pt>
                <c:pt idx="38" formatCode="#,##0">
                  <c:v>20946.224860569284</c:v>
                </c:pt>
                <c:pt idx="39" formatCode="#,##0">
                  <c:v>22497.14749900933</c:v>
                </c:pt>
                <c:pt idx="40" formatCode="#,##0">
                  <c:v>24159.88710723527</c:v>
                </c:pt>
                <c:pt idx="41" formatCode="#,##0">
                  <c:v>25943.481956455278</c:v>
                </c:pt>
                <c:pt idx="42" formatCode="#,##0">
                  <c:v>27855.378329369039</c:v>
                </c:pt>
                <c:pt idx="43" formatCode="#,##0">
                  <c:v>29907.82027281202</c:v>
                </c:pt>
                <c:pt idx="44" formatCode="#,##0">
                  <c:v>32110.148756019949</c:v>
                </c:pt>
                <c:pt idx="45" formatCode="#,##0">
                  <c:v>34472.771437068848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DE-4832-82D5-D65201FF35DF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R = 1.29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01.10.2020</c:v>
                </c:pt>
                <c:pt idx="1">
                  <c:v>02.10.2020</c:v>
                </c:pt>
                <c:pt idx="2">
                  <c:v>03.10.2020</c:v>
                </c:pt>
                <c:pt idx="3">
                  <c:v>04.10.2020</c:v>
                </c:pt>
                <c:pt idx="4">
                  <c:v>05.10.2020</c:v>
                </c:pt>
                <c:pt idx="5">
                  <c:v>06.10.2020</c:v>
                </c:pt>
                <c:pt idx="6">
                  <c:v>07.10.2020</c:v>
                </c:pt>
                <c:pt idx="7">
                  <c:v>08.10.2020</c:v>
                </c:pt>
                <c:pt idx="8">
                  <c:v>09.10.2020</c:v>
                </c:pt>
                <c:pt idx="9">
                  <c:v>10.10.2020</c:v>
                </c:pt>
                <c:pt idx="10">
                  <c:v>11.10.2020</c:v>
                </c:pt>
                <c:pt idx="11">
                  <c:v>12.10.2020</c:v>
                </c:pt>
                <c:pt idx="12">
                  <c:v>13.10.2020</c:v>
                </c:pt>
                <c:pt idx="13">
                  <c:v>14.10.2020</c:v>
                </c:pt>
                <c:pt idx="14">
                  <c:v>15.10.2020</c:v>
                </c:pt>
                <c:pt idx="15">
                  <c:v>16.10.2020</c:v>
                </c:pt>
                <c:pt idx="16">
                  <c:v>17.10.2020</c:v>
                </c:pt>
                <c:pt idx="17">
                  <c:v>18.10.2020</c:v>
                </c:pt>
                <c:pt idx="18">
                  <c:v>19.10.2020</c:v>
                </c:pt>
                <c:pt idx="19">
                  <c:v>20.10.2020</c:v>
                </c:pt>
                <c:pt idx="20">
                  <c:v>21.10.2020</c:v>
                </c:pt>
                <c:pt idx="21">
                  <c:v>22.10.2020</c:v>
                </c:pt>
                <c:pt idx="22">
                  <c:v>23.10.2020</c:v>
                </c:pt>
                <c:pt idx="23">
                  <c:v>24.10.2020</c:v>
                </c:pt>
                <c:pt idx="24">
                  <c:v>25.10.2020</c:v>
                </c:pt>
                <c:pt idx="25">
                  <c:v>26.10.2020</c:v>
                </c:pt>
                <c:pt idx="26">
                  <c:v>27.10.2020</c:v>
                </c:pt>
                <c:pt idx="27">
                  <c:v>28.10.2020</c:v>
                </c:pt>
                <c:pt idx="28">
                  <c:v>29.10.2020</c:v>
                </c:pt>
                <c:pt idx="29">
                  <c:v>30.10.2020</c:v>
                </c:pt>
                <c:pt idx="30">
                  <c:v>31.10.2020</c:v>
                </c:pt>
                <c:pt idx="31">
                  <c:v>01.11.2020</c:v>
                </c:pt>
                <c:pt idx="32">
                  <c:v>02.11.2020</c:v>
                </c:pt>
                <c:pt idx="33">
                  <c:v>03.11.2020</c:v>
                </c:pt>
                <c:pt idx="34">
                  <c:v>04.11.2020</c:v>
                </c:pt>
                <c:pt idx="35">
                  <c:v>05.11.2020</c:v>
                </c:pt>
                <c:pt idx="36">
                  <c:v>06.11.2020</c:v>
                </c:pt>
                <c:pt idx="37">
                  <c:v>07.11.2020</c:v>
                </c:pt>
                <c:pt idx="38">
                  <c:v>08.11.2020</c:v>
                </c:pt>
                <c:pt idx="39">
                  <c:v>09.11.2020</c:v>
                </c:pt>
                <c:pt idx="40">
                  <c:v>10.11.2020</c:v>
                </c:pt>
                <c:pt idx="41">
                  <c:v>11.11.2020</c:v>
                </c:pt>
                <c:pt idx="42">
                  <c:v>12.11.2020</c:v>
                </c:pt>
                <c:pt idx="43">
                  <c:v>13.11.2020</c:v>
                </c:pt>
                <c:pt idx="44">
                  <c:v>14.11.2020</c:v>
                </c:pt>
                <c:pt idx="45">
                  <c:v>15.11.2020</c:v>
                </c:pt>
              </c:strCache>
            </c:strRef>
          </c:cat>
          <c:val>
            <c:numRef>
              <c:f>Sheet1!$B$4:$AU$4</c:f>
              <c:numCache>
                <c:formatCode>General</c:formatCode>
                <c:ptCount val="46"/>
                <c:pt idx="16">
                  <c:v>3761.175224469383</c:v>
                </c:pt>
                <c:pt idx="17">
                  <c:v>4114.9605800587779</c:v>
                </c:pt>
                <c:pt idx="18">
                  <c:v>4500.7749653395013</c:v>
                </c:pt>
                <c:pt idx="19">
                  <c:v>4911.6794813391398</c:v>
                </c:pt>
                <c:pt idx="20">
                  <c:v>5352.0897584675331</c:v>
                </c:pt>
                <c:pt idx="21">
                  <c:v>5796.2388533222393</c:v>
                </c:pt>
                <c:pt idx="22">
                  <c:v>6240.9609626923575</c:v>
                </c:pt>
                <c:pt idx="23">
                  <c:v>6697.2507299158415</c:v>
                </c:pt>
                <c:pt idx="24">
                  <c:v>7172.7941596053706</c:v>
                </c:pt>
                <c:pt idx="25">
                  <c:v>7667.1634120909193</c:v>
                </c:pt>
                <c:pt idx="26">
                  <c:v>8171.3775028681303</c:v>
                </c:pt>
                <c:pt idx="27">
                  <c:v>8680.9399218898379</c:v>
                </c:pt>
                <c:pt idx="28">
                  <c:v>9197.8185921206314</c:v>
                </c:pt>
                <c:pt idx="29">
                  <c:v>9731.1574102708018</c:v>
                </c:pt>
                <c:pt idx="30">
                  <c:v>10285.774726900325</c:v>
                </c:pt>
                <c:pt idx="31" formatCode="#,##0">
                  <c:v>10858.427177343008</c:v>
                </c:pt>
                <c:pt idx="32" formatCode="#,##0">
                  <c:v>11446.976013057421</c:v>
                </c:pt>
                <c:pt idx="33" formatCode="#,##0">
                  <c:v>12055.403229056361</c:v>
                </c:pt>
                <c:pt idx="34" formatCode="#,##0">
                  <c:v>12684.926648727005</c:v>
                </c:pt>
                <c:pt idx="35" formatCode="#,##0">
                  <c:v>13338.091775802066</c:v>
                </c:pt>
                <c:pt idx="36" formatCode="#,##0">
                  <c:v>14019.054905258417</c:v>
                </c:pt>
                <c:pt idx="37" formatCode="#,##0">
                  <c:v>14729.359161571201</c:v>
                </c:pt>
                <c:pt idx="38" formatCode="#,##0">
                  <c:v>15469.777155335123</c:v>
                </c:pt>
                <c:pt idx="39" formatCode="#,##0">
                  <c:v>16239.505366230049</c:v>
                </c:pt>
                <c:pt idx="40" formatCode="#,##0">
                  <c:v>17041.82920030025</c:v>
                </c:pt>
                <c:pt idx="41" formatCode="#,##0">
                  <c:v>17880.748730063438</c:v>
                </c:pt>
                <c:pt idx="42" formatCode="#,##0">
                  <c:v>18756.762854536584</c:v>
                </c:pt>
                <c:pt idx="43" formatCode="#,##0">
                  <c:v>19673.726873996096</c:v>
                </c:pt>
                <c:pt idx="44" formatCode="#,##0">
                  <c:v>20632.115149824484</c:v>
                </c:pt>
                <c:pt idx="45" formatCode="#,##0">
                  <c:v>21633.48277555158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DE-4832-82D5-D65201FF35DF}"/>
            </c:ext>
          </c:extLst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R = 1.1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01.10.2020</c:v>
                </c:pt>
                <c:pt idx="1">
                  <c:v>02.10.2020</c:v>
                </c:pt>
                <c:pt idx="2">
                  <c:v>03.10.2020</c:v>
                </c:pt>
                <c:pt idx="3">
                  <c:v>04.10.2020</c:v>
                </c:pt>
                <c:pt idx="4">
                  <c:v>05.10.2020</c:v>
                </c:pt>
                <c:pt idx="5">
                  <c:v>06.10.2020</c:v>
                </c:pt>
                <c:pt idx="6">
                  <c:v>07.10.2020</c:v>
                </c:pt>
                <c:pt idx="7">
                  <c:v>08.10.2020</c:v>
                </c:pt>
                <c:pt idx="8">
                  <c:v>09.10.2020</c:v>
                </c:pt>
                <c:pt idx="9">
                  <c:v>10.10.2020</c:v>
                </c:pt>
                <c:pt idx="10">
                  <c:v>11.10.2020</c:v>
                </c:pt>
                <c:pt idx="11">
                  <c:v>12.10.2020</c:v>
                </c:pt>
                <c:pt idx="12">
                  <c:v>13.10.2020</c:v>
                </c:pt>
                <c:pt idx="13">
                  <c:v>14.10.2020</c:v>
                </c:pt>
                <c:pt idx="14">
                  <c:v>15.10.2020</c:v>
                </c:pt>
                <c:pt idx="15">
                  <c:v>16.10.2020</c:v>
                </c:pt>
                <c:pt idx="16">
                  <c:v>17.10.2020</c:v>
                </c:pt>
                <c:pt idx="17">
                  <c:v>18.10.2020</c:v>
                </c:pt>
                <c:pt idx="18">
                  <c:v>19.10.2020</c:v>
                </c:pt>
                <c:pt idx="19">
                  <c:v>20.10.2020</c:v>
                </c:pt>
                <c:pt idx="20">
                  <c:v>21.10.2020</c:v>
                </c:pt>
                <c:pt idx="21">
                  <c:v>22.10.2020</c:v>
                </c:pt>
                <c:pt idx="22">
                  <c:v>23.10.2020</c:v>
                </c:pt>
                <c:pt idx="23">
                  <c:v>24.10.2020</c:v>
                </c:pt>
                <c:pt idx="24">
                  <c:v>25.10.2020</c:v>
                </c:pt>
                <c:pt idx="25">
                  <c:v>26.10.2020</c:v>
                </c:pt>
                <c:pt idx="26">
                  <c:v>27.10.2020</c:v>
                </c:pt>
                <c:pt idx="27">
                  <c:v>28.10.2020</c:v>
                </c:pt>
                <c:pt idx="28">
                  <c:v>29.10.2020</c:v>
                </c:pt>
                <c:pt idx="29">
                  <c:v>30.10.2020</c:v>
                </c:pt>
                <c:pt idx="30">
                  <c:v>31.10.2020</c:v>
                </c:pt>
                <c:pt idx="31">
                  <c:v>01.11.2020</c:v>
                </c:pt>
                <c:pt idx="32">
                  <c:v>02.11.2020</c:v>
                </c:pt>
                <c:pt idx="33">
                  <c:v>03.11.2020</c:v>
                </c:pt>
                <c:pt idx="34">
                  <c:v>04.11.2020</c:v>
                </c:pt>
                <c:pt idx="35">
                  <c:v>05.11.2020</c:v>
                </c:pt>
                <c:pt idx="36">
                  <c:v>06.11.2020</c:v>
                </c:pt>
                <c:pt idx="37">
                  <c:v>07.11.2020</c:v>
                </c:pt>
                <c:pt idx="38">
                  <c:v>08.11.2020</c:v>
                </c:pt>
                <c:pt idx="39">
                  <c:v>09.11.2020</c:v>
                </c:pt>
                <c:pt idx="40">
                  <c:v>10.11.2020</c:v>
                </c:pt>
                <c:pt idx="41">
                  <c:v>11.11.2020</c:v>
                </c:pt>
                <c:pt idx="42">
                  <c:v>12.11.2020</c:v>
                </c:pt>
                <c:pt idx="43">
                  <c:v>13.11.2020</c:v>
                </c:pt>
                <c:pt idx="44">
                  <c:v>14.11.2020</c:v>
                </c:pt>
                <c:pt idx="45">
                  <c:v>15.11.2020</c:v>
                </c:pt>
              </c:strCache>
            </c:strRef>
          </c:cat>
          <c:val>
            <c:numRef>
              <c:f>Sheet1!$B$3:$AU$3</c:f>
              <c:numCache>
                <c:formatCode>General</c:formatCode>
                <c:ptCount val="46"/>
                <c:pt idx="16">
                  <c:v>3761.175224469383</c:v>
                </c:pt>
                <c:pt idx="17">
                  <c:v>4114.9605800587779</c:v>
                </c:pt>
                <c:pt idx="18">
                  <c:v>4500.7749653395013</c:v>
                </c:pt>
                <c:pt idx="19">
                  <c:v>4911.6794813391398</c:v>
                </c:pt>
                <c:pt idx="20">
                  <c:v>5352.0897584675331</c:v>
                </c:pt>
                <c:pt idx="21">
                  <c:v>5765.0997543837966</c:v>
                </c:pt>
                <c:pt idx="22">
                  <c:v>6148.421063240854</c:v>
                </c:pt>
                <c:pt idx="23">
                  <c:v>6521.2160873500852</c:v>
                </c:pt>
                <c:pt idx="24">
                  <c:v>6896.8910759292139</c:v>
                </c:pt>
                <c:pt idx="25">
                  <c:v>7271.3169792034814</c:v>
                </c:pt>
                <c:pt idx="26">
                  <c:v>7630.8714973305878</c:v>
                </c:pt>
                <c:pt idx="27">
                  <c:v>7967.8232642376988</c:v>
                </c:pt>
                <c:pt idx="28">
                  <c:v>8281.4615676639896</c:v>
                </c:pt>
                <c:pt idx="29">
                  <c:v>8584.7353436711765</c:v>
                </c:pt>
                <c:pt idx="30">
                  <c:v>8884.6899705149845</c:v>
                </c:pt>
                <c:pt idx="31" formatCode="#,##0">
                  <c:v>9176.9815780197823</c:v>
                </c:pt>
                <c:pt idx="32" formatCode="#,##0">
                  <c:v>9456.9782621340692</c:v>
                </c:pt>
                <c:pt idx="33" formatCode="#,##0">
                  <c:v>9727.4041938594619</c:v>
                </c:pt>
                <c:pt idx="34" formatCode="#,##0">
                  <c:v>9988.9312151188424</c:v>
                </c:pt>
                <c:pt idx="35" formatCode="#,##0">
                  <c:v>10244.010352442741</c:v>
                </c:pt>
                <c:pt idx="36" formatCode="#,##0">
                  <c:v>10497.309472799294</c:v>
                </c:pt>
                <c:pt idx="37" formatCode="#,##0">
                  <c:v>10749.654585453854</c:v>
                </c:pt>
                <c:pt idx="38" formatCode="#,##0">
                  <c:v>10999.789729352404</c:v>
                </c:pt>
                <c:pt idx="39" formatCode="#,##0">
                  <c:v>11245.006933547334</c:v>
                </c:pt>
                <c:pt idx="40" formatCode="#,##0">
                  <c:v>11487.609374461565</c:v>
                </c:pt>
                <c:pt idx="41" formatCode="#,##0">
                  <c:v>11730.82432744516</c:v>
                </c:pt>
                <c:pt idx="42" formatCode="#,##0">
                  <c:v>11973.869113180708</c:v>
                </c:pt>
                <c:pt idx="43" formatCode="#,##0">
                  <c:v>12218.896248261004</c:v>
                </c:pt>
                <c:pt idx="44" formatCode="#,##0">
                  <c:v>12464.544662757591</c:v>
                </c:pt>
                <c:pt idx="45" formatCode="#,##0">
                  <c:v>12710.258875248608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DE-4832-82D5-D65201FF35DF}"/>
            </c:ext>
          </c:extLst>
        </c:ser>
        <c:ser>
          <c:idx val="0"/>
          <c:order val="3"/>
          <c:tx>
            <c:strRef>
              <c:f>Sheet1!$A$2</c:f>
              <c:strCache>
                <c:ptCount val="1"/>
                <c:pt idx="0">
                  <c:v>R = 0.73</c:v>
                </c:pt>
              </c:strCache>
            </c:strRef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01.10.2020</c:v>
                </c:pt>
                <c:pt idx="1">
                  <c:v>02.10.2020</c:v>
                </c:pt>
                <c:pt idx="2">
                  <c:v>03.10.2020</c:v>
                </c:pt>
                <c:pt idx="3">
                  <c:v>04.10.2020</c:v>
                </c:pt>
                <c:pt idx="4">
                  <c:v>05.10.2020</c:v>
                </c:pt>
                <c:pt idx="5">
                  <c:v>06.10.2020</c:v>
                </c:pt>
                <c:pt idx="6">
                  <c:v>07.10.2020</c:v>
                </c:pt>
                <c:pt idx="7">
                  <c:v>08.10.2020</c:v>
                </c:pt>
                <c:pt idx="8">
                  <c:v>09.10.2020</c:v>
                </c:pt>
                <c:pt idx="9">
                  <c:v>10.10.2020</c:v>
                </c:pt>
                <c:pt idx="10">
                  <c:v>11.10.2020</c:v>
                </c:pt>
                <c:pt idx="11">
                  <c:v>12.10.2020</c:v>
                </c:pt>
                <c:pt idx="12">
                  <c:v>13.10.2020</c:v>
                </c:pt>
                <c:pt idx="13">
                  <c:v>14.10.2020</c:v>
                </c:pt>
                <c:pt idx="14">
                  <c:v>15.10.2020</c:v>
                </c:pt>
                <c:pt idx="15">
                  <c:v>16.10.2020</c:v>
                </c:pt>
                <c:pt idx="16">
                  <c:v>17.10.2020</c:v>
                </c:pt>
                <c:pt idx="17">
                  <c:v>18.10.2020</c:v>
                </c:pt>
                <c:pt idx="18">
                  <c:v>19.10.2020</c:v>
                </c:pt>
                <c:pt idx="19">
                  <c:v>20.10.2020</c:v>
                </c:pt>
                <c:pt idx="20">
                  <c:v>21.10.2020</c:v>
                </c:pt>
                <c:pt idx="21">
                  <c:v>22.10.2020</c:v>
                </c:pt>
                <c:pt idx="22">
                  <c:v>23.10.2020</c:v>
                </c:pt>
                <c:pt idx="23">
                  <c:v>24.10.2020</c:v>
                </c:pt>
                <c:pt idx="24">
                  <c:v>25.10.2020</c:v>
                </c:pt>
                <c:pt idx="25">
                  <c:v>26.10.2020</c:v>
                </c:pt>
                <c:pt idx="26">
                  <c:v>27.10.2020</c:v>
                </c:pt>
                <c:pt idx="27">
                  <c:v>28.10.2020</c:v>
                </c:pt>
                <c:pt idx="28">
                  <c:v>29.10.2020</c:v>
                </c:pt>
                <c:pt idx="29">
                  <c:v>30.10.2020</c:v>
                </c:pt>
                <c:pt idx="30">
                  <c:v>31.10.2020</c:v>
                </c:pt>
                <c:pt idx="31">
                  <c:v>01.11.2020</c:v>
                </c:pt>
                <c:pt idx="32">
                  <c:v>02.11.2020</c:v>
                </c:pt>
                <c:pt idx="33">
                  <c:v>03.11.2020</c:v>
                </c:pt>
                <c:pt idx="34">
                  <c:v>04.11.2020</c:v>
                </c:pt>
                <c:pt idx="35">
                  <c:v>05.11.2020</c:v>
                </c:pt>
                <c:pt idx="36">
                  <c:v>06.11.2020</c:v>
                </c:pt>
                <c:pt idx="37">
                  <c:v>07.11.2020</c:v>
                </c:pt>
                <c:pt idx="38">
                  <c:v>08.11.2020</c:v>
                </c:pt>
                <c:pt idx="39">
                  <c:v>09.11.2020</c:v>
                </c:pt>
                <c:pt idx="40">
                  <c:v>10.11.2020</c:v>
                </c:pt>
                <c:pt idx="41">
                  <c:v>11.11.2020</c:v>
                </c:pt>
                <c:pt idx="42">
                  <c:v>12.11.2020</c:v>
                </c:pt>
                <c:pt idx="43">
                  <c:v>13.11.2020</c:v>
                </c:pt>
                <c:pt idx="44">
                  <c:v>14.11.2020</c:v>
                </c:pt>
                <c:pt idx="45">
                  <c:v>15.11.2020</c:v>
                </c:pt>
              </c:strCache>
            </c:strRef>
          </c:cat>
          <c:val>
            <c:numRef>
              <c:f>Sheet1!$B$2:$AU$2</c:f>
              <c:numCache>
                <c:formatCode>General</c:formatCode>
                <c:ptCount val="46"/>
                <c:pt idx="16">
                  <c:v>3761.175224469383</c:v>
                </c:pt>
                <c:pt idx="17">
                  <c:v>4114.9605800587779</c:v>
                </c:pt>
                <c:pt idx="18">
                  <c:v>4500.7749653395013</c:v>
                </c:pt>
                <c:pt idx="19">
                  <c:v>4911.6794813391398</c:v>
                </c:pt>
                <c:pt idx="20">
                  <c:v>5352.0897584675331</c:v>
                </c:pt>
                <c:pt idx="21">
                  <c:v>5704.4653535624266</c:v>
                </c:pt>
                <c:pt idx="22">
                  <c:v>5968.2509283236941</c:v>
                </c:pt>
                <c:pt idx="23">
                  <c:v>6178.5026350636308</c:v>
                </c:pt>
                <c:pt idx="24">
                  <c:v>6359.7494832422908</c:v>
                </c:pt>
                <c:pt idx="25">
                  <c:v>6509.0487049503463</c:v>
                </c:pt>
                <c:pt idx="26">
                  <c:v>6612.0773666802252</c:v>
                </c:pt>
                <c:pt idx="27">
                  <c:v>6660.800728536944</c:v>
                </c:pt>
                <c:pt idx="28">
                  <c:v>6653.8582809187992</c:v>
                </c:pt>
                <c:pt idx="29">
                  <c:v>6610.0803163675255</c:v>
                </c:pt>
                <c:pt idx="30">
                  <c:v>6542.3589604518256</c:v>
                </c:pt>
                <c:pt idx="31" formatCode="#,##0">
                  <c:v>6450.0499684253064</c:v>
                </c:pt>
                <c:pt idx="32" formatCode="#,##0">
                  <c:v>6332.4514763783063</c:v>
                </c:pt>
                <c:pt idx="33" formatCode="#,##0">
                  <c:v>6194.7500431088429</c:v>
                </c:pt>
                <c:pt idx="34" formatCode="#,##0">
                  <c:v>6038.5967430496967</c:v>
                </c:pt>
                <c:pt idx="35" formatCode="#,##0">
                  <c:v>5867.4560782214048</c:v>
                </c:pt>
                <c:pt idx="36" formatCode="#,##0">
                  <c:v>5688.9972646949091</c:v>
                </c:pt>
                <c:pt idx="37" formatCode="#,##0">
                  <c:v>5507.2841924565464</c:v>
                </c:pt>
                <c:pt idx="38" formatCode="#,##0">
                  <c:v>5322.4066995317489</c:v>
                </c:pt>
                <c:pt idx="39" formatCode="#,##0">
                  <c:v>5132.3481670005149</c:v>
                </c:pt>
                <c:pt idx="40" formatCode="#,##0">
                  <c:v>4939.666048121624</c:v>
                </c:pt>
                <c:pt idx="41" formatCode="#,##0">
                  <c:v>4748.1380151001495</c:v>
                </c:pt>
                <c:pt idx="42" formatCode="#,##0">
                  <c:v>4557.564900770396</c:v>
                </c:pt>
                <c:pt idx="43" formatCode="#,##0">
                  <c:v>4370.8211699152735</c:v>
                </c:pt>
                <c:pt idx="44" formatCode="#,##0">
                  <c:v>4187.4538461185512</c:v>
                </c:pt>
                <c:pt idx="45" formatCode="#,##0">
                  <c:v>4007.0325510367584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2DE-4832-82D5-D65201FF3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426288"/>
        <c:axId val="311422760"/>
      </c:lineChart>
      <c:catAx>
        <c:axId val="311426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1422760"/>
        <c:crosses val="autoZero"/>
        <c:auto val="1"/>
        <c:lblAlgn val="ctr"/>
        <c:lblOffset val="100"/>
        <c:noMultiLvlLbl val="1"/>
      </c:catAx>
      <c:valAx>
        <c:axId val="31142276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1142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4"/>
          <c:order val="4"/>
          <c:tx>
            <c:strRef>
              <c:f>Sheet1!$A$6</c:f>
              <c:strCache>
                <c:ptCount val="1"/>
                <c:pt idx="0">
                  <c:v>Reálné hodnoty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Sheet1!$B$1:$AU$1</c:f>
              <c:strCache>
                <c:ptCount val="46"/>
                <c:pt idx="0">
                  <c:v>01.10.2020</c:v>
                </c:pt>
                <c:pt idx="1">
                  <c:v>02.10.2020</c:v>
                </c:pt>
                <c:pt idx="2">
                  <c:v>03.10.2020</c:v>
                </c:pt>
                <c:pt idx="3">
                  <c:v>04.10.2020</c:v>
                </c:pt>
                <c:pt idx="4">
                  <c:v>05.10.2020</c:v>
                </c:pt>
                <c:pt idx="5">
                  <c:v>06.10.2020</c:v>
                </c:pt>
                <c:pt idx="6">
                  <c:v>07.10.2020</c:v>
                </c:pt>
                <c:pt idx="7">
                  <c:v>08.10.2020</c:v>
                </c:pt>
                <c:pt idx="8">
                  <c:v>09.10.2020</c:v>
                </c:pt>
                <c:pt idx="9">
                  <c:v>10.10.2020</c:v>
                </c:pt>
                <c:pt idx="10">
                  <c:v>11.10.2020</c:v>
                </c:pt>
                <c:pt idx="11">
                  <c:v>12.10.2020</c:v>
                </c:pt>
                <c:pt idx="12">
                  <c:v>13.10.2020</c:v>
                </c:pt>
                <c:pt idx="13">
                  <c:v>14.10.2020</c:v>
                </c:pt>
                <c:pt idx="14">
                  <c:v>15.10.2020</c:v>
                </c:pt>
                <c:pt idx="15">
                  <c:v>16.10.2020</c:v>
                </c:pt>
                <c:pt idx="16">
                  <c:v>17.10.2020</c:v>
                </c:pt>
                <c:pt idx="17">
                  <c:v>18.10.2020</c:v>
                </c:pt>
                <c:pt idx="18">
                  <c:v>19.10.2020</c:v>
                </c:pt>
                <c:pt idx="19">
                  <c:v>20.10.2020</c:v>
                </c:pt>
                <c:pt idx="20">
                  <c:v>21.10.2020</c:v>
                </c:pt>
                <c:pt idx="21">
                  <c:v>22.10.2020</c:v>
                </c:pt>
                <c:pt idx="22">
                  <c:v>23.10.2020</c:v>
                </c:pt>
                <c:pt idx="23">
                  <c:v>24.10.2020</c:v>
                </c:pt>
                <c:pt idx="24">
                  <c:v>25.10.2020</c:v>
                </c:pt>
                <c:pt idx="25">
                  <c:v>26.10.2020</c:v>
                </c:pt>
                <c:pt idx="26">
                  <c:v>27.10.2020</c:v>
                </c:pt>
                <c:pt idx="27">
                  <c:v>28.10.2020</c:v>
                </c:pt>
                <c:pt idx="28">
                  <c:v>29.10.2020</c:v>
                </c:pt>
                <c:pt idx="29">
                  <c:v>30.10.2020</c:v>
                </c:pt>
                <c:pt idx="30">
                  <c:v>31.10.2020</c:v>
                </c:pt>
                <c:pt idx="31">
                  <c:v>01.11.2020</c:v>
                </c:pt>
                <c:pt idx="32">
                  <c:v>02.11.2020</c:v>
                </c:pt>
                <c:pt idx="33">
                  <c:v>03.11.2020</c:v>
                </c:pt>
                <c:pt idx="34">
                  <c:v>04.11.2020</c:v>
                </c:pt>
                <c:pt idx="35">
                  <c:v>05.11.2020</c:v>
                </c:pt>
                <c:pt idx="36">
                  <c:v>06.11.2020</c:v>
                </c:pt>
                <c:pt idx="37">
                  <c:v>07.11.2020</c:v>
                </c:pt>
                <c:pt idx="38">
                  <c:v>08.11.2020</c:v>
                </c:pt>
                <c:pt idx="39">
                  <c:v>09.11.2020</c:v>
                </c:pt>
                <c:pt idx="40">
                  <c:v>10.11.2020</c:v>
                </c:pt>
                <c:pt idx="41">
                  <c:v>11.11.2020</c:v>
                </c:pt>
                <c:pt idx="42">
                  <c:v>12.11.2020</c:v>
                </c:pt>
                <c:pt idx="43">
                  <c:v>13.11.2020</c:v>
                </c:pt>
                <c:pt idx="44">
                  <c:v>14.11.2020</c:v>
                </c:pt>
                <c:pt idx="45">
                  <c:v>15.11.2020</c:v>
                </c:pt>
              </c:strCache>
            </c:strRef>
          </c:cat>
          <c:val>
            <c:numRef>
              <c:f>Sheet1!$B$6:$AU$6</c:f>
              <c:numCache>
                <c:formatCode>#,##0</c:formatCode>
                <c:ptCount val="46"/>
                <c:pt idx="0">
                  <c:v>220</c:v>
                </c:pt>
                <c:pt idx="1">
                  <c:v>226</c:v>
                </c:pt>
                <c:pt idx="2">
                  <c:v>255</c:v>
                </c:pt>
                <c:pt idx="3">
                  <c:v>271.00000000000006</c:v>
                </c:pt>
                <c:pt idx="4">
                  <c:v>282</c:v>
                </c:pt>
                <c:pt idx="5">
                  <c:v>317</c:v>
                </c:pt>
                <c:pt idx="6">
                  <c:v>347</c:v>
                </c:pt>
                <c:pt idx="7">
                  <c:v>357.99999999999994</c:v>
                </c:pt>
                <c:pt idx="8">
                  <c:v>389</c:v>
                </c:pt>
                <c:pt idx="9">
                  <c:v>421.00000000000011</c:v>
                </c:pt>
                <c:pt idx="10">
                  <c:v>412</c:v>
                </c:pt>
                <c:pt idx="11">
                  <c:v>436</c:v>
                </c:pt>
                <c:pt idx="12">
                  <c:v>455</c:v>
                </c:pt>
                <c:pt idx="13">
                  <c:v>484</c:v>
                </c:pt>
                <c:pt idx="14">
                  <c:v>517</c:v>
                </c:pt>
                <c:pt idx="15">
                  <c:v>556</c:v>
                </c:pt>
                <c:pt idx="16">
                  <c:v>570.99999999999989</c:v>
                </c:pt>
                <c:pt idx="17">
                  <c:v>599.99999999999989</c:v>
                </c:pt>
                <c:pt idx="18">
                  <c:v>627.00000000000011</c:v>
                </c:pt>
                <c:pt idx="19">
                  <c:v>647</c:v>
                </c:pt>
                <c:pt idx="20">
                  <c:v>711.00000000000011</c:v>
                </c:pt>
                <c:pt idx="21">
                  <c:v>763.99999999999989</c:v>
                </c:pt>
                <c:pt idx="22">
                  <c:v>785</c:v>
                </c:pt>
                <c:pt idx="23">
                  <c:v>790.99999999999989</c:v>
                </c:pt>
                <c:pt idx="24">
                  <c:v>832.00000000000011</c:v>
                </c:pt>
                <c:pt idx="25">
                  <c:v>924.00000000000011</c:v>
                </c:pt>
                <c:pt idx="26">
                  <c:v>917.99999999999989</c:v>
                </c:pt>
                <c:pt idx="27">
                  <c:v>934.99999999999989</c:v>
                </c:pt>
                <c:pt idx="28">
                  <c:v>1029.9999999999998</c:v>
                </c:pt>
                <c:pt idx="29">
                  <c:v>1056.9999999999998</c:v>
                </c:pt>
                <c:pt idx="30">
                  <c:v>1108</c:v>
                </c:pt>
                <c:pt idx="31">
                  <c:v>1145.0000000000002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2D-44FC-9BFC-49C57A45D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5074472"/>
        <c:axId val="305073688"/>
      </c:barChart>
      <c:lineChart>
        <c:grouping val="standard"/>
        <c:varyColors val="0"/>
        <c:ser>
          <c:idx val="3"/>
          <c:order val="0"/>
          <c:tx>
            <c:strRef>
              <c:f>Sheet1!$A$5</c:f>
              <c:strCache>
                <c:ptCount val="1"/>
                <c:pt idx="0">
                  <c:v>R = 1.47</c:v>
                </c:pt>
              </c:strCache>
            </c:strRef>
          </c:tx>
          <c:spPr>
            <a:ln w="28575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01.10.2020</c:v>
                </c:pt>
                <c:pt idx="1">
                  <c:v>02.10.2020</c:v>
                </c:pt>
                <c:pt idx="2">
                  <c:v>03.10.2020</c:v>
                </c:pt>
                <c:pt idx="3">
                  <c:v>04.10.2020</c:v>
                </c:pt>
                <c:pt idx="4">
                  <c:v>05.10.2020</c:v>
                </c:pt>
                <c:pt idx="5">
                  <c:v>06.10.2020</c:v>
                </c:pt>
                <c:pt idx="6">
                  <c:v>07.10.2020</c:v>
                </c:pt>
                <c:pt idx="7">
                  <c:v>08.10.2020</c:v>
                </c:pt>
                <c:pt idx="8">
                  <c:v>09.10.2020</c:v>
                </c:pt>
                <c:pt idx="9">
                  <c:v>10.10.2020</c:v>
                </c:pt>
                <c:pt idx="10">
                  <c:v>11.10.2020</c:v>
                </c:pt>
                <c:pt idx="11">
                  <c:v>12.10.2020</c:v>
                </c:pt>
                <c:pt idx="12">
                  <c:v>13.10.2020</c:v>
                </c:pt>
                <c:pt idx="13">
                  <c:v>14.10.2020</c:v>
                </c:pt>
                <c:pt idx="14">
                  <c:v>15.10.2020</c:v>
                </c:pt>
                <c:pt idx="15">
                  <c:v>16.10.2020</c:v>
                </c:pt>
                <c:pt idx="16">
                  <c:v>17.10.2020</c:v>
                </c:pt>
                <c:pt idx="17">
                  <c:v>18.10.2020</c:v>
                </c:pt>
                <c:pt idx="18">
                  <c:v>19.10.2020</c:v>
                </c:pt>
                <c:pt idx="19">
                  <c:v>20.10.2020</c:v>
                </c:pt>
                <c:pt idx="20">
                  <c:v>21.10.2020</c:v>
                </c:pt>
                <c:pt idx="21">
                  <c:v>22.10.2020</c:v>
                </c:pt>
                <c:pt idx="22">
                  <c:v>23.10.2020</c:v>
                </c:pt>
                <c:pt idx="23">
                  <c:v>24.10.2020</c:v>
                </c:pt>
                <c:pt idx="24">
                  <c:v>25.10.2020</c:v>
                </c:pt>
                <c:pt idx="25">
                  <c:v>26.10.2020</c:v>
                </c:pt>
                <c:pt idx="26">
                  <c:v>27.10.2020</c:v>
                </c:pt>
                <c:pt idx="27">
                  <c:v>28.10.2020</c:v>
                </c:pt>
                <c:pt idx="28">
                  <c:v>29.10.2020</c:v>
                </c:pt>
                <c:pt idx="29">
                  <c:v>30.10.2020</c:v>
                </c:pt>
                <c:pt idx="30">
                  <c:v>31.10.2020</c:v>
                </c:pt>
                <c:pt idx="31">
                  <c:v>01.11.2020</c:v>
                </c:pt>
                <c:pt idx="32">
                  <c:v>02.11.2020</c:v>
                </c:pt>
                <c:pt idx="33">
                  <c:v>03.11.2020</c:v>
                </c:pt>
                <c:pt idx="34">
                  <c:v>04.11.2020</c:v>
                </c:pt>
                <c:pt idx="35">
                  <c:v>05.11.2020</c:v>
                </c:pt>
                <c:pt idx="36">
                  <c:v>06.11.2020</c:v>
                </c:pt>
                <c:pt idx="37">
                  <c:v>07.11.2020</c:v>
                </c:pt>
                <c:pt idx="38">
                  <c:v>08.11.2020</c:v>
                </c:pt>
                <c:pt idx="39">
                  <c:v>09.11.2020</c:v>
                </c:pt>
                <c:pt idx="40">
                  <c:v>10.11.2020</c:v>
                </c:pt>
                <c:pt idx="41">
                  <c:v>11.11.2020</c:v>
                </c:pt>
                <c:pt idx="42">
                  <c:v>12.11.2020</c:v>
                </c:pt>
                <c:pt idx="43">
                  <c:v>13.11.2020</c:v>
                </c:pt>
                <c:pt idx="44">
                  <c:v>14.11.2020</c:v>
                </c:pt>
                <c:pt idx="45">
                  <c:v>15.11.2020</c:v>
                </c:pt>
              </c:strCache>
            </c:strRef>
          </c:cat>
          <c:val>
            <c:numRef>
              <c:f>Sheet1!$B$5:$AU$5</c:f>
              <c:numCache>
                <c:formatCode>General</c:formatCode>
                <c:ptCount val="46"/>
                <c:pt idx="16">
                  <c:v>634.17286537654297</c:v>
                </c:pt>
                <c:pt idx="17">
                  <c:v>707.97001615509475</c:v>
                </c:pt>
                <c:pt idx="18">
                  <c:v>787.59112600457695</c:v>
                </c:pt>
                <c:pt idx="19">
                  <c:v>874.87433111147141</c:v>
                </c:pt>
                <c:pt idx="20">
                  <c:v>967.75717236468472</c:v>
                </c:pt>
                <c:pt idx="21">
                  <c:v>1068.3348539904348</c:v>
                </c:pt>
                <c:pt idx="22">
                  <c:v>1175.7740437767698</c:v>
                </c:pt>
                <c:pt idx="23">
                  <c:v>1288.9861041371596</c:v>
                </c:pt>
                <c:pt idx="24">
                  <c:v>1408.8816081096343</c:v>
                </c:pt>
                <c:pt idx="25">
                  <c:v>1537.8558909000324</c:v>
                </c:pt>
                <c:pt idx="26">
                  <c:v>1675.5936865637216</c:v>
                </c:pt>
                <c:pt idx="27">
                  <c:v>1822.2425889597482</c:v>
                </c:pt>
                <c:pt idx="28">
                  <c:v>1978.1674323462471</c:v>
                </c:pt>
                <c:pt idx="29">
                  <c:v>2144.6611156982804</c:v>
                </c:pt>
                <c:pt idx="30">
                  <c:v>2322.9842674007623</c:v>
                </c:pt>
                <c:pt idx="31" formatCode="#,##0">
                  <c:v>2513.2166838358762</c:v>
                </c:pt>
                <c:pt idx="32" formatCode="#,##0">
                  <c:v>2716.2709870764788</c:v>
                </c:pt>
                <c:pt idx="33" formatCode="#,##0">
                  <c:v>2933.7056992374114</c:v>
                </c:pt>
                <c:pt idx="34" formatCode="#,##0">
                  <c:v>3165.8483168615089</c:v>
                </c:pt>
                <c:pt idx="35" formatCode="#,##0">
                  <c:v>3412.868497666745</c:v>
                </c:pt>
                <c:pt idx="36" formatCode="#,##0">
                  <c:v>3677.7061048399423</c:v>
                </c:pt>
                <c:pt idx="37" formatCode="#,##0">
                  <c:v>3961.5669386072041</c:v>
                </c:pt>
                <c:pt idx="38" formatCode="#,##0">
                  <c:v>4265.3310125807484</c:v>
                </c:pt>
                <c:pt idx="39" formatCode="#,##0">
                  <c:v>4591.0904680583953</c:v>
                </c:pt>
                <c:pt idx="40" formatCode="#,##0">
                  <c:v>4940.2933126795579</c:v>
                </c:pt>
                <c:pt idx="41" formatCode="#,##0">
                  <c:v>5314.502994924519</c:v>
                </c:pt>
                <c:pt idx="42" formatCode="#,##0">
                  <c:v>5715.1732621468645</c:v>
                </c:pt>
                <c:pt idx="43" formatCode="#,##0">
                  <c:v>6144.512870112746</c:v>
                </c:pt>
                <c:pt idx="44" formatCode="#,##0">
                  <c:v>6605.5915129121004</c:v>
                </c:pt>
                <c:pt idx="45" formatCode="#,##0">
                  <c:v>7099.7635241302578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02D-44FC-9BFC-49C57A45DF3C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R = 1.29</c:v>
                </c:pt>
              </c:strCache>
            </c:strRef>
          </c:tx>
          <c:spPr>
            <a:ln w="28575" cap="rnd">
              <a:solidFill>
                <a:srgbClr val="FF66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01.10.2020</c:v>
                </c:pt>
                <c:pt idx="1">
                  <c:v>02.10.2020</c:v>
                </c:pt>
                <c:pt idx="2">
                  <c:v>03.10.2020</c:v>
                </c:pt>
                <c:pt idx="3">
                  <c:v>04.10.2020</c:v>
                </c:pt>
                <c:pt idx="4">
                  <c:v>05.10.2020</c:v>
                </c:pt>
                <c:pt idx="5">
                  <c:v>06.10.2020</c:v>
                </c:pt>
                <c:pt idx="6">
                  <c:v>07.10.2020</c:v>
                </c:pt>
                <c:pt idx="7">
                  <c:v>08.10.2020</c:v>
                </c:pt>
                <c:pt idx="8">
                  <c:v>09.10.2020</c:v>
                </c:pt>
                <c:pt idx="9">
                  <c:v>10.10.2020</c:v>
                </c:pt>
                <c:pt idx="10">
                  <c:v>11.10.2020</c:v>
                </c:pt>
                <c:pt idx="11">
                  <c:v>12.10.2020</c:v>
                </c:pt>
                <c:pt idx="12">
                  <c:v>13.10.2020</c:v>
                </c:pt>
                <c:pt idx="13">
                  <c:v>14.10.2020</c:v>
                </c:pt>
                <c:pt idx="14">
                  <c:v>15.10.2020</c:v>
                </c:pt>
                <c:pt idx="15">
                  <c:v>16.10.2020</c:v>
                </c:pt>
                <c:pt idx="16">
                  <c:v>17.10.2020</c:v>
                </c:pt>
                <c:pt idx="17">
                  <c:v>18.10.2020</c:v>
                </c:pt>
                <c:pt idx="18">
                  <c:v>19.10.2020</c:v>
                </c:pt>
                <c:pt idx="19">
                  <c:v>20.10.2020</c:v>
                </c:pt>
                <c:pt idx="20">
                  <c:v>21.10.2020</c:v>
                </c:pt>
                <c:pt idx="21">
                  <c:v>22.10.2020</c:v>
                </c:pt>
                <c:pt idx="22">
                  <c:v>23.10.2020</c:v>
                </c:pt>
                <c:pt idx="23">
                  <c:v>24.10.2020</c:v>
                </c:pt>
                <c:pt idx="24">
                  <c:v>25.10.2020</c:v>
                </c:pt>
                <c:pt idx="25">
                  <c:v>26.10.2020</c:v>
                </c:pt>
                <c:pt idx="26">
                  <c:v>27.10.2020</c:v>
                </c:pt>
                <c:pt idx="27">
                  <c:v>28.10.2020</c:v>
                </c:pt>
                <c:pt idx="28">
                  <c:v>29.10.2020</c:v>
                </c:pt>
                <c:pt idx="29">
                  <c:v>30.10.2020</c:v>
                </c:pt>
                <c:pt idx="30">
                  <c:v>31.10.2020</c:v>
                </c:pt>
                <c:pt idx="31">
                  <c:v>01.11.2020</c:v>
                </c:pt>
                <c:pt idx="32">
                  <c:v>02.11.2020</c:v>
                </c:pt>
                <c:pt idx="33">
                  <c:v>03.11.2020</c:v>
                </c:pt>
                <c:pt idx="34">
                  <c:v>04.11.2020</c:v>
                </c:pt>
                <c:pt idx="35">
                  <c:v>05.11.2020</c:v>
                </c:pt>
                <c:pt idx="36">
                  <c:v>06.11.2020</c:v>
                </c:pt>
                <c:pt idx="37">
                  <c:v>07.11.2020</c:v>
                </c:pt>
                <c:pt idx="38">
                  <c:v>08.11.2020</c:v>
                </c:pt>
                <c:pt idx="39">
                  <c:v>09.11.2020</c:v>
                </c:pt>
                <c:pt idx="40">
                  <c:v>10.11.2020</c:v>
                </c:pt>
                <c:pt idx="41">
                  <c:v>11.11.2020</c:v>
                </c:pt>
                <c:pt idx="42">
                  <c:v>12.11.2020</c:v>
                </c:pt>
                <c:pt idx="43">
                  <c:v>13.11.2020</c:v>
                </c:pt>
                <c:pt idx="44">
                  <c:v>14.11.2020</c:v>
                </c:pt>
                <c:pt idx="45">
                  <c:v>15.11.2020</c:v>
                </c:pt>
              </c:strCache>
            </c:strRef>
          </c:cat>
          <c:val>
            <c:numRef>
              <c:f>Sheet1!$B$4:$AU$4</c:f>
              <c:numCache>
                <c:formatCode>General</c:formatCode>
                <c:ptCount val="46"/>
                <c:pt idx="16">
                  <c:v>634.17286537654297</c:v>
                </c:pt>
                <c:pt idx="17">
                  <c:v>707.97001615509475</c:v>
                </c:pt>
                <c:pt idx="18">
                  <c:v>787.59112600457695</c:v>
                </c:pt>
                <c:pt idx="19">
                  <c:v>874.87433111147141</c:v>
                </c:pt>
                <c:pt idx="20">
                  <c:v>967.75717236468472</c:v>
                </c:pt>
                <c:pt idx="21">
                  <c:v>1064.0455726054226</c:v>
                </c:pt>
                <c:pt idx="22">
                  <c:v>1163.0502304827455</c:v>
                </c:pt>
                <c:pt idx="23">
                  <c:v>1264.4230987135704</c:v>
                </c:pt>
                <c:pt idx="24">
                  <c:v>1369.4369666090201</c:v>
                </c:pt>
                <c:pt idx="25">
                  <c:v>1479.0161333456394</c:v>
                </c:pt>
                <c:pt idx="26">
                  <c:v>1591.8817983019335</c:v>
                </c:pt>
                <c:pt idx="27">
                  <c:v>1707.438837309498</c:v>
                </c:pt>
                <c:pt idx="28">
                  <c:v>1825.3679479197303</c:v>
                </c:pt>
                <c:pt idx="29">
                  <c:v>1947.0109836217964</c:v>
                </c:pt>
                <c:pt idx="30">
                  <c:v>2073.4014831360155</c:v>
                </c:pt>
                <c:pt idx="31" formatCode="#,##0">
                  <c:v>2203.8184865266171</c:v>
                </c:pt>
                <c:pt idx="32" formatCode="#,##0">
                  <c:v>2337.9626016580432</c:v>
                </c:pt>
                <c:pt idx="33" formatCode="#,##0">
                  <c:v>2476.6790561129706</c:v>
                </c:pt>
                <c:pt idx="34" formatCode="#,##0">
                  <c:v>2619.6907808317965</c:v>
                </c:pt>
                <c:pt idx="35" formatCode="#,##0">
                  <c:v>2766.5555786005707</c:v>
                </c:pt>
                <c:pt idx="36" formatCode="#,##0">
                  <c:v>2919.3319989551119</c:v>
                </c:pt>
                <c:pt idx="37" formatCode="#,##0">
                  <c:v>3078.2438190572343</c:v>
                </c:pt>
                <c:pt idx="38" formatCode="#,##0">
                  <c:v>3242.915351625124</c:v>
                </c:pt>
                <c:pt idx="39" formatCode="#,##0">
                  <c:v>3414.3256275343615</c:v>
                </c:pt>
                <c:pt idx="40" formatCode="#,##0">
                  <c:v>3592.8709282801074</c:v>
                </c:pt>
                <c:pt idx="41" formatCode="#,##0">
                  <c:v>3778.8907883666116</c:v>
                </c:pt>
                <c:pt idx="42" formatCode="#,##0">
                  <c:v>3972.3440963811654</c:v>
                </c:pt>
                <c:pt idx="43" formatCode="#,##0">
                  <c:v>4173.8043602523667</c:v>
                </c:pt>
                <c:pt idx="44" formatCode="#,##0">
                  <c:v>4384.6197652096707</c:v>
                </c:pt>
                <c:pt idx="45" formatCode="#,##0">
                  <c:v>4604.3321795060738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02D-44FC-9BFC-49C57A45DF3C}"/>
            </c:ext>
          </c:extLst>
        </c:ser>
        <c:ser>
          <c:idx val="1"/>
          <c:order val="2"/>
          <c:tx>
            <c:strRef>
              <c:f>Sheet1!$A$3</c:f>
              <c:strCache>
                <c:ptCount val="1"/>
                <c:pt idx="0">
                  <c:v>R = 1.1</c:v>
                </c:pt>
              </c:strCache>
            </c:strRef>
          </c:tx>
          <c:spPr>
            <a:ln w="28575" cap="rnd">
              <a:solidFill>
                <a:srgbClr val="FF9933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01.10.2020</c:v>
                </c:pt>
                <c:pt idx="1">
                  <c:v>02.10.2020</c:v>
                </c:pt>
                <c:pt idx="2">
                  <c:v>03.10.2020</c:v>
                </c:pt>
                <c:pt idx="3">
                  <c:v>04.10.2020</c:v>
                </c:pt>
                <c:pt idx="4">
                  <c:v>05.10.2020</c:v>
                </c:pt>
                <c:pt idx="5">
                  <c:v>06.10.2020</c:v>
                </c:pt>
                <c:pt idx="6">
                  <c:v>07.10.2020</c:v>
                </c:pt>
                <c:pt idx="7">
                  <c:v>08.10.2020</c:v>
                </c:pt>
                <c:pt idx="8">
                  <c:v>09.10.2020</c:v>
                </c:pt>
                <c:pt idx="9">
                  <c:v>10.10.2020</c:v>
                </c:pt>
                <c:pt idx="10">
                  <c:v>11.10.2020</c:v>
                </c:pt>
                <c:pt idx="11">
                  <c:v>12.10.2020</c:v>
                </c:pt>
                <c:pt idx="12">
                  <c:v>13.10.2020</c:v>
                </c:pt>
                <c:pt idx="13">
                  <c:v>14.10.2020</c:v>
                </c:pt>
                <c:pt idx="14">
                  <c:v>15.10.2020</c:v>
                </c:pt>
                <c:pt idx="15">
                  <c:v>16.10.2020</c:v>
                </c:pt>
                <c:pt idx="16">
                  <c:v>17.10.2020</c:v>
                </c:pt>
                <c:pt idx="17">
                  <c:v>18.10.2020</c:v>
                </c:pt>
                <c:pt idx="18">
                  <c:v>19.10.2020</c:v>
                </c:pt>
                <c:pt idx="19">
                  <c:v>20.10.2020</c:v>
                </c:pt>
                <c:pt idx="20">
                  <c:v>21.10.2020</c:v>
                </c:pt>
                <c:pt idx="21">
                  <c:v>22.10.2020</c:v>
                </c:pt>
                <c:pt idx="22">
                  <c:v>23.10.2020</c:v>
                </c:pt>
                <c:pt idx="23">
                  <c:v>24.10.2020</c:v>
                </c:pt>
                <c:pt idx="24">
                  <c:v>25.10.2020</c:v>
                </c:pt>
                <c:pt idx="25">
                  <c:v>26.10.2020</c:v>
                </c:pt>
                <c:pt idx="26">
                  <c:v>27.10.2020</c:v>
                </c:pt>
                <c:pt idx="27">
                  <c:v>28.10.2020</c:v>
                </c:pt>
                <c:pt idx="28">
                  <c:v>29.10.2020</c:v>
                </c:pt>
                <c:pt idx="29">
                  <c:v>30.10.2020</c:v>
                </c:pt>
                <c:pt idx="30">
                  <c:v>31.10.2020</c:v>
                </c:pt>
                <c:pt idx="31">
                  <c:v>01.11.2020</c:v>
                </c:pt>
                <c:pt idx="32">
                  <c:v>02.11.2020</c:v>
                </c:pt>
                <c:pt idx="33">
                  <c:v>03.11.2020</c:v>
                </c:pt>
                <c:pt idx="34">
                  <c:v>04.11.2020</c:v>
                </c:pt>
                <c:pt idx="35">
                  <c:v>05.11.2020</c:v>
                </c:pt>
                <c:pt idx="36">
                  <c:v>06.11.2020</c:v>
                </c:pt>
                <c:pt idx="37">
                  <c:v>07.11.2020</c:v>
                </c:pt>
                <c:pt idx="38">
                  <c:v>08.11.2020</c:v>
                </c:pt>
                <c:pt idx="39">
                  <c:v>09.11.2020</c:v>
                </c:pt>
                <c:pt idx="40">
                  <c:v>10.11.2020</c:v>
                </c:pt>
                <c:pt idx="41">
                  <c:v>11.11.2020</c:v>
                </c:pt>
                <c:pt idx="42">
                  <c:v>12.11.2020</c:v>
                </c:pt>
                <c:pt idx="43">
                  <c:v>13.11.2020</c:v>
                </c:pt>
                <c:pt idx="44">
                  <c:v>14.11.2020</c:v>
                </c:pt>
                <c:pt idx="45">
                  <c:v>15.11.2020</c:v>
                </c:pt>
              </c:strCache>
            </c:strRef>
          </c:cat>
          <c:val>
            <c:numRef>
              <c:f>Sheet1!$B$3:$AU$3</c:f>
              <c:numCache>
                <c:formatCode>General</c:formatCode>
                <c:ptCount val="46"/>
                <c:pt idx="16">
                  <c:v>634.17286537654297</c:v>
                </c:pt>
                <c:pt idx="17">
                  <c:v>707.97001615509475</c:v>
                </c:pt>
                <c:pt idx="18">
                  <c:v>787.59112600457695</c:v>
                </c:pt>
                <c:pt idx="19">
                  <c:v>874.87433111147141</c:v>
                </c:pt>
                <c:pt idx="20">
                  <c:v>967.75717236468472</c:v>
                </c:pt>
                <c:pt idx="21">
                  <c:v>1059.5314861163743</c:v>
                </c:pt>
                <c:pt idx="22">
                  <c:v>1149.6513690777022</c:v>
                </c:pt>
                <c:pt idx="23">
                  <c:v>1238.5511653336523</c:v>
                </c:pt>
                <c:pt idx="24">
                  <c:v>1327.8934655313308</c:v>
                </c:pt>
                <c:pt idx="25">
                  <c:v>1417.4669922599835</c:v>
                </c:pt>
                <c:pt idx="26">
                  <c:v>1505.3822177733934</c:v>
                </c:pt>
                <c:pt idx="27">
                  <c:v>1590.5956479165588</c:v>
                </c:pt>
                <c:pt idx="28">
                  <c:v>1672.3551695045244</c:v>
                </c:pt>
                <c:pt idx="29">
                  <c:v>1752.2059630829076</c:v>
                </c:pt>
                <c:pt idx="30">
                  <c:v>1831.2904257990492</c:v>
                </c:pt>
                <c:pt idx="31" formatCode="#,##0">
                  <c:v>1908.6270433221384</c:v>
                </c:pt>
                <c:pt idx="32" formatCode="#,##0">
                  <c:v>1983.4271723506697</c:v>
                </c:pt>
                <c:pt idx="33" formatCode="#,##0">
                  <c:v>2056.342758362433</c:v>
                </c:pt>
                <c:pt idx="34" formatCode="#,##0">
                  <c:v>2126.909532638786</c:v>
                </c:pt>
                <c:pt idx="35" formatCode="#,##0">
                  <c:v>2194.5840215037024</c:v>
                </c:pt>
                <c:pt idx="36" formatCode="#,##0">
                  <c:v>2261.232398624707</c:v>
                </c:pt>
                <c:pt idx="37" formatCode="#,##0">
                  <c:v>2326.9481168998495</c:v>
                </c:pt>
                <c:pt idx="38" formatCode="#,##0">
                  <c:v>2391.0205321035323</c:v>
                </c:pt>
                <c:pt idx="39" formatCode="#,##0">
                  <c:v>2454.2024886745153</c:v>
                </c:pt>
                <c:pt idx="40" formatCode="#,##0">
                  <c:v>2516.6831137182653</c:v>
                </c:pt>
                <c:pt idx="41" formatCode="#,##0">
                  <c:v>2578.5308309423822</c:v>
                </c:pt>
                <c:pt idx="42" formatCode="#,##0">
                  <c:v>2639.3699332604001</c:v>
                </c:pt>
                <c:pt idx="43" formatCode="#,##0">
                  <c:v>2699.4488572909409</c:v>
                </c:pt>
                <c:pt idx="44" formatCode="#,##0">
                  <c:v>2759.7697615561337</c:v>
                </c:pt>
                <c:pt idx="45" formatCode="#,##0">
                  <c:v>2819.459072302644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2D-44FC-9BFC-49C57A45DF3C}"/>
            </c:ext>
          </c:extLst>
        </c:ser>
        <c:ser>
          <c:idx val="0"/>
          <c:order val="3"/>
          <c:tx>
            <c:strRef>
              <c:f>Sheet1!$A$2</c:f>
              <c:strCache>
                <c:ptCount val="1"/>
                <c:pt idx="0">
                  <c:v>R = 0.73</c:v>
                </c:pt>
              </c:strCache>
            </c:strRef>
          </c:tx>
          <c:spPr>
            <a:ln w="28575">
              <a:solidFill>
                <a:schemeClr val="accent4"/>
              </a:solidFill>
            </a:ln>
          </c:spPr>
          <c:marker>
            <c:symbol val="none"/>
          </c:marker>
          <c:cat>
            <c:strRef>
              <c:f>Sheet1!$B$1:$AU$1</c:f>
              <c:strCache>
                <c:ptCount val="46"/>
                <c:pt idx="0">
                  <c:v>01.10.2020</c:v>
                </c:pt>
                <c:pt idx="1">
                  <c:v>02.10.2020</c:v>
                </c:pt>
                <c:pt idx="2">
                  <c:v>03.10.2020</c:v>
                </c:pt>
                <c:pt idx="3">
                  <c:v>04.10.2020</c:v>
                </c:pt>
                <c:pt idx="4">
                  <c:v>05.10.2020</c:v>
                </c:pt>
                <c:pt idx="5">
                  <c:v>06.10.2020</c:v>
                </c:pt>
                <c:pt idx="6">
                  <c:v>07.10.2020</c:v>
                </c:pt>
                <c:pt idx="7">
                  <c:v>08.10.2020</c:v>
                </c:pt>
                <c:pt idx="8">
                  <c:v>09.10.2020</c:v>
                </c:pt>
                <c:pt idx="9">
                  <c:v>10.10.2020</c:v>
                </c:pt>
                <c:pt idx="10">
                  <c:v>11.10.2020</c:v>
                </c:pt>
                <c:pt idx="11">
                  <c:v>12.10.2020</c:v>
                </c:pt>
                <c:pt idx="12">
                  <c:v>13.10.2020</c:v>
                </c:pt>
                <c:pt idx="13">
                  <c:v>14.10.2020</c:v>
                </c:pt>
                <c:pt idx="14">
                  <c:v>15.10.2020</c:v>
                </c:pt>
                <c:pt idx="15">
                  <c:v>16.10.2020</c:v>
                </c:pt>
                <c:pt idx="16">
                  <c:v>17.10.2020</c:v>
                </c:pt>
                <c:pt idx="17">
                  <c:v>18.10.2020</c:v>
                </c:pt>
                <c:pt idx="18">
                  <c:v>19.10.2020</c:v>
                </c:pt>
                <c:pt idx="19">
                  <c:v>20.10.2020</c:v>
                </c:pt>
                <c:pt idx="20">
                  <c:v>21.10.2020</c:v>
                </c:pt>
                <c:pt idx="21">
                  <c:v>22.10.2020</c:v>
                </c:pt>
                <c:pt idx="22">
                  <c:v>23.10.2020</c:v>
                </c:pt>
                <c:pt idx="23">
                  <c:v>24.10.2020</c:v>
                </c:pt>
                <c:pt idx="24">
                  <c:v>25.10.2020</c:v>
                </c:pt>
                <c:pt idx="25">
                  <c:v>26.10.2020</c:v>
                </c:pt>
                <c:pt idx="26">
                  <c:v>27.10.2020</c:v>
                </c:pt>
                <c:pt idx="27">
                  <c:v>28.10.2020</c:v>
                </c:pt>
                <c:pt idx="28">
                  <c:v>29.10.2020</c:v>
                </c:pt>
                <c:pt idx="29">
                  <c:v>30.10.2020</c:v>
                </c:pt>
                <c:pt idx="30">
                  <c:v>31.10.2020</c:v>
                </c:pt>
                <c:pt idx="31">
                  <c:v>01.11.2020</c:v>
                </c:pt>
                <c:pt idx="32">
                  <c:v>02.11.2020</c:v>
                </c:pt>
                <c:pt idx="33">
                  <c:v>03.11.2020</c:v>
                </c:pt>
                <c:pt idx="34">
                  <c:v>04.11.2020</c:v>
                </c:pt>
                <c:pt idx="35">
                  <c:v>05.11.2020</c:v>
                </c:pt>
                <c:pt idx="36">
                  <c:v>06.11.2020</c:v>
                </c:pt>
                <c:pt idx="37">
                  <c:v>07.11.2020</c:v>
                </c:pt>
                <c:pt idx="38">
                  <c:v>08.11.2020</c:v>
                </c:pt>
                <c:pt idx="39">
                  <c:v>09.11.2020</c:v>
                </c:pt>
                <c:pt idx="40">
                  <c:v>10.11.2020</c:v>
                </c:pt>
                <c:pt idx="41">
                  <c:v>11.11.2020</c:v>
                </c:pt>
                <c:pt idx="42">
                  <c:v>12.11.2020</c:v>
                </c:pt>
                <c:pt idx="43">
                  <c:v>13.11.2020</c:v>
                </c:pt>
                <c:pt idx="44">
                  <c:v>14.11.2020</c:v>
                </c:pt>
                <c:pt idx="45">
                  <c:v>15.11.2020</c:v>
                </c:pt>
              </c:strCache>
            </c:strRef>
          </c:cat>
          <c:val>
            <c:numRef>
              <c:f>Sheet1!$B$2:$AU$2</c:f>
              <c:numCache>
                <c:formatCode>General</c:formatCode>
                <c:ptCount val="46"/>
                <c:pt idx="16">
                  <c:v>634.17286537654297</c:v>
                </c:pt>
                <c:pt idx="17">
                  <c:v>707.97001615509475</c:v>
                </c:pt>
                <c:pt idx="18">
                  <c:v>787.59112600457695</c:v>
                </c:pt>
                <c:pt idx="19">
                  <c:v>874.87433111147141</c:v>
                </c:pt>
                <c:pt idx="20">
                  <c:v>967.75717236468472</c:v>
                </c:pt>
                <c:pt idx="21">
                  <c:v>1050.7416065485559</c:v>
                </c:pt>
                <c:pt idx="22">
                  <c:v>1123.5645213191322</c:v>
                </c:pt>
                <c:pt idx="23">
                  <c:v>1188.1821923314167</c:v>
                </c:pt>
                <c:pt idx="24">
                  <c:v>1247.0142728576691</c:v>
                </c:pt>
                <c:pt idx="25">
                  <c:v>1298.8552417310204</c:v>
                </c:pt>
                <c:pt idx="26">
                  <c:v>1341.8307701933541</c:v>
                </c:pt>
                <c:pt idx="27">
                  <c:v>1374.99689255161</c:v>
                </c:pt>
                <c:pt idx="28">
                  <c:v>1397.645034919412</c:v>
                </c:pt>
                <c:pt idx="29">
                  <c:v>1411.8815794425057</c:v>
                </c:pt>
                <c:pt idx="30">
                  <c:v>1419.6572279032546</c:v>
                </c:pt>
                <c:pt idx="31" formatCode="#,##0">
                  <c:v>1420.6087891252541</c:v>
                </c:pt>
                <c:pt idx="32" formatCode="#,##0">
                  <c:v>1414.4817585277292</c:v>
                </c:pt>
                <c:pt idx="33" formatCode="#,##0">
                  <c:v>1402.4778161284171</c:v>
                </c:pt>
                <c:pt idx="34" formatCode="#,##0">
                  <c:v>1384.4239110997328</c:v>
                </c:pt>
                <c:pt idx="35" formatCode="#,##0">
                  <c:v>1360.1766464875423</c:v>
                </c:pt>
                <c:pt idx="36" formatCode="#,##0">
                  <c:v>1331.9624404956166</c:v>
                </c:pt>
                <c:pt idx="37" formatCode="#,##0">
                  <c:v>1300.6133409148263</c:v>
                </c:pt>
                <c:pt idx="38" formatCode="#,##0">
                  <c:v>1265.8246334379535</c:v>
                </c:pt>
                <c:pt idx="39" formatCode="#,##0">
                  <c:v>1228.8587769700368</c:v>
                </c:pt>
                <c:pt idx="40" formatCode="#,##0">
                  <c:v>1190.2065577292121</c:v>
                </c:pt>
                <c:pt idx="41" formatCode="#,##0">
                  <c:v>1150.123595561842</c:v>
                </c:pt>
                <c:pt idx="42" formatCode="#,##0">
                  <c:v>1108.4128911933033</c:v>
                </c:pt>
                <c:pt idx="43" formatCode="#,##0">
                  <c:v>1065.6041809509081</c:v>
                </c:pt>
                <c:pt idx="44" formatCode="#,##0">
                  <c:v>1022.9365813627231</c:v>
                </c:pt>
                <c:pt idx="45" formatCode="#,##0">
                  <c:v>979.65854944307921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2D-44FC-9BFC-49C57A45D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5074472"/>
        <c:axId val="305073688"/>
      </c:lineChart>
      <c:catAx>
        <c:axId val="305074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3688"/>
        <c:crosses val="autoZero"/>
        <c:auto val="1"/>
        <c:lblAlgn val="ctr"/>
        <c:lblOffset val="100"/>
        <c:noMultiLvlLbl val="1"/>
      </c:catAx>
      <c:valAx>
        <c:axId val="3050736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5074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03.11.2020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174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49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807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67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510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2AD0F-0DC9-4FF9-A1AD-81BDA829852F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679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2AD0F-0DC9-4FF9-A1AD-81BDA829852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664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sv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250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31696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03.11.2020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2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195036A3-2C0E-4CFE-A711-5BBB07E7B7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28" y="1584000"/>
            <a:ext cx="5336537" cy="3060000"/>
          </a:xfrm>
          <a:prstGeom prst="rect">
            <a:avLst/>
          </a:prstGeom>
        </p:spPr>
      </p:pic>
      <p:sp>
        <p:nvSpPr>
          <p:cNvPr id="16" name="Obdélník 15"/>
          <p:cNvSpPr/>
          <p:nvPr userDrawn="1"/>
        </p:nvSpPr>
        <p:spPr>
          <a:xfrm>
            <a:off x="-3" y="-38466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0">
                <a:schemeClr val="accent5">
                  <a:lumMod val="52000"/>
                  <a:lumOff val="48000"/>
                  <a:alpha val="67000"/>
                </a:schemeClr>
              </a:gs>
              <a:gs pos="100000">
                <a:schemeClr val="accent4">
                  <a:alpha val="6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solidFill>
                <a:srgbClr val="274073"/>
              </a:solidFill>
            </a:endParaRPr>
          </a:p>
        </p:txBody>
      </p:sp>
      <p:sp>
        <p:nvSpPr>
          <p:cNvPr id="24" name="Obdélník 23"/>
          <p:cNvSpPr/>
          <p:nvPr userDrawn="1"/>
        </p:nvSpPr>
        <p:spPr>
          <a:xfrm>
            <a:off x="13436" y="5922000"/>
            <a:ext cx="12191997" cy="9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914400" y="2720943"/>
            <a:ext cx="10363200" cy="89153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887218"/>
            <a:ext cx="8534400" cy="694928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KLIKNUTÍM LZE UPRAVIT STYL PŘEDLOHY.</a:t>
            </a:r>
          </a:p>
        </p:txBody>
      </p:sp>
      <p:sp>
        <p:nvSpPr>
          <p:cNvPr id="9" name="Obdélník 8"/>
          <p:cNvSpPr/>
          <p:nvPr userDrawn="1"/>
        </p:nvSpPr>
        <p:spPr>
          <a:xfrm>
            <a:off x="-3" y="689910"/>
            <a:ext cx="12192000" cy="108012"/>
          </a:xfrm>
          <a:prstGeom prst="rect">
            <a:avLst/>
          </a:prstGeom>
          <a:solidFill>
            <a:srgbClr val="724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13" name="Obdélník 12"/>
          <p:cNvSpPr/>
          <p:nvPr userDrawn="1"/>
        </p:nvSpPr>
        <p:spPr>
          <a:xfrm>
            <a:off x="-3" y="0"/>
            <a:ext cx="12192000" cy="6899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25" name="Obdélník 24"/>
          <p:cNvSpPr/>
          <p:nvPr userDrawn="1"/>
        </p:nvSpPr>
        <p:spPr>
          <a:xfrm>
            <a:off x="0" y="5879932"/>
            <a:ext cx="12192000" cy="45719"/>
          </a:xfrm>
          <a:prstGeom prst="rect">
            <a:avLst/>
          </a:prstGeom>
          <a:solidFill>
            <a:srgbClr val="004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sp>
        <p:nvSpPr>
          <p:cNvPr id="17" name="TextovéPole 16"/>
          <p:cNvSpPr txBox="1"/>
          <p:nvPr userDrawn="1"/>
        </p:nvSpPr>
        <p:spPr>
          <a:xfrm>
            <a:off x="2788357" y="151329"/>
            <a:ext cx="848924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dirty="0"/>
              <a:t>Národní koordinační centrum programů časného záchytu onemocnění I CZ.03.2.63/0.0/0.0/15_039/0006904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Datová základna realizace screeningových programů CZ.03.2.63/0.0/0.0/15_039/0007216 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F88470AF-D48F-470D-AEEF-9666AC0B61BB}"/>
              </a:ext>
            </a:extLst>
          </p:cNvPr>
          <p:cNvGrpSpPr/>
          <p:nvPr userDrawn="1"/>
        </p:nvGrpSpPr>
        <p:grpSpPr>
          <a:xfrm>
            <a:off x="972000" y="99405"/>
            <a:ext cx="2394526" cy="521285"/>
            <a:chOff x="-3635511" y="3808741"/>
            <a:chExt cx="2394526" cy="521285"/>
          </a:xfrm>
        </p:grpSpPr>
        <p:pic>
          <p:nvPicPr>
            <p:cNvPr id="22" name="Obrázek 21">
              <a:extLst>
                <a:ext uri="{FF2B5EF4-FFF2-40B4-BE49-F238E27FC236}">
                  <a16:creationId xmlns:a16="http://schemas.microsoft.com/office/drawing/2014/main" id="{7C156A95-99FD-463F-A7F7-8DFAEC399BE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3635511" y="3808741"/>
              <a:ext cx="754652" cy="505853"/>
            </a:xfrm>
            <a:prstGeom prst="rect">
              <a:avLst/>
            </a:prstGeom>
          </p:spPr>
        </p:pic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4A16176F-E232-43A6-B00C-47517659318E}"/>
                </a:ext>
              </a:extLst>
            </p:cNvPr>
            <p:cNvSpPr txBox="1"/>
            <p:nvPr userDrawn="1"/>
          </p:nvSpPr>
          <p:spPr>
            <a:xfrm>
              <a:off x="-2954432" y="3822195"/>
              <a:ext cx="171344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9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9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9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58CEEB2-107C-4552-B3EE-55408A9AA3DD}"/>
              </a:ext>
            </a:extLst>
          </p:cNvPr>
          <p:cNvSpPr txBox="1"/>
          <p:nvPr userDrawn="1"/>
        </p:nvSpPr>
        <p:spPr>
          <a:xfrm>
            <a:off x="1636734" y="6269165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>
                <a:solidFill>
                  <a:schemeClr val="accent2"/>
                </a:solidFill>
              </a:rPr>
              <a:t>Ústav zdravotnických informací a statistiky České republiky</a:t>
            </a:r>
          </a:p>
          <a:p>
            <a:r>
              <a:rPr lang="cs-CZ" sz="900" i="1" dirty="0">
                <a:solidFill>
                  <a:schemeClr val="accent2"/>
                </a:solidFill>
              </a:rPr>
              <a:t>Institute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Health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Information</a:t>
            </a:r>
            <a:r>
              <a:rPr lang="cs-CZ" sz="900" i="1" dirty="0">
                <a:solidFill>
                  <a:schemeClr val="accent2"/>
                </a:solidFill>
              </a:rPr>
              <a:t> and </a:t>
            </a:r>
            <a:r>
              <a:rPr lang="cs-CZ" sz="900" i="1" dirty="0" err="1">
                <a:solidFill>
                  <a:schemeClr val="accent2"/>
                </a:solidFill>
              </a:rPr>
              <a:t>Statistics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of</a:t>
            </a:r>
            <a:r>
              <a:rPr lang="cs-CZ" sz="900" i="1" dirty="0">
                <a:solidFill>
                  <a:schemeClr val="accent2"/>
                </a:solidFill>
              </a:rPr>
              <a:t> </a:t>
            </a:r>
            <a:r>
              <a:rPr lang="cs-CZ" sz="900" i="1" dirty="0" err="1">
                <a:solidFill>
                  <a:schemeClr val="accent2"/>
                </a:solidFill>
              </a:rPr>
              <a:t>the</a:t>
            </a:r>
            <a:r>
              <a:rPr lang="cs-CZ" sz="900" i="1" dirty="0">
                <a:solidFill>
                  <a:schemeClr val="accent2"/>
                </a:solidFill>
              </a:rPr>
              <a:t> Czech Republic</a:t>
            </a:r>
          </a:p>
        </p:txBody>
      </p:sp>
      <p:pic>
        <p:nvPicPr>
          <p:cNvPr id="27" name="Obrázek 26">
            <a:extLst>
              <a:ext uri="{FF2B5EF4-FFF2-40B4-BE49-F238E27FC236}">
                <a16:creationId xmlns:a16="http://schemas.microsoft.com/office/drawing/2014/main" id="{9DC5116B-C626-40A9-A244-031AB6F780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6195600"/>
            <a:ext cx="654994" cy="432000"/>
          </a:xfrm>
          <a:prstGeom prst="rect">
            <a:avLst/>
          </a:prstGeom>
        </p:spPr>
      </p:pic>
      <p:pic>
        <p:nvPicPr>
          <p:cNvPr id="28" name="Grafický objekt 13">
            <a:extLst>
              <a:ext uri="{FF2B5EF4-FFF2-40B4-BE49-F238E27FC236}">
                <a16:creationId xmlns:a16="http://schemas.microsoft.com/office/drawing/2014/main" id="{C250F949-DEEF-49A4-8BDC-56E499AC995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360842" y="6300157"/>
            <a:ext cx="2859158" cy="24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8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178">
          <p15:clr>
            <a:srgbClr val="FBAE40"/>
          </p15:clr>
        </p15:guide>
        <p15:guide id="2" pos="731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3392" y="980731"/>
            <a:ext cx="10944000" cy="4824537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61967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327300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1772819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724F7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dirty="0"/>
              <a:t>Kliknutím lze upravit styly předlohy textu.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03.11.2020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17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82985" y="6070628"/>
            <a:ext cx="1200000" cy="203079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E4EC567F-E7DA-47BB-AEB1-9930A46F27B5}" type="datetimeFigureOut">
              <a:rPr lang="cs-CZ" smtClean="0"/>
              <a:pPr/>
              <a:t>03.11.2020</a:t>
            </a:fld>
            <a:endParaRPr lang="cs-CZ" dirty="0"/>
          </a:p>
        </p:txBody>
      </p:sp>
      <p:sp>
        <p:nvSpPr>
          <p:cNvPr id="11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843916" y="6068291"/>
            <a:ext cx="8403411" cy="193324"/>
          </a:xfrm>
          <a:prstGeom prst="rect">
            <a:avLst/>
          </a:prstGeom>
        </p:spPr>
        <p:txBody>
          <a:bodyPr anchor="ctr"/>
          <a:lstStyle>
            <a:lvl1pPr algn="ctr">
              <a:defRPr sz="1050"/>
            </a:lvl1pPr>
          </a:lstStyle>
          <a:p>
            <a:endParaRPr lang="cs-CZ" dirty="0"/>
          </a:p>
        </p:txBody>
      </p:sp>
      <p:sp>
        <p:nvSpPr>
          <p:cNvPr id="12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408541" y="6065807"/>
            <a:ext cx="1200000" cy="211101"/>
          </a:xfrm>
          <a:prstGeom prst="rect">
            <a:avLst/>
          </a:prstGeom>
        </p:spPr>
        <p:txBody>
          <a:bodyPr anchor="ctr"/>
          <a:lstStyle>
            <a:lvl1pPr algn="r">
              <a:defRPr sz="1050"/>
            </a:lvl1pPr>
          </a:lstStyle>
          <a:p>
            <a:fld id="{84C9401D-42AF-4231-A83B-9F674762824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6" name="Nadpis 1"/>
          <p:cNvSpPr>
            <a:spLocks noGrp="1"/>
          </p:cNvSpPr>
          <p:nvPr>
            <p:ph type="title" hasCustomPrompt="1"/>
          </p:nvPr>
        </p:nvSpPr>
        <p:spPr>
          <a:xfrm>
            <a:off x="623392" y="260648"/>
            <a:ext cx="10945216" cy="648072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DA2B46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70957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theme" Target="../theme/theme2.xml"/><Relationship Id="rId10" Type="http://schemas.openxmlformats.org/officeDocument/2006/relationships/image" Target="../media/image7.sv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03.11.2020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4000" y="764707"/>
            <a:ext cx="10944000" cy="5040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8B41E4C-7C53-49D1-A6A7-BADC85A98B77}"/>
              </a:ext>
            </a:extLst>
          </p:cNvPr>
          <p:cNvSpPr/>
          <p:nvPr userDrawn="1"/>
        </p:nvSpPr>
        <p:spPr>
          <a:xfrm>
            <a:off x="0" y="6272892"/>
            <a:ext cx="12192000" cy="1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>
              <a:solidFill>
                <a:schemeClr val="accent2"/>
              </a:solidFill>
            </a:endParaRP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10964C23-7502-44A3-900C-38F4C522DDF7}"/>
              </a:ext>
            </a:extLst>
          </p:cNvPr>
          <p:cNvGrpSpPr/>
          <p:nvPr userDrawn="1"/>
        </p:nvGrpSpPr>
        <p:grpSpPr>
          <a:xfrm>
            <a:off x="439358" y="6370574"/>
            <a:ext cx="2266057" cy="421394"/>
            <a:chOff x="-1238301" y="3808742"/>
            <a:chExt cx="2266057" cy="421394"/>
          </a:xfrm>
        </p:grpSpPr>
        <p:pic>
          <p:nvPicPr>
            <p:cNvPr id="13" name="Obrázek 12">
              <a:extLst>
                <a:ext uri="{FF2B5EF4-FFF2-40B4-BE49-F238E27FC236}">
                  <a16:creationId xmlns:a16="http://schemas.microsoft.com/office/drawing/2014/main" id="{CDBD5828-5EFB-4A41-A797-93B2FC7F04E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077"/>
            <a:stretch/>
          </p:blipFill>
          <p:spPr>
            <a:xfrm>
              <a:off x="-1238301" y="3808742"/>
              <a:ext cx="612000" cy="410232"/>
            </a:xfrm>
            <a:prstGeom prst="rect">
              <a:avLst/>
            </a:prstGeom>
          </p:spPr>
        </p:pic>
        <p:sp>
          <p:nvSpPr>
            <p:cNvPr id="17" name="TextovéPole 16">
              <a:extLst>
                <a:ext uri="{FF2B5EF4-FFF2-40B4-BE49-F238E27FC236}">
                  <a16:creationId xmlns:a16="http://schemas.microsoft.com/office/drawing/2014/main" id="{772FED2F-5B03-4031-96D4-0C82449E52B0}"/>
                </a:ext>
              </a:extLst>
            </p:cNvPr>
            <p:cNvSpPr txBox="1"/>
            <p:nvPr userDrawn="1"/>
          </p:nvSpPr>
          <p:spPr>
            <a:xfrm>
              <a:off x="-685691" y="3814638"/>
              <a:ext cx="171344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700" i="0" dirty="0">
                  <a:solidFill>
                    <a:schemeClr val="bg2">
                      <a:lumMod val="10000"/>
                    </a:schemeClr>
                  </a:solidFill>
                </a:rPr>
                <a:t>Evropská</a:t>
              </a:r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 unie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Evropský sociální fond</a:t>
              </a:r>
            </a:p>
            <a:p>
              <a:r>
                <a:rPr lang="cs-CZ" sz="700" i="0" baseline="0" dirty="0">
                  <a:solidFill>
                    <a:schemeClr val="bg2">
                      <a:lumMod val="10000"/>
                    </a:schemeClr>
                  </a:solidFill>
                </a:rPr>
                <a:t>Operační program Zaměstnanost</a:t>
              </a:r>
              <a:endParaRPr lang="cs-CZ" sz="700" i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18" name="Obrázek 17">
            <a:extLst>
              <a:ext uri="{FF2B5EF4-FFF2-40B4-BE49-F238E27FC236}">
                <a16:creationId xmlns:a16="http://schemas.microsoft.com/office/drawing/2014/main" id="{D3A64A3E-5CE1-4373-9488-123DE518BFF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168" y="6395690"/>
            <a:ext cx="1563511" cy="360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813C5B4A-5521-4F74-8DBB-23F3AD51747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32" y="6395690"/>
            <a:ext cx="545828" cy="360000"/>
          </a:xfrm>
          <a:prstGeom prst="rect">
            <a:avLst/>
          </a:prstGeom>
        </p:spPr>
      </p:pic>
      <p:pic>
        <p:nvPicPr>
          <p:cNvPr id="23" name="Grafický objekt 13">
            <a:extLst>
              <a:ext uri="{FF2B5EF4-FFF2-40B4-BE49-F238E27FC236}">
                <a16:creationId xmlns:a16="http://schemas.microsoft.com/office/drawing/2014/main" id="{4CAC0E8A-9294-4088-87D2-D875E5895AD2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125012" y="6472776"/>
            <a:ext cx="2627630" cy="22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724F7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16">
          <p15:clr>
            <a:srgbClr val="F26B43"/>
          </p15:clr>
        </p15:guide>
        <p15:guide id="2" pos="4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3931234"/>
            <a:ext cx="11344275" cy="1974265"/>
          </a:xfrm>
        </p:spPr>
        <p:txBody>
          <a:bodyPr>
            <a:normAutofit/>
          </a:bodyPr>
          <a:lstStyle/>
          <a:p>
            <a:r>
              <a:rPr lang="cs-CZ" sz="5400" b="1" dirty="0"/>
              <a:t>Krátkodobé predikce dalšího vývoje</a:t>
            </a:r>
          </a:p>
          <a:p>
            <a:r>
              <a:rPr lang="cs-CZ" sz="3900" b="1" dirty="0"/>
              <a:t>SIR modely s odhadem reprodukčního čísla</a:t>
            </a:r>
          </a:p>
        </p:txBody>
      </p:sp>
    </p:spTree>
    <p:extLst>
      <p:ext uri="{BB962C8B-B14F-4D97-AF65-F5344CB8AC3E}">
        <p14:creationId xmlns:p14="http://schemas.microsoft.com/office/powerpoint/2010/main" val="45938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élník 5">
            <a:extLst>
              <a:ext uri="{FF2B5EF4-FFF2-40B4-BE49-F238E27FC236}">
                <a16:creationId xmlns:a16="http://schemas.microsoft.com/office/drawing/2014/main" id="{6A43643D-2B4A-4245-8C6B-2E5B6E5C772D}"/>
              </a:ext>
            </a:extLst>
          </p:cNvPr>
          <p:cNvSpPr/>
          <p:nvPr/>
        </p:nvSpPr>
        <p:spPr>
          <a:xfrm>
            <a:off x="308970" y="119628"/>
            <a:ext cx="11642238" cy="6214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podíl pozitivních záchytů z počtu provedených testů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korekci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opakované testy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647F5E49-37FA-435B-B204-921A330CA7EB}"/>
              </a:ext>
            </a:extLst>
          </p:cNvPr>
          <p:cNvSpPr/>
          <p:nvPr/>
        </p:nvSpPr>
        <p:spPr>
          <a:xfrm>
            <a:off x="243656" y="844210"/>
            <a:ext cx="9950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pozitivních záchytů kalkulovaný z denního počtu testů po </a:t>
            </a:r>
            <a:r>
              <a:rPr lang="pl-PL" sz="1400" b="1" dirty="0">
                <a:solidFill>
                  <a:prstClr val="black"/>
                </a:solidFill>
              </a:rPr>
              <a:t>korekci na opakované a kontrolní testy: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1" name="Chart 4">
            <a:extLst>
              <a:ext uri="{FF2B5EF4-FFF2-40B4-BE49-F238E27FC236}">
                <a16:creationId xmlns:a16="http://schemas.microsoft.com/office/drawing/2014/main" id="{35EA9334-7D51-4F2D-AD1C-D3AC5FA3E068}"/>
              </a:ext>
            </a:extLst>
          </p:cNvPr>
          <p:cNvGraphicFramePr/>
          <p:nvPr>
            <p:extLst/>
          </p:nvPr>
        </p:nvGraphicFramePr>
        <p:xfrm>
          <a:off x="671739" y="1887934"/>
          <a:ext cx="11010187" cy="4855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ovéPole 12">
            <a:extLst>
              <a:ext uri="{FF2B5EF4-FFF2-40B4-BE49-F238E27FC236}">
                <a16:creationId xmlns:a16="http://schemas.microsoft.com/office/drawing/2014/main" id="{88572F16-9C30-46BB-B62C-C68EA3C1FC35}"/>
              </a:ext>
            </a:extLst>
          </p:cNvPr>
          <p:cNvSpPr txBox="1"/>
          <p:nvPr/>
        </p:nvSpPr>
        <p:spPr>
          <a:xfrm rot="16200000">
            <a:off x="-978817" y="3904624"/>
            <a:ext cx="2752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Podíl pozitivních případů v ČR</a:t>
            </a:r>
          </a:p>
        </p:txBody>
      </p:sp>
    </p:spTree>
    <p:extLst>
      <p:ext uri="{BB962C8B-B14F-4D97-AF65-F5344CB8AC3E}">
        <p14:creationId xmlns:p14="http://schemas.microsoft.com/office/powerpoint/2010/main" val="258238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élník 6"/>
          <p:cNvSpPr/>
          <p:nvPr/>
        </p:nvSpPr>
        <p:spPr>
          <a:xfrm>
            <a:off x="287172" y="123513"/>
            <a:ext cx="11600027" cy="4575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nově diagnostikovaných s potvrzenou nákazou COVID-19 v ČR - senioři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858188" y="791998"/>
            <a:ext cx="9923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Hodnocené období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září 2020</a:t>
            </a:r>
          </a:p>
        </p:txBody>
      </p:sp>
      <p:sp>
        <p:nvSpPr>
          <p:cNvPr id="15" name="Šipka doprava 14"/>
          <p:cNvSpPr/>
          <p:nvPr/>
        </p:nvSpPr>
        <p:spPr>
          <a:xfrm>
            <a:off x="545619" y="2330725"/>
            <a:ext cx="4667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ovéPole 15"/>
          <p:cNvSpPr txBox="1"/>
          <p:nvPr/>
        </p:nvSpPr>
        <p:spPr>
          <a:xfrm>
            <a:off x="993293" y="2325585"/>
            <a:ext cx="2933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diagnostikovaných: 46 132</a:t>
            </a:r>
          </a:p>
        </p:txBody>
      </p:sp>
      <p:sp>
        <p:nvSpPr>
          <p:cNvPr id="18" name="TextovéPole 17"/>
          <p:cNvSpPr txBox="1"/>
          <p:nvPr/>
        </p:nvSpPr>
        <p:spPr>
          <a:xfrm>
            <a:off x="502163" y="1700490"/>
            <a:ext cx="2758081" cy="43088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Celková populace </a:t>
            </a:r>
          </a:p>
        </p:txBody>
      </p:sp>
      <p:sp>
        <p:nvSpPr>
          <p:cNvPr id="19" name="Šipka doprava 18"/>
          <p:cNvSpPr/>
          <p:nvPr/>
        </p:nvSpPr>
        <p:spPr>
          <a:xfrm>
            <a:off x="4593744" y="2330725"/>
            <a:ext cx="4667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ovéPole 19"/>
          <p:cNvSpPr txBox="1"/>
          <p:nvPr/>
        </p:nvSpPr>
        <p:spPr>
          <a:xfrm>
            <a:off x="5041418" y="2325585"/>
            <a:ext cx="2933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diagnostikovaných: 4 644</a:t>
            </a:r>
          </a:p>
        </p:txBody>
      </p:sp>
      <p:sp>
        <p:nvSpPr>
          <p:cNvPr id="21" name="TextovéPole 20"/>
          <p:cNvSpPr txBox="1"/>
          <p:nvPr/>
        </p:nvSpPr>
        <p:spPr>
          <a:xfrm>
            <a:off x="4550288" y="1700490"/>
            <a:ext cx="2758081" cy="43088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65+</a:t>
            </a:r>
          </a:p>
        </p:txBody>
      </p:sp>
      <p:sp>
        <p:nvSpPr>
          <p:cNvPr id="22" name="Šipka doprava 21"/>
          <p:cNvSpPr/>
          <p:nvPr/>
        </p:nvSpPr>
        <p:spPr>
          <a:xfrm>
            <a:off x="8796449" y="2366097"/>
            <a:ext cx="4667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9244123" y="2360957"/>
            <a:ext cx="2933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diagnostikovaných: 1 973</a:t>
            </a:r>
          </a:p>
        </p:txBody>
      </p:sp>
      <p:sp>
        <p:nvSpPr>
          <p:cNvPr id="24" name="TextovéPole 23"/>
          <p:cNvSpPr txBox="1"/>
          <p:nvPr/>
        </p:nvSpPr>
        <p:spPr>
          <a:xfrm>
            <a:off x="8752993" y="1735862"/>
            <a:ext cx="2758081" cy="43088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75+</a:t>
            </a:r>
          </a:p>
        </p:txBody>
      </p:sp>
      <p:sp>
        <p:nvSpPr>
          <p:cNvPr id="25" name="TextovéPole 24"/>
          <p:cNvSpPr txBox="1"/>
          <p:nvPr/>
        </p:nvSpPr>
        <p:spPr>
          <a:xfrm>
            <a:off x="872363" y="3936422"/>
            <a:ext cx="9923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Hodnocené období</a:t>
            </a: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1. 10.–30. 10. 2020</a:t>
            </a:r>
          </a:p>
        </p:txBody>
      </p:sp>
      <p:sp>
        <p:nvSpPr>
          <p:cNvPr id="26" name="Šipka doprava 25"/>
          <p:cNvSpPr/>
          <p:nvPr/>
        </p:nvSpPr>
        <p:spPr>
          <a:xfrm>
            <a:off x="559795" y="5438782"/>
            <a:ext cx="4667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/>
          <p:cNvSpPr txBox="1"/>
          <p:nvPr/>
        </p:nvSpPr>
        <p:spPr>
          <a:xfrm>
            <a:off x="1007469" y="5433642"/>
            <a:ext cx="2933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diagnostikovaných: 252 841</a:t>
            </a:r>
          </a:p>
        </p:txBody>
      </p:sp>
      <p:sp>
        <p:nvSpPr>
          <p:cNvPr id="28" name="TextovéPole 27"/>
          <p:cNvSpPr txBox="1"/>
          <p:nvPr/>
        </p:nvSpPr>
        <p:spPr>
          <a:xfrm>
            <a:off x="516339" y="4808547"/>
            <a:ext cx="2758081" cy="43088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Celková populace </a:t>
            </a:r>
          </a:p>
        </p:txBody>
      </p:sp>
      <p:sp>
        <p:nvSpPr>
          <p:cNvPr id="29" name="Šipka doprava 28"/>
          <p:cNvSpPr/>
          <p:nvPr/>
        </p:nvSpPr>
        <p:spPr>
          <a:xfrm>
            <a:off x="4607920" y="5438782"/>
            <a:ext cx="4667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5055594" y="5433642"/>
            <a:ext cx="2933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diagnostikovaných: 36 944</a:t>
            </a:r>
          </a:p>
        </p:txBody>
      </p:sp>
      <p:sp>
        <p:nvSpPr>
          <p:cNvPr id="31" name="TextovéPole 30"/>
          <p:cNvSpPr txBox="1"/>
          <p:nvPr/>
        </p:nvSpPr>
        <p:spPr>
          <a:xfrm>
            <a:off x="4564464" y="4808547"/>
            <a:ext cx="2758081" cy="43088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65+</a:t>
            </a:r>
          </a:p>
        </p:txBody>
      </p:sp>
      <p:sp>
        <p:nvSpPr>
          <p:cNvPr id="32" name="Šipka doprava 31"/>
          <p:cNvSpPr/>
          <p:nvPr/>
        </p:nvSpPr>
        <p:spPr>
          <a:xfrm>
            <a:off x="8810625" y="5474154"/>
            <a:ext cx="46672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ovéPole 32"/>
          <p:cNvSpPr txBox="1"/>
          <p:nvPr/>
        </p:nvSpPr>
        <p:spPr>
          <a:xfrm>
            <a:off x="9258299" y="5469014"/>
            <a:ext cx="2933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diagnostikovaných: 17 491</a:t>
            </a:r>
          </a:p>
        </p:txBody>
      </p:sp>
      <p:sp>
        <p:nvSpPr>
          <p:cNvPr id="34" name="TextovéPole 33"/>
          <p:cNvSpPr txBox="1"/>
          <p:nvPr/>
        </p:nvSpPr>
        <p:spPr>
          <a:xfrm>
            <a:off x="8767169" y="4843919"/>
            <a:ext cx="2758081" cy="43088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Populace 75+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5996099" y="2790774"/>
            <a:ext cx="138847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10,1%</a:t>
            </a:r>
          </a:p>
        </p:txBody>
      </p:sp>
      <p:sp>
        <p:nvSpPr>
          <p:cNvPr id="35" name="TextovéPole 34"/>
          <p:cNvSpPr txBox="1"/>
          <p:nvPr/>
        </p:nvSpPr>
        <p:spPr>
          <a:xfrm>
            <a:off x="10151179" y="2790774"/>
            <a:ext cx="138847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4,3%</a:t>
            </a:r>
          </a:p>
        </p:txBody>
      </p:sp>
      <p:sp>
        <p:nvSpPr>
          <p:cNvPr id="36" name="TextovéPole 35"/>
          <p:cNvSpPr txBox="1"/>
          <p:nvPr/>
        </p:nvSpPr>
        <p:spPr>
          <a:xfrm>
            <a:off x="6010275" y="6017079"/>
            <a:ext cx="138847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14,6%</a:t>
            </a:r>
          </a:p>
        </p:txBody>
      </p:sp>
      <p:sp>
        <p:nvSpPr>
          <p:cNvPr id="37" name="TextovéPole 36"/>
          <p:cNvSpPr txBox="1"/>
          <p:nvPr/>
        </p:nvSpPr>
        <p:spPr>
          <a:xfrm>
            <a:off x="10165355" y="6017079"/>
            <a:ext cx="1388470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6,9%</a:t>
            </a:r>
          </a:p>
        </p:txBody>
      </p:sp>
    </p:spTree>
    <p:extLst>
      <p:ext uri="{BB962C8B-B14F-4D97-AF65-F5344CB8AC3E}">
        <p14:creationId xmlns:p14="http://schemas.microsoft.com/office/powerpoint/2010/main" val="393735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aoblený obdélník 4">
            <a:extLst>
              <a:ext uri="{FF2B5EF4-FFF2-40B4-BE49-F238E27FC236}">
                <a16:creationId xmlns:a16="http://schemas.microsoft.com/office/drawing/2014/main" id="{3B3E719F-EA8D-48CE-83A0-C8494EBB6024}"/>
              </a:ext>
            </a:extLst>
          </p:cNvPr>
          <p:cNvSpPr/>
          <p:nvPr/>
        </p:nvSpPr>
        <p:spPr>
          <a:xfrm>
            <a:off x="729843" y="6352712"/>
            <a:ext cx="10763074" cy="3503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Kumulace za období od </a:t>
            </a: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9. - 30. 10. </a:t>
            </a:r>
            <a:r>
              <a:rPr kumimoji="0" lang="nl-NL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 </a:t>
            </a:r>
          </a:p>
        </p:txBody>
      </p:sp>
      <p:graphicFrame>
        <p:nvGraphicFramePr>
          <p:cNvPr id="8" name="Graf 7">
            <a:extLst>
              <a:ext uri="{FF2B5EF4-FFF2-40B4-BE49-F238E27FC236}">
                <a16:creationId xmlns:a16="http://schemas.microsoft.com/office/drawing/2014/main" id="{351012A4-E949-43C2-B095-A30435CD82D4}"/>
              </a:ext>
            </a:extLst>
          </p:cNvPr>
          <p:cNvGraphicFramePr/>
          <p:nvPr>
            <p:extLst/>
          </p:nvPr>
        </p:nvGraphicFramePr>
        <p:xfrm>
          <a:off x="418082" y="956675"/>
          <a:ext cx="11218106" cy="57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Zaoblený obdélník 8"/>
          <p:cNvSpPr/>
          <p:nvPr/>
        </p:nvSpPr>
        <p:spPr>
          <a:xfrm>
            <a:off x="234922" y="55667"/>
            <a:ext cx="11610714" cy="8313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Kumulativní počty seniorů (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65+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s potvrzenou nákazou COVID-19 v čase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750EED2-1FFC-4204-8F0A-C9992731CF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6242" y="956675"/>
          <a:ext cx="6560702" cy="2137506"/>
        </p:xfrm>
        <a:graphic>
          <a:graphicData uri="http://schemas.openxmlformats.org/drawingml/2006/table">
            <a:tbl>
              <a:tblPr/>
              <a:tblGrid>
                <a:gridCol w="913892">
                  <a:extLst>
                    <a:ext uri="{9D8B030D-6E8A-4147-A177-3AD203B41FA5}">
                      <a16:colId xmlns:a16="http://schemas.microsoft.com/office/drawing/2014/main" val="2713157130"/>
                    </a:ext>
                  </a:extLst>
                </a:gridCol>
                <a:gridCol w="941135">
                  <a:extLst>
                    <a:ext uri="{9D8B030D-6E8A-4147-A177-3AD203B41FA5}">
                      <a16:colId xmlns:a16="http://schemas.microsoft.com/office/drawing/2014/main" val="2802949961"/>
                    </a:ext>
                  </a:extLst>
                </a:gridCol>
                <a:gridCol w="941135">
                  <a:extLst>
                    <a:ext uri="{9D8B030D-6E8A-4147-A177-3AD203B41FA5}">
                      <a16:colId xmlns:a16="http://schemas.microsoft.com/office/drawing/2014/main" val="1176798564"/>
                    </a:ext>
                  </a:extLst>
                </a:gridCol>
                <a:gridCol w="941135">
                  <a:extLst>
                    <a:ext uri="{9D8B030D-6E8A-4147-A177-3AD203B41FA5}">
                      <a16:colId xmlns:a16="http://schemas.microsoft.com/office/drawing/2014/main" val="1799869350"/>
                    </a:ext>
                  </a:extLst>
                </a:gridCol>
                <a:gridCol w="941135">
                  <a:extLst>
                    <a:ext uri="{9D8B030D-6E8A-4147-A177-3AD203B41FA5}">
                      <a16:colId xmlns:a16="http://schemas.microsoft.com/office/drawing/2014/main" val="457601574"/>
                    </a:ext>
                  </a:extLst>
                </a:gridCol>
                <a:gridCol w="941135">
                  <a:extLst>
                    <a:ext uri="{9D8B030D-6E8A-4147-A177-3AD203B41FA5}">
                      <a16:colId xmlns:a16="http://schemas.microsoft.com/office/drawing/2014/main" val="220437212"/>
                    </a:ext>
                  </a:extLst>
                </a:gridCol>
                <a:gridCol w="941135">
                  <a:extLst>
                    <a:ext uri="{9D8B030D-6E8A-4147-A177-3AD203B41FA5}">
                      <a16:colId xmlns:a16="http://schemas.microsoft.com/office/drawing/2014/main" val="574279401"/>
                    </a:ext>
                  </a:extLst>
                </a:gridCol>
              </a:tblGrid>
              <a:tr h="6972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Věk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Diagnostikovaní </a:t>
                      </a:r>
                      <a:b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březen-srpen k 31. 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fi-FI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Diagnostikovaní</a:t>
                      </a:r>
                      <a:br>
                        <a:rPr lang="fi-FI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fi-FI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 září 1.9. – 30.9.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Diagnostikovaní </a:t>
                      </a:r>
                      <a:b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 říjnu 1.10. - 30.10.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249845"/>
                  </a:ext>
                </a:extLst>
              </a:tr>
              <a:tr h="437434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absolutně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podíl dle věku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absolutně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podíl dle věku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absolutně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podíl dle věku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485458"/>
                  </a:ext>
                </a:extLst>
              </a:tr>
              <a:tr h="257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65-74 let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19 453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075329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75-84 let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29,6%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11 435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16232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85+ let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6 056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33865"/>
                  </a:ext>
                </a:extLst>
              </a:tr>
              <a:tr h="248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4 644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36 944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5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53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Vývoj počtu nových případů mezi rizikovými skupinami 65+ a 75+ v regionech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6C54082-50A0-48B2-A4A3-B6E1A3A98995}"/>
              </a:ext>
            </a:extLst>
          </p:cNvPr>
          <p:cNvGraphicFramePr/>
          <p:nvPr/>
        </p:nvGraphicFramePr>
        <p:xfrm>
          <a:off x="443884" y="887145"/>
          <a:ext cx="11443316" cy="5970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ovéPole 1"/>
          <p:cNvSpPr txBox="1"/>
          <p:nvPr/>
        </p:nvSpPr>
        <p:spPr>
          <a:xfrm>
            <a:off x="8473767" y="5467328"/>
            <a:ext cx="3286177" cy="139067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Kalkulace vývoje mezi 14-denními periodami je prováděna týdně. Tyto relativní změny v čase byly vyhodnoceny k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6.10.2020. </a:t>
            </a:r>
          </a:p>
        </p:txBody>
      </p:sp>
    </p:spTree>
    <p:extLst>
      <p:ext uri="{BB962C8B-B14F-4D97-AF65-F5344CB8AC3E}">
        <p14:creationId xmlns:p14="http://schemas.microsoft.com/office/powerpoint/2010/main" val="51693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504825" y="647700"/>
            <a:ext cx="1106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Stále přetrvávající rizika dalšího vývoje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09572" y="3687890"/>
            <a:ext cx="11344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Postupující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zásah sociálních a zdravotně sociálních zařízení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534023" y="1902970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534023" y="4789426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513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aoblený obdélník 8"/>
          <p:cNvSpPr/>
          <p:nvPr/>
        </p:nvSpPr>
        <p:spPr>
          <a:xfrm>
            <a:off x="297805" y="309156"/>
            <a:ext cx="11486815" cy="4517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Zařízení sociálních služeb jako místa nákazy COVID-19 podle identifikovaných clusterů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DA5D66C-8FC4-4B80-AAE7-3E17227AFFA8}"/>
              </a:ext>
            </a:extLst>
          </p:cNvPr>
          <p:cNvSpPr txBox="1"/>
          <p:nvPr/>
        </p:nvSpPr>
        <p:spPr>
          <a:xfrm>
            <a:off x="7343776" y="6426688"/>
            <a:ext cx="451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Zdroj: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Covid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Forms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– Události, stav k 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31.10.2020</a:t>
            </a:r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2B94F23A-C578-45B0-9166-9D84BBF6EF9A}"/>
              </a:ext>
            </a:extLst>
          </p:cNvPr>
          <p:cNvGraphicFramePr>
            <a:graphicFrameLocks noGrp="1"/>
          </p:cNvGraphicFramePr>
          <p:nvPr/>
        </p:nvGraphicFramePr>
        <p:xfrm>
          <a:off x="190491" y="1035030"/>
          <a:ext cx="6332466" cy="5180325"/>
        </p:xfrm>
        <a:graphic>
          <a:graphicData uri="http://schemas.openxmlformats.org/drawingml/2006/table">
            <a:tbl>
              <a:tblPr/>
              <a:tblGrid>
                <a:gridCol w="2160960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6523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652316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652316">
                  <a:extLst>
                    <a:ext uri="{9D8B030D-6E8A-4147-A177-3AD203B41FA5}">
                      <a16:colId xmlns:a16="http://schemas.microsoft.com/office/drawing/2014/main" val="2099542548"/>
                    </a:ext>
                  </a:extLst>
                </a:gridCol>
                <a:gridCol w="652316">
                  <a:extLst>
                    <a:ext uri="{9D8B030D-6E8A-4147-A177-3AD203B41FA5}">
                      <a16:colId xmlns:a16="http://schemas.microsoft.com/office/drawing/2014/main" val="2917192428"/>
                    </a:ext>
                  </a:extLst>
                </a:gridCol>
                <a:gridCol w="781121">
                  <a:extLst>
                    <a:ext uri="{9D8B030D-6E8A-4147-A177-3AD203B41FA5}">
                      <a16:colId xmlns:a16="http://schemas.microsoft.com/office/drawing/2014/main" val="2337675349"/>
                    </a:ext>
                  </a:extLst>
                </a:gridCol>
                <a:gridCol w="781121">
                  <a:extLst>
                    <a:ext uri="{9D8B030D-6E8A-4147-A177-3AD203B41FA5}">
                      <a16:colId xmlns:a16="http://schemas.microsoft.com/office/drawing/2014/main" val="4089801870"/>
                    </a:ext>
                  </a:extLst>
                </a:gridCol>
              </a:tblGrid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Kraje ČR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06-08/2020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09/2020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10/2020 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179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dle sídla zařízení soc. služeb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clusterů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clusterů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clusterů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88658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5" name="Obdélník 4">
            <a:extLst>
              <a:ext uri="{FF2B5EF4-FFF2-40B4-BE49-F238E27FC236}">
                <a16:creationId xmlns:a16="http://schemas.microsoft.com/office/drawing/2014/main" id="{77D8B213-3B56-4B9A-BE80-597E4DCEA9BE}"/>
              </a:ext>
            </a:extLst>
          </p:cNvPr>
          <p:cNvSpPr/>
          <p:nvPr/>
        </p:nvSpPr>
        <p:spPr>
          <a:xfrm>
            <a:off x="100055" y="6335083"/>
            <a:ext cx="66762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DB3E2F85-7A45-4F17-BB7B-E69C6DF77339}"/>
              </a:ext>
            </a:extLst>
          </p:cNvPr>
          <p:cNvGraphicFramePr/>
          <p:nvPr/>
        </p:nvGraphicFramePr>
        <p:xfrm>
          <a:off x="6776265" y="1304924"/>
          <a:ext cx="5305668" cy="4527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Obdélník 9">
            <a:extLst>
              <a:ext uri="{FF2B5EF4-FFF2-40B4-BE49-F238E27FC236}">
                <a16:creationId xmlns:a16="http://schemas.microsoft.com/office/drawing/2014/main" id="{39414EED-9766-4CD5-B93A-4D6BF68BB31D}"/>
              </a:ext>
            </a:extLst>
          </p:cNvPr>
          <p:cNvSpPr/>
          <p:nvPr/>
        </p:nvSpPr>
        <p:spPr>
          <a:xfrm>
            <a:off x="6866701" y="1035030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3DB757F4-6AF6-4943-89B8-8AC2EB45418D}"/>
              </a:ext>
            </a:extLst>
          </p:cNvPr>
          <p:cNvGraphicFramePr>
            <a:graphicFrameLocks noGrp="1"/>
          </p:cNvGraphicFramePr>
          <p:nvPr/>
        </p:nvGraphicFramePr>
        <p:xfrm>
          <a:off x="6522957" y="5952517"/>
          <a:ext cx="5084843" cy="436245"/>
        </p:xfrm>
        <a:graphic>
          <a:graphicData uri="http://schemas.openxmlformats.org/drawingml/2006/table">
            <a:tbl>
              <a:tblPr/>
              <a:tblGrid>
                <a:gridCol w="964677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586154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883503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883503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883503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883503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clusterů: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</a:tbl>
          </a:graphicData>
        </a:graphic>
      </p:graphicFrame>
      <p:sp>
        <p:nvSpPr>
          <p:cNvPr id="12" name="Obdélník 11">
            <a:extLst>
              <a:ext uri="{FF2B5EF4-FFF2-40B4-BE49-F238E27FC236}">
                <a16:creationId xmlns:a16="http://schemas.microsoft.com/office/drawing/2014/main" id="{A6D1D23D-DEB6-4765-AC2E-72C7326AA383}"/>
              </a:ext>
            </a:extLst>
          </p:cNvPr>
          <p:cNvSpPr/>
          <p:nvPr/>
        </p:nvSpPr>
        <p:spPr>
          <a:xfrm>
            <a:off x="11092889" y="5694493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 27.10.</a:t>
            </a:r>
          </a:p>
        </p:txBody>
      </p:sp>
    </p:spTree>
    <p:extLst>
      <p:ext uri="{BB962C8B-B14F-4D97-AF65-F5344CB8AC3E}">
        <p14:creationId xmlns:p14="http://schemas.microsoft.com/office/powerpoint/2010/main" val="136079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547684" y="656844"/>
            <a:ext cx="11068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Stávající parametry vývoje zcela jistě dále navýší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počty hospitalizovaných pacientů ….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09571" y="3285554"/>
            <a:ext cx="11344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ačkoli je pozitivním faktem, že počty všech hospitalizací a zejména počty pacientů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vyžadujících intenzivní péči se nevyvíjejí dle rizikových scénářů …. neustále však narůstá denní počet hospitalizovaných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534020" y="5566666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Šipka dolů 7"/>
          <p:cNvSpPr/>
          <p:nvPr/>
        </p:nvSpPr>
        <p:spPr>
          <a:xfrm>
            <a:off x="5384668" y="1952595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77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067B1AD6-9903-442B-A1F1-E64C2278D7F6}"/>
              </a:ext>
            </a:extLst>
          </p:cNvPr>
          <p:cNvGraphicFramePr/>
          <p:nvPr>
            <p:extLst/>
          </p:nvPr>
        </p:nvGraphicFramePr>
        <p:xfrm>
          <a:off x="845243" y="1495033"/>
          <a:ext cx="11185179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celkového počtu hospitalizací – aktuální počet léčených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EC32A99-42BE-4940-9598-96DD1BD4CA66}"/>
              </a:ext>
            </a:extLst>
          </p:cNvPr>
          <p:cNvSpPr txBox="1"/>
          <p:nvPr/>
        </p:nvSpPr>
        <p:spPr>
          <a:xfrm>
            <a:off x="276126" y="1018804"/>
            <a:ext cx="603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Česká republika – predikce aktuálního počtu případů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5A11BCFC-49AD-487D-BBB2-8BDDECE7C06F}"/>
              </a:ext>
            </a:extLst>
          </p:cNvPr>
          <p:cNvSpPr txBox="1"/>
          <p:nvPr/>
        </p:nvSpPr>
        <p:spPr>
          <a:xfrm rot="16200000">
            <a:off x="-927376" y="3487362"/>
            <a:ext cx="277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4EF629FA-FAD4-4ADE-A7DF-346A828B23F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Datum</a:t>
            </a:r>
          </a:p>
        </p:txBody>
      </p:sp>
      <p:cxnSp>
        <p:nvCxnSpPr>
          <p:cNvPr id="14" name="Straight Connector 34">
            <a:extLst>
              <a:ext uri="{FF2B5EF4-FFF2-40B4-BE49-F238E27FC236}">
                <a16:creationId xmlns:a16="http://schemas.microsoft.com/office/drawing/2014/main" id="{91408F96-135E-4787-9724-2A31AEA73464}"/>
              </a:ext>
            </a:extLst>
          </p:cNvPr>
          <p:cNvCxnSpPr>
            <a:cxnSpLocks/>
          </p:cNvCxnSpPr>
          <p:nvPr/>
        </p:nvCxnSpPr>
        <p:spPr>
          <a:xfrm>
            <a:off x="5230317" y="1792169"/>
            <a:ext cx="350239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7">
            <a:extLst>
              <a:ext uri="{FF2B5EF4-FFF2-40B4-BE49-F238E27FC236}">
                <a16:creationId xmlns:a16="http://schemas.microsoft.com/office/drawing/2014/main" id="{E10FE57E-335C-48FD-A297-56D7ACBE2DCF}"/>
              </a:ext>
            </a:extLst>
          </p:cNvPr>
          <p:cNvSpPr txBox="1"/>
          <p:nvPr/>
        </p:nvSpPr>
        <p:spPr>
          <a:xfrm>
            <a:off x="5395909" y="1888150"/>
            <a:ext cx="5009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počtu hospitalizovaných pacientů</a:t>
            </a:r>
            <a:b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základě modelu při parametrech nemoci z letních měsíců</a:t>
            </a:r>
            <a:b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 různé hodnoty R</a:t>
            </a:r>
          </a:p>
        </p:txBody>
      </p:sp>
      <p:cxnSp>
        <p:nvCxnSpPr>
          <p:cNvPr id="18" name="Straight Connector 33">
            <a:extLst>
              <a:ext uri="{FF2B5EF4-FFF2-40B4-BE49-F238E27FC236}">
                <a16:creationId xmlns:a16="http://schemas.microsoft.com/office/drawing/2014/main" id="{9256F8B9-CA8D-4043-B7D8-469D2FC3708D}"/>
              </a:ext>
            </a:extLst>
          </p:cNvPr>
          <p:cNvCxnSpPr>
            <a:cxnSpLocks/>
          </p:cNvCxnSpPr>
          <p:nvPr/>
        </p:nvCxnSpPr>
        <p:spPr>
          <a:xfrm flipV="1">
            <a:off x="5230317" y="1792169"/>
            <a:ext cx="0" cy="25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20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 počtu pacientů vyžadujících intenzivní péči – aktuální počet případů 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D565ECC-AC87-44CC-8D19-BC57251B5CEA}"/>
              </a:ext>
            </a:extLst>
          </p:cNvPr>
          <p:cNvGraphicFramePr/>
          <p:nvPr>
            <p:extLst/>
          </p:nvPr>
        </p:nvGraphicFramePr>
        <p:xfrm>
          <a:off x="845243" y="1495033"/>
          <a:ext cx="11185179" cy="5001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4">
            <a:extLst>
              <a:ext uri="{FF2B5EF4-FFF2-40B4-BE49-F238E27FC236}">
                <a16:creationId xmlns:a16="http://schemas.microsoft.com/office/drawing/2014/main" id="{4231A2FA-B47D-4C3D-8DDD-0F1ACD6C8396}"/>
              </a:ext>
            </a:extLst>
          </p:cNvPr>
          <p:cNvSpPr txBox="1"/>
          <p:nvPr/>
        </p:nvSpPr>
        <p:spPr>
          <a:xfrm rot="16200000">
            <a:off x="-927370" y="3348863"/>
            <a:ext cx="2776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Predikovaný počet pacientů</a:t>
            </a:r>
            <a:b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vyžadujících intenzivní péči</a:t>
            </a:r>
          </a:p>
        </p:txBody>
      </p:sp>
      <p:sp>
        <p:nvSpPr>
          <p:cNvPr id="17" name="TextBox 31">
            <a:extLst>
              <a:ext uri="{FF2B5EF4-FFF2-40B4-BE49-F238E27FC236}">
                <a16:creationId xmlns:a16="http://schemas.microsoft.com/office/drawing/2014/main" id="{EFD3DBCC-0951-4CCC-9F48-5D93B20D724A}"/>
              </a:ext>
            </a:extLst>
          </p:cNvPr>
          <p:cNvSpPr txBox="1"/>
          <p:nvPr/>
        </p:nvSpPr>
        <p:spPr>
          <a:xfrm>
            <a:off x="3541175" y="6466726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Datum</a:t>
            </a:r>
          </a:p>
        </p:txBody>
      </p:sp>
      <p:cxnSp>
        <p:nvCxnSpPr>
          <p:cNvPr id="18" name="Straight Connector 33">
            <a:extLst>
              <a:ext uri="{FF2B5EF4-FFF2-40B4-BE49-F238E27FC236}">
                <a16:creationId xmlns:a16="http://schemas.microsoft.com/office/drawing/2014/main" id="{A9A54B46-78AD-4BA6-8CE8-2DE511FCF00B}"/>
              </a:ext>
            </a:extLst>
          </p:cNvPr>
          <p:cNvCxnSpPr>
            <a:cxnSpLocks/>
          </p:cNvCxnSpPr>
          <p:nvPr/>
        </p:nvCxnSpPr>
        <p:spPr>
          <a:xfrm flipV="1">
            <a:off x="5162279" y="161239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4">
            <a:extLst>
              <a:ext uri="{FF2B5EF4-FFF2-40B4-BE49-F238E27FC236}">
                <a16:creationId xmlns:a16="http://schemas.microsoft.com/office/drawing/2014/main" id="{5E958B65-6C96-4158-A037-67386FD7A850}"/>
              </a:ext>
            </a:extLst>
          </p:cNvPr>
          <p:cNvCxnSpPr>
            <a:cxnSpLocks/>
          </p:cNvCxnSpPr>
          <p:nvPr/>
        </p:nvCxnSpPr>
        <p:spPr>
          <a:xfrm>
            <a:off x="5154595" y="1612393"/>
            <a:ext cx="350239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37">
            <a:extLst>
              <a:ext uri="{FF2B5EF4-FFF2-40B4-BE49-F238E27FC236}">
                <a16:creationId xmlns:a16="http://schemas.microsoft.com/office/drawing/2014/main" id="{9194AA35-385A-464D-89C8-6868D8F2FA49}"/>
              </a:ext>
            </a:extLst>
          </p:cNvPr>
          <p:cNvSpPr txBox="1"/>
          <p:nvPr/>
        </p:nvSpPr>
        <p:spPr>
          <a:xfrm>
            <a:off x="5223559" y="1716056"/>
            <a:ext cx="5009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Predikce</a:t>
            </a: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počtu pacientů vyžadujících intenzivní péči</a:t>
            </a:r>
            <a:b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 základě modelu při parametrech nemoci z letních měsíců</a:t>
            </a:r>
            <a:b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cs-CZ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 různé hodnoty R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E2C3FC85-5B97-4743-AB77-4865DE88F231}"/>
              </a:ext>
            </a:extLst>
          </p:cNvPr>
          <p:cNvSpPr txBox="1"/>
          <p:nvPr/>
        </p:nvSpPr>
        <p:spPr>
          <a:xfrm>
            <a:off x="308970" y="1003173"/>
            <a:ext cx="5713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Česká republika – predikce aktuálního počtu případů</a:t>
            </a:r>
          </a:p>
        </p:txBody>
      </p:sp>
    </p:spTree>
    <p:extLst>
      <p:ext uri="{BB962C8B-B14F-4D97-AF65-F5344CB8AC3E}">
        <p14:creationId xmlns:p14="http://schemas.microsoft.com/office/powerpoint/2010/main" val="2104567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70" y="144795"/>
            <a:ext cx="10786382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b="1" dirty="0">
                <a:solidFill>
                  <a:schemeClr val="tx2"/>
                </a:solidFill>
              </a:rPr>
              <a:t>Predikce počtu hospitalizovaných pacientů a pacientů vyžadujících intenzivní péči</a:t>
            </a:r>
            <a:br>
              <a:rPr lang="cs-CZ" sz="2400" b="1" dirty="0">
                <a:solidFill>
                  <a:schemeClr val="tx2"/>
                </a:solidFill>
              </a:rPr>
            </a:br>
            <a:r>
              <a:rPr lang="cs-CZ" sz="2400" b="1" dirty="0">
                <a:solidFill>
                  <a:schemeClr val="tx2"/>
                </a:solidFill>
              </a:rPr>
              <a:t>– aktuální počet případů  </a:t>
            </a:r>
            <a:endParaRPr lang="cs-CZ" sz="2400" dirty="0">
              <a:solidFill>
                <a:schemeClr val="tx2"/>
              </a:solidFill>
            </a:endParaRP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/>
          </p:nvPr>
        </p:nvGraphicFramePr>
        <p:xfrm>
          <a:off x="311671" y="1109735"/>
          <a:ext cx="11575534" cy="277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6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4970">
                <a:tc grid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REGION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PARAMETRY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Počty pacientů dle jednotlivých scénářů*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940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cs-CZ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Predikce pro ČR:</a:t>
                      </a: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Optimistický scénář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 = 0,73)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Realistický scénář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 = 1,1)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Rizikový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scénář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 = 1,29)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Vysoce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rizikový scénář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(R = 1,47)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Celkové počty hospitalizací k 29. 10. na lůžku 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7 476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Predikce - čistý denní nárůst počtu všech hospitalizaci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Predikce - celkové počty hospitalizací k 31. 10. na lůžku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10 286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11 743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Celkové počty na intenzivní péči k 29. 10. na lůžku JIP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Predikce - čistý denní nárůst pacientů na intenzivní péči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cs-CZ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Predikce - celkové počty na intenzivní péči k 31. 10. na lůžku 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2 073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Obdélník 2"/>
          <p:cNvSpPr/>
          <p:nvPr/>
        </p:nvSpPr>
        <p:spPr>
          <a:xfrm>
            <a:off x="253969" y="3882442"/>
            <a:ext cx="8192835" cy="34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cs-CZ" sz="1600" dirty="0">
                <a:ea typeface="Calibri" panose="020F0502020204030204" pitchFamily="34" charset="0"/>
                <a:cs typeface="Times New Roman" panose="02020603050405020304" pitchFamily="18" charset="0"/>
              </a:rPr>
              <a:t>* Jednotlivé scénáře vycházejí z reálných dat epidemiologického vývoje 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ovéPole 14"/>
          <p:cNvSpPr txBox="1"/>
          <p:nvPr/>
        </p:nvSpPr>
        <p:spPr>
          <a:xfrm>
            <a:off x="543209" y="4385898"/>
            <a:ext cx="33748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smtClean="0">
                <a:solidFill>
                  <a:srgbClr val="C00000"/>
                </a:solidFill>
              </a:rPr>
              <a:t>2.11. </a:t>
            </a:r>
            <a:endParaRPr lang="cs-CZ" sz="2400" b="1" dirty="0">
              <a:solidFill>
                <a:srgbClr val="C00000"/>
              </a:solidFill>
            </a:endParaRPr>
          </a:p>
          <a:p>
            <a:r>
              <a:rPr lang="cs-CZ" sz="2400" b="1" dirty="0">
                <a:solidFill>
                  <a:srgbClr val="C00000"/>
                </a:solidFill>
              </a:rPr>
              <a:t>je z nemocnic hlášeno </a:t>
            </a:r>
          </a:p>
          <a:p>
            <a:r>
              <a:rPr lang="cs-CZ" sz="2400" b="1" u="sng" dirty="0" smtClean="0">
                <a:solidFill>
                  <a:srgbClr val="C00000"/>
                </a:solidFill>
              </a:rPr>
              <a:t>8030 všech </a:t>
            </a:r>
            <a:r>
              <a:rPr lang="cs-CZ" sz="2400" b="1" u="sng" dirty="0">
                <a:solidFill>
                  <a:srgbClr val="C00000"/>
                </a:solidFill>
              </a:rPr>
              <a:t>hospitalizací </a:t>
            </a:r>
          </a:p>
          <a:p>
            <a:r>
              <a:rPr lang="cs-CZ" sz="2400" b="1" dirty="0">
                <a:solidFill>
                  <a:srgbClr val="C00000"/>
                </a:solidFill>
              </a:rPr>
              <a:t>s COVID-19 </a:t>
            </a:r>
          </a:p>
        </p:txBody>
      </p:sp>
      <p:cxnSp>
        <p:nvCxnSpPr>
          <p:cNvPr id="16" name="Přímá spojnice se šipkou 15"/>
          <p:cNvCxnSpPr/>
          <p:nvPr/>
        </p:nvCxnSpPr>
        <p:spPr>
          <a:xfrm>
            <a:off x="3918038" y="5386841"/>
            <a:ext cx="2110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délník 16"/>
          <p:cNvSpPr/>
          <p:nvPr/>
        </p:nvSpPr>
        <p:spPr>
          <a:xfrm>
            <a:off x="3743384" y="4800817"/>
            <a:ext cx="2376760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cs-CZ" sz="2200" dirty="0">
                <a:ea typeface="Calibri" panose="020F0502020204030204" pitchFamily="34" charset="0"/>
                <a:cs typeface="Times New Roman" panose="02020603050405020304" pitchFamily="18" charset="0"/>
              </a:rPr>
              <a:t>…. z toho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ovéPole 17"/>
          <p:cNvSpPr txBox="1"/>
          <p:nvPr/>
        </p:nvSpPr>
        <p:spPr>
          <a:xfrm>
            <a:off x="6028552" y="4926739"/>
            <a:ext cx="1548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 smtClean="0">
                <a:solidFill>
                  <a:srgbClr val="C00000"/>
                </a:solidFill>
              </a:rPr>
              <a:t>1 120 </a:t>
            </a:r>
            <a:r>
              <a:rPr lang="cs-CZ" sz="2400" b="1" dirty="0">
                <a:solidFill>
                  <a:srgbClr val="C00000"/>
                </a:solidFill>
              </a:rPr>
              <a:t>na JIP</a:t>
            </a:r>
          </a:p>
        </p:txBody>
      </p:sp>
      <p:cxnSp>
        <p:nvCxnSpPr>
          <p:cNvPr id="19" name="Přímá spojnice se šipkou 18"/>
          <p:cNvCxnSpPr/>
          <p:nvPr/>
        </p:nvCxnSpPr>
        <p:spPr>
          <a:xfrm>
            <a:off x="7713552" y="5386841"/>
            <a:ext cx="21105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/>
          <p:cNvSpPr/>
          <p:nvPr/>
        </p:nvSpPr>
        <p:spPr>
          <a:xfrm>
            <a:off x="7538898" y="4800817"/>
            <a:ext cx="2376760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cs-CZ" sz="2200" dirty="0">
                <a:ea typeface="Calibri" panose="020F0502020204030204" pitchFamily="34" charset="0"/>
                <a:cs typeface="Times New Roman" panose="02020603050405020304" pitchFamily="18" charset="0"/>
              </a:rPr>
              <a:t>…. z toho</a:t>
            </a:r>
            <a:endParaRPr lang="en-US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9960424" y="4958687"/>
            <a:ext cx="2107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smtClean="0">
                <a:solidFill>
                  <a:srgbClr val="C00000"/>
                </a:solidFill>
              </a:rPr>
              <a:t>608 </a:t>
            </a:r>
            <a:r>
              <a:rPr lang="cs-CZ" sz="2400" b="1" dirty="0">
                <a:solidFill>
                  <a:srgbClr val="C00000"/>
                </a:solidFill>
              </a:rPr>
              <a:t>na UPV/ECMO</a:t>
            </a:r>
          </a:p>
        </p:txBody>
      </p:sp>
    </p:spTree>
    <p:extLst>
      <p:ext uri="{BB962C8B-B14F-4D97-AF65-F5344CB8AC3E}">
        <p14:creationId xmlns:p14="http://schemas.microsoft.com/office/powerpoint/2010/main" val="285575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504825" y="647700"/>
            <a:ext cx="11068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Stávající vývoj epidemie COVID-19 ukazuje na zpomalení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jejího šíření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366712" y="3301365"/>
            <a:ext cx="113442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Modelové scénáře pracují s různými variantami vývoje, které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předpokládaly, 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že přijatá opatření se silně projeví až po 7 – 10 dnech, tedy po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24.10</a:t>
            </a: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Optimistický scénář kalkuluje s hodnotou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= 0,73, ostatní scénáře jsou různě odstupňovaně rizikové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pracují s hodnotami R &gt; 1. </a:t>
            </a:r>
            <a:r>
              <a:rPr kumimoji="0" lang="cs-CZ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byly implementovány</a:t>
            </a:r>
            <a:r>
              <a:rPr kumimoji="0" lang="cs-CZ" sz="30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 2. polovině října a pro srovnatelnost vývoje hodnot jsou ponechány beze změny. Aktualizace je plánována na 6.11. 2020.</a:t>
            </a:r>
            <a:endParaRPr kumimoji="0" lang="cs-CZ" sz="3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491161" y="2002095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06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5D9B15-9A2B-4DD9-96F4-1AF57AAB9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650" y="1173602"/>
            <a:ext cx="10515600" cy="5455798"/>
          </a:xfrm>
        </p:spPr>
        <p:txBody>
          <a:bodyPr>
            <a:noAutofit/>
          </a:bodyPr>
          <a:lstStyle/>
          <a:p>
            <a:r>
              <a:rPr lang="cs-CZ" sz="1800" b="1" dirty="0">
                <a:solidFill>
                  <a:srgbClr val="00B050"/>
                </a:solidFill>
              </a:rPr>
              <a:t>Scénář A (velmi příznivý scénář; R = 0,73)</a:t>
            </a:r>
          </a:p>
          <a:p>
            <a:pPr lvl="1"/>
            <a:r>
              <a:rPr lang="cs-CZ" sz="1600" dirty="0"/>
              <a:t>odpovídá dynamice onemocnění po úspěšném zavedení populačních opatření v dubnu 2020 a předpokládá hodnotu reprodukčního čísla R = 0,73 od 14.10.2020 (dopad opatření na pozorované počty se ovšem předpokládá s přibližně 10denním odstupem)</a:t>
            </a:r>
          </a:p>
          <a:p>
            <a:pPr lvl="1"/>
            <a:r>
              <a:rPr lang="cs-CZ" sz="1600" dirty="0"/>
              <a:t>R = 0,73 je nastavena jako hodnota významně snížené reprodukce viru, při níž dojde k velmi významnému poklesu populační zátěže</a:t>
            </a:r>
          </a:p>
          <a:p>
            <a:r>
              <a:rPr lang="cs-CZ" sz="1800" b="1" dirty="0">
                <a:solidFill>
                  <a:srgbClr val="0070C0"/>
                </a:solidFill>
              </a:rPr>
              <a:t>Scénář B (středně příznivý, realistický scénář; R = 1,10)</a:t>
            </a:r>
          </a:p>
          <a:p>
            <a:pPr lvl="1"/>
            <a:r>
              <a:rPr lang="cs-CZ" sz="1600" dirty="0"/>
              <a:t>scénář odpovídá přibližně poloviční redukci hodnoty R ve srovnání se scénářem A oproti scénáři D (dopad opatření na pozorované počty se předpokládá s přibližně 10denním odstupem)</a:t>
            </a:r>
          </a:p>
          <a:p>
            <a:pPr lvl="1"/>
            <a:r>
              <a:rPr lang="cs-CZ" sz="1600" dirty="0"/>
              <a:t>hodnota R = 1,1 by ovšem znamenala pokračující, byť ne již prudký, růst zátěže v populaci </a:t>
            </a:r>
          </a:p>
          <a:p>
            <a:r>
              <a:rPr lang="cs-CZ" sz="1800" b="1" dirty="0">
                <a:solidFill>
                  <a:srgbClr val="FFC618"/>
                </a:solidFill>
              </a:rPr>
              <a:t>Scénář C (nepříznivý scénář; R = 1,29)</a:t>
            </a:r>
          </a:p>
          <a:p>
            <a:pPr lvl="1"/>
            <a:r>
              <a:rPr lang="cs-CZ" sz="1600" dirty="0"/>
              <a:t>scénář odpovídá čtvrtinové redukci hodnoty R ve srovnání se scénářem A oproti scénáři D; hodnota R = 1,29 nastala ke konci září po první sadě přijatých opatření</a:t>
            </a:r>
          </a:p>
          <a:p>
            <a:pPr lvl="1"/>
            <a:r>
              <a:rPr lang="cs-CZ" sz="1600" dirty="0"/>
              <a:t>ačkoli scénář předpokládá se dopad opatření na pozorované počty s přibližně 10denním odstupem, snížení hodnoty R na 1,29 by bylo nedostatečné a znamenalo by další eskalační růst populační zátěže </a:t>
            </a:r>
          </a:p>
          <a:p>
            <a:r>
              <a:rPr lang="cs-CZ" sz="1800" b="1" dirty="0">
                <a:solidFill>
                  <a:srgbClr val="FF0000"/>
                </a:solidFill>
              </a:rPr>
              <a:t>Scénář D (rizikový scénář, bez efektu přijatých opatření na hodnotu R; R = 1,47)</a:t>
            </a:r>
          </a:p>
          <a:p>
            <a:pPr lvl="1"/>
            <a:r>
              <a:rPr lang="cs-CZ" sz="1600" dirty="0"/>
              <a:t>scénář kalibrovaný na dynamiku onemocnění v posledních týdnech, kdy R k 15.10. - 16.10. dosáhlo hodnoty 1,47 </a:t>
            </a:r>
          </a:p>
          <a:p>
            <a:pPr lvl="1"/>
            <a:r>
              <a:rPr lang="cs-CZ" sz="1600" dirty="0"/>
              <a:t>scénář předpokládá zachování hodnoty reprodukčního čísla (R = 1,47) v následujících týdnech a modeluje vysoce rizikovou situaci, kdy by žádná opatření nebyla přijata anebo se neprojevila </a:t>
            </a:r>
          </a:p>
          <a:p>
            <a:pPr lvl="1"/>
            <a:endParaRPr lang="cs-CZ" sz="1600" dirty="0"/>
          </a:p>
          <a:p>
            <a:pPr lvl="1"/>
            <a:endParaRPr lang="cs-CZ" sz="1600" dirty="0"/>
          </a:p>
          <a:p>
            <a:pPr lvl="1"/>
            <a:endParaRPr lang="cs-CZ" sz="2000" dirty="0"/>
          </a:p>
        </p:txBody>
      </p:sp>
      <p:sp>
        <p:nvSpPr>
          <p:cNvPr id="5" name="Zaoblený obdélník 15">
            <a:extLst>
              <a:ext uri="{FF2B5EF4-FFF2-40B4-BE49-F238E27FC236}">
                <a16:creationId xmlns:a16="http://schemas.microsoft.com/office/drawing/2014/main" id="{4BA38838-9D73-4F91-BF19-C0247BF9CEFA}"/>
              </a:ext>
            </a:extLst>
          </p:cNvPr>
          <p:cNvSpPr/>
          <p:nvPr/>
        </p:nvSpPr>
        <p:spPr>
          <a:xfrm>
            <a:off x="556550" y="144314"/>
            <a:ext cx="11354939" cy="7510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Navržené scénáře pro vývoj epidemie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poloviny listopadu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69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504825" y="647700"/>
            <a:ext cx="11068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Pouze snížení reprodukčního čísla pod 1 povede k efektivní redukci populační zátěže a k snížení tlaku na nemocniční péči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09574" y="3895725"/>
            <a:ext cx="11344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Jakékoli scénáře s hodnotou R &gt; 1 nutně povedou v následných listopadových týdnech k růstu populační zátěže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534025" y="2186434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534023" y="5272534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75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rázek 19" descr="Obsah obrázku mapa&#10;&#10;Popis byl vytvořen automaticky">
            <a:extLst>
              <a:ext uri="{FF2B5EF4-FFF2-40B4-BE49-F238E27FC236}">
                <a16:creationId xmlns:a16="http://schemas.microsoft.com/office/drawing/2014/main" id="{D0FA71CA-D787-4823-A8B5-55BF18B10A6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931" y="1868991"/>
            <a:ext cx="4265300" cy="2304000"/>
          </a:xfrm>
          <a:prstGeom prst="rect">
            <a:avLst/>
          </a:prstGeom>
        </p:spPr>
      </p:pic>
      <p:sp>
        <p:nvSpPr>
          <p:cNvPr id="16" name="Zaoblený obdélník 15"/>
          <p:cNvSpPr/>
          <p:nvPr/>
        </p:nvSpPr>
        <p:spPr>
          <a:xfrm>
            <a:off x="556550" y="144314"/>
            <a:ext cx="11354939" cy="695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Reprodukční číslo kleslo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aktuálně na hodnotu 1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Přímá spojnice 3"/>
          <p:cNvCxnSpPr>
            <a:cxnSpLocks/>
          </p:cNvCxnSpPr>
          <p:nvPr/>
        </p:nvCxnSpPr>
        <p:spPr>
          <a:xfrm flipH="1">
            <a:off x="1447800" y="1744597"/>
            <a:ext cx="2200656" cy="18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/>
          <p:cNvCxnSpPr>
            <a:cxnSpLocks/>
          </p:cNvCxnSpPr>
          <p:nvPr/>
        </p:nvCxnSpPr>
        <p:spPr>
          <a:xfrm>
            <a:off x="8998002" y="1744597"/>
            <a:ext cx="2336221" cy="158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6">
            <a:extLst>
              <a:ext uri="{FF2B5EF4-FFF2-40B4-BE49-F238E27FC236}">
                <a16:creationId xmlns:a16="http://schemas.microsoft.com/office/drawing/2014/main" id="{9973232A-9684-4FC9-AE77-1386A1121E76}"/>
              </a:ext>
            </a:extLst>
          </p:cNvPr>
          <p:cNvSpPr txBox="1"/>
          <p:nvPr/>
        </p:nvSpPr>
        <p:spPr>
          <a:xfrm>
            <a:off x="1447800" y="4099878"/>
            <a:ext cx="470715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Skupina 27"/>
          <p:cNvGrpSpPr/>
          <p:nvPr/>
        </p:nvGrpSpPr>
        <p:grpSpPr>
          <a:xfrm>
            <a:off x="9718781" y="1744597"/>
            <a:ext cx="1591404" cy="276999"/>
            <a:chOff x="9718781" y="1744597"/>
            <a:chExt cx="1591404" cy="276999"/>
          </a:xfrm>
        </p:grpSpPr>
        <p:sp>
          <p:nvSpPr>
            <p:cNvPr id="29" name="TextovéPole 28"/>
            <p:cNvSpPr txBox="1"/>
            <p:nvPr/>
          </p:nvSpPr>
          <p:spPr>
            <a:xfrm>
              <a:off x="9718781" y="1837223"/>
              <a:ext cx="108000" cy="108000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endParaRPr lang="cs-CZ" dirty="0"/>
            </a:p>
          </p:txBody>
        </p:sp>
        <p:sp>
          <p:nvSpPr>
            <p:cNvPr id="30" name="TextovéPole 29"/>
            <p:cNvSpPr txBox="1"/>
            <p:nvPr/>
          </p:nvSpPr>
          <p:spPr>
            <a:xfrm>
              <a:off x="9820823" y="1744597"/>
              <a:ext cx="148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200" b="1" dirty="0"/>
                <a:t>Incidence</a:t>
              </a:r>
            </a:p>
          </p:txBody>
        </p:sp>
      </p:grp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71FAEFF8-0945-4245-B3D0-AF37B33422DA}"/>
              </a:ext>
            </a:extLst>
          </p:cNvPr>
          <p:cNvSpPr txBox="1"/>
          <p:nvPr/>
        </p:nvSpPr>
        <p:spPr>
          <a:xfrm rot="16200000">
            <a:off x="-518687" y="4645163"/>
            <a:ext cx="194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Počet osob s COVID-19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CCBCD1AB-2CEC-4CA5-90F2-D1CEED296D44}"/>
              </a:ext>
            </a:extLst>
          </p:cNvPr>
          <p:cNvGrpSpPr/>
          <p:nvPr/>
        </p:nvGrpSpPr>
        <p:grpSpPr>
          <a:xfrm>
            <a:off x="7273287" y="2067873"/>
            <a:ext cx="1640389" cy="1659367"/>
            <a:chOff x="6860909" y="2067873"/>
            <a:chExt cx="1640389" cy="1659367"/>
          </a:xfrm>
        </p:grpSpPr>
        <p:sp>
          <p:nvSpPr>
            <p:cNvPr id="23" name="TextBox 21">
              <a:extLst>
                <a:ext uri="{FF2B5EF4-FFF2-40B4-BE49-F238E27FC236}">
                  <a16:creationId xmlns:a16="http://schemas.microsoft.com/office/drawing/2014/main" id="{7C19B7BE-9008-494D-884D-A12CEB204953}"/>
                </a:ext>
              </a:extLst>
            </p:cNvPr>
            <p:cNvSpPr txBox="1"/>
            <p:nvPr/>
          </p:nvSpPr>
          <p:spPr>
            <a:xfrm>
              <a:off x="6860909" y="2067873"/>
              <a:ext cx="16403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200" dirty="0"/>
                <a:t>Prevalence na 100 000 obyvatel</a:t>
              </a:r>
            </a:p>
          </p:txBody>
        </p:sp>
        <p:pic>
          <p:nvPicPr>
            <p:cNvPr id="33" name="Obrázek 32">
              <a:extLst>
                <a:ext uri="{FF2B5EF4-FFF2-40B4-BE49-F238E27FC236}">
                  <a16:creationId xmlns:a16="http://schemas.microsoft.com/office/drawing/2014/main" id="{6FE5BEDA-6363-4FEC-9ECF-70541DC08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42" b="3992"/>
            <a:stretch/>
          </p:blipFill>
          <p:spPr>
            <a:xfrm>
              <a:off x="6961321" y="2593288"/>
              <a:ext cx="1143000" cy="1133952"/>
            </a:xfrm>
            <a:prstGeom prst="rect">
              <a:avLst/>
            </a:prstGeom>
          </p:spPr>
        </p:pic>
      </p:grpSp>
      <p:graphicFrame>
        <p:nvGraphicFramePr>
          <p:cNvPr id="32" name="Chart 4">
            <a:extLst>
              <a:ext uri="{FF2B5EF4-FFF2-40B4-BE49-F238E27FC236}">
                <a16:creationId xmlns:a16="http://schemas.microsoft.com/office/drawing/2014/main" id="{05F9ABB1-BFEF-4A3F-8351-A35D04263554}"/>
              </a:ext>
            </a:extLst>
          </p:cNvPr>
          <p:cNvGraphicFramePr/>
          <p:nvPr/>
        </p:nvGraphicFramePr>
        <p:xfrm>
          <a:off x="418529" y="3570515"/>
          <a:ext cx="11354940" cy="2738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4" name="Obdélník 33">
            <a:extLst>
              <a:ext uri="{FF2B5EF4-FFF2-40B4-BE49-F238E27FC236}">
                <a16:creationId xmlns:a16="http://schemas.microsoft.com/office/drawing/2014/main" id="{3BFB55B2-F699-428A-A7AE-D57FC6E3EF0E}"/>
              </a:ext>
            </a:extLst>
          </p:cNvPr>
          <p:cNvSpPr/>
          <p:nvPr/>
        </p:nvSpPr>
        <p:spPr>
          <a:xfrm>
            <a:off x="1922828" y="829275"/>
            <a:ext cx="8346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Aktuální odhad* R pro ČR</a:t>
            </a:r>
          </a:p>
          <a:p>
            <a:pPr lvl="0" algn="ctr">
              <a:defRPr/>
            </a:pPr>
            <a:r>
              <a:rPr lang="cs-CZ" sz="3200" dirty="0"/>
              <a:t>1,02 (95% IS 1,01–1,03)**</a:t>
            </a:r>
            <a:endParaRPr kumimoji="0" lang="cs-CZ" sz="3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FC8DD636-FF19-4137-9550-A0CAE2DF15EA}"/>
              </a:ext>
            </a:extLst>
          </p:cNvPr>
          <p:cNvSpPr txBox="1"/>
          <p:nvPr/>
        </p:nvSpPr>
        <p:spPr>
          <a:xfrm>
            <a:off x="243884" y="6258363"/>
            <a:ext cx="1152958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FF0000"/>
                </a:solidFill>
              </a:rPr>
              <a:t>* </a:t>
            </a:r>
            <a:r>
              <a:rPr lang="cs-CZ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Odhad může být podhodnocen z důvodu možného atypického hlášení kvůli státnímu svátku.</a:t>
            </a:r>
            <a:endParaRPr lang="cs-CZ" sz="1100" dirty="0">
              <a:solidFill>
                <a:srgbClr val="FF0000"/>
              </a:solidFill>
            </a:endParaRPr>
          </a:p>
          <a:p>
            <a:r>
              <a:rPr lang="cs-CZ" sz="1100" dirty="0"/>
              <a:t>** Výpočet funkcí </a:t>
            </a:r>
            <a:r>
              <a:rPr lang="cs-CZ" sz="1100" dirty="0" err="1"/>
              <a:t>estimate_R</a:t>
            </a:r>
            <a:r>
              <a:rPr lang="cs-CZ" sz="1100" dirty="0"/>
              <a:t> v software R (balíček </a:t>
            </a:r>
            <a:r>
              <a:rPr lang="cs-CZ" sz="1100" dirty="0" err="1"/>
              <a:t>EpiEstim</a:t>
            </a:r>
            <a:r>
              <a:rPr lang="cs-CZ" sz="1100" dirty="0"/>
              <a:t>), 7denní časové okno, předpoklad rozdělení sériového intervalu: průměr 4.8, SD 2.3 (</a:t>
            </a:r>
            <a:r>
              <a:rPr lang="cs-CZ" sz="1100" dirty="0" err="1"/>
              <a:t>Nishiura</a:t>
            </a:r>
            <a:r>
              <a:rPr lang="cs-CZ" sz="1100" dirty="0"/>
              <a:t> et al., 2020), odhad uveden jako medián a 2,5%–97,5% kvantily.</a:t>
            </a:r>
          </a:p>
        </p:txBody>
      </p:sp>
    </p:spTree>
    <p:extLst>
      <p:ext uri="{BB962C8B-B14F-4D97-AF65-F5344CB8AC3E}">
        <p14:creationId xmlns:p14="http://schemas.microsoft.com/office/powerpoint/2010/main" val="152564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aoblený obdélník 15"/>
          <p:cNvSpPr/>
          <p:nvPr/>
        </p:nvSpPr>
        <p:spPr>
          <a:xfrm>
            <a:off x="556550" y="144314"/>
            <a:ext cx="11354939" cy="695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dirty="0" smtClean="0">
                <a:solidFill>
                  <a:srgbClr val="002060"/>
                </a:solidFill>
                <a:latin typeface="Calibri" panose="020F0502020204030204"/>
              </a:rPr>
              <a:t>Aktuální vývoj potvrzuje zpomalování šíření epidemie</a:t>
            </a:r>
            <a:endParaRPr kumimoji="0" lang="cs-CZ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173293" y="1415666"/>
            <a:ext cx="3867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Scénáře vývoje dle hodnoty reprodukčního čísla 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4792918" y="1036113"/>
            <a:ext cx="503148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Rizikový scénář při R = 1,47</a:t>
            </a:r>
          </a:p>
        </p:txBody>
      </p:sp>
      <p:sp>
        <p:nvSpPr>
          <p:cNvPr id="32" name="TextovéPole 31"/>
          <p:cNvSpPr txBox="1"/>
          <p:nvPr/>
        </p:nvSpPr>
        <p:spPr>
          <a:xfrm>
            <a:off x="4792918" y="2345018"/>
            <a:ext cx="503148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Scénář vedoucí k zpomalení růstu (R = 0,73)</a:t>
            </a:r>
          </a:p>
        </p:txBody>
      </p:sp>
      <p:cxnSp>
        <p:nvCxnSpPr>
          <p:cNvPr id="7" name="Přímá spojnice se šipkou 6"/>
          <p:cNvCxnSpPr/>
          <p:nvPr/>
        </p:nvCxnSpPr>
        <p:spPr>
          <a:xfrm flipV="1">
            <a:off x="4154743" y="1261667"/>
            <a:ext cx="523875" cy="56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nice se šipkou 32"/>
          <p:cNvCxnSpPr/>
          <p:nvPr/>
        </p:nvCxnSpPr>
        <p:spPr>
          <a:xfrm>
            <a:off x="4154743" y="1900582"/>
            <a:ext cx="523875" cy="64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hart 4">
            <a:extLst>
              <a:ext uri="{FF2B5EF4-FFF2-40B4-BE49-F238E27FC236}">
                <a16:creationId xmlns:a16="http://schemas.microsoft.com/office/drawing/2014/main" id="{F0CA6C70-9B59-4D50-B46A-3E4563CC1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058346"/>
              </p:ext>
            </p:extLst>
          </p:nvPr>
        </p:nvGraphicFramePr>
        <p:xfrm>
          <a:off x="556549" y="3273786"/>
          <a:ext cx="11354940" cy="354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6">
            <a:extLst>
              <a:ext uri="{FF2B5EF4-FFF2-40B4-BE49-F238E27FC236}">
                <a16:creationId xmlns:a16="http://schemas.microsoft.com/office/drawing/2014/main" id="{9973232A-9684-4FC9-AE77-1386A1121E76}"/>
              </a:ext>
            </a:extLst>
          </p:cNvPr>
          <p:cNvSpPr txBox="1"/>
          <p:nvPr/>
        </p:nvSpPr>
        <p:spPr>
          <a:xfrm>
            <a:off x="556549" y="2846233"/>
            <a:ext cx="297284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Denní počet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osob s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nově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prokázanou</a:t>
            </a: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nákazou COVID-19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9EF0188C-E2B3-4E06-9AFE-71EEB5D0D255}"/>
              </a:ext>
            </a:extLst>
          </p:cNvPr>
          <p:cNvSpPr txBox="1"/>
          <p:nvPr/>
        </p:nvSpPr>
        <p:spPr>
          <a:xfrm>
            <a:off x="6543825" y="4548317"/>
            <a:ext cx="1775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16.10.2020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11 105 pozorovaných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10 913 predikovaných</a:t>
            </a: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9CCBB159-F747-4101-9804-DCCF3979AB86}"/>
              </a:ext>
            </a:extLst>
          </p:cNvPr>
          <p:cNvSpPr txBox="1"/>
          <p:nvPr/>
        </p:nvSpPr>
        <p:spPr>
          <a:xfrm>
            <a:off x="10004290" y="2396002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15.11.2020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91 192 predikovaných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48 602 predikovaných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22 797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3 425 predikovaných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C30817D-3BA1-409A-9AC9-3653DC34BFC6}"/>
              </a:ext>
            </a:extLst>
          </p:cNvPr>
          <p:cNvSpPr txBox="1"/>
          <p:nvPr/>
        </p:nvSpPr>
        <p:spPr>
          <a:xfrm>
            <a:off x="2081718" y="4066481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1,47</a:t>
            </a:r>
          </a:p>
        </p:txBody>
      </p:sp>
      <p:sp>
        <p:nvSpPr>
          <p:cNvPr id="40" name="Obdélník 39">
            <a:extLst>
              <a:ext uri="{FF2B5EF4-FFF2-40B4-BE49-F238E27FC236}">
                <a16:creationId xmlns:a16="http://schemas.microsoft.com/office/drawing/2014/main" id="{C252247D-CC0C-46F6-870D-773F98678DA4}"/>
              </a:ext>
            </a:extLst>
          </p:cNvPr>
          <p:cNvSpPr/>
          <p:nvPr/>
        </p:nvSpPr>
        <p:spPr>
          <a:xfrm>
            <a:off x="1786973" y="3741473"/>
            <a:ext cx="237744" cy="2377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10AE5645-DBC0-4E64-805B-F89747665691}"/>
              </a:ext>
            </a:extLst>
          </p:cNvPr>
          <p:cNvSpPr txBox="1"/>
          <p:nvPr/>
        </p:nvSpPr>
        <p:spPr>
          <a:xfrm>
            <a:off x="2084154" y="3689666"/>
            <a:ext cx="1573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z IS IN</a:t>
            </a:r>
            <a:endParaRPr kumimoji="0" lang="cs-C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E7931412-BBFE-4D32-A6DC-7B318D32E4A1}"/>
              </a:ext>
            </a:extLst>
          </p:cNvPr>
          <p:cNvCxnSpPr>
            <a:cxnSpLocks/>
          </p:cNvCxnSpPr>
          <p:nvPr/>
        </p:nvCxnSpPr>
        <p:spPr>
          <a:xfrm>
            <a:off x="1786973" y="4194084"/>
            <a:ext cx="237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091620D0-EB40-43F7-8D90-80CA81CEFFA1}"/>
              </a:ext>
            </a:extLst>
          </p:cNvPr>
          <p:cNvSpPr txBox="1"/>
          <p:nvPr/>
        </p:nvSpPr>
        <p:spPr>
          <a:xfrm>
            <a:off x="2081718" y="4289788"/>
            <a:ext cx="3135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1,29</a:t>
            </a: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D9AA48E8-9EB8-4079-82FE-5ECB1D5CEECC}"/>
              </a:ext>
            </a:extLst>
          </p:cNvPr>
          <p:cNvCxnSpPr>
            <a:cxnSpLocks/>
          </p:cNvCxnSpPr>
          <p:nvPr/>
        </p:nvCxnSpPr>
        <p:spPr>
          <a:xfrm>
            <a:off x="1786973" y="4417391"/>
            <a:ext cx="237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464B56C9-14CA-4D93-85F3-8862872BDA95}"/>
              </a:ext>
            </a:extLst>
          </p:cNvPr>
          <p:cNvSpPr txBox="1"/>
          <p:nvPr/>
        </p:nvSpPr>
        <p:spPr>
          <a:xfrm>
            <a:off x="2081718" y="4513095"/>
            <a:ext cx="3861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1,1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cs-CZ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Přímá spojnice 45">
            <a:extLst>
              <a:ext uri="{FF2B5EF4-FFF2-40B4-BE49-F238E27FC236}">
                <a16:creationId xmlns:a16="http://schemas.microsoft.com/office/drawing/2014/main" id="{D28A2BEA-CABC-4148-9377-0389A946583E}"/>
              </a:ext>
            </a:extLst>
          </p:cNvPr>
          <p:cNvCxnSpPr>
            <a:cxnSpLocks/>
          </p:cNvCxnSpPr>
          <p:nvPr/>
        </p:nvCxnSpPr>
        <p:spPr>
          <a:xfrm>
            <a:off x="1786973" y="4640698"/>
            <a:ext cx="23774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A4582313-9D71-4DBB-AD36-15F206BEA8CD}"/>
              </a:ext>
            </a:extLst>
          </p:cNvPr>
          <p:cNvSpPr txBox="1"/>
          <p:nvPr/>
        </p:nvSpPr>
        <p:spPr>
          <a:xfrm>
            <a:off x="2081718" y="4736401"/>
            <a:ext cx="386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Epidemická křivka odpovídající R = 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(model pro krátkodobé predikce ÚZIS ČR, kalibrace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7. 10. 2020,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hodnoty pro kalibraci plnou čarou)</a:t>
            </a:r>
          </a:p>
        </p:txBody>
      </p:sp>
      <p:cxnSp>
        <p:nvCxnSpPr>
          <p:cNvPr id="50" name="Přímá spojnice 49">
            <a:extLst>
              <a:ext uri="{FF2B5EF4-FFF2-40B4-BE49-F238E27FC236}">
                <a16:creationId xmlns:a16="http://schemas.microsoft.com/office/drawing/2014/main" id="{F56F3664-B29F-4B13-81AD-CB0B11203587}"/>
              </a:ext>
            </a:extLst>
          </p:cNvPr>
          <p:cNvCxnSpPr>
            <a:cxnSpLocks/>
          </p:cNvCxnSpPr>
          <p:nvPr/>
        </p:nvCxnSpPr>
        <p:spPr>
          <a:xfrm>
            <a:off x="1786973" y="4864004"/>
            <a:ext cx="23774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05BBB31E-2001-4C42-8B5A-6D6E111755F1}"/>
              </a:ext>
            </a:extLst>
          </p:cNvPr>
          <p:cNvSpPr txBox="1"/>
          <p:nvPr/>
        </p:nvSpPr>
        <p:spPr>
          <a:xfrm>
            <a:off x="8358725" y="3487228"/>
            <a:ext cx="167259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31.10.2020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31 559 predikovaných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24 186 predikovaných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17 577 predikovaných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7 921 predikovaných</a:t>
            </a:r>
          </a:p>
        </p:txBody>
      </p:sp>
    </p:spTree>
    <p:extLst>
      <p:ext uri="{BB962C8B-B14F-4D97-AF65-F5344CB8AC3E}">
        <p14:creationId xmlns:p14="http://schemas.microsoft.com/office/powerpoint/2010/main" val="43976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504825" y="647700"/>
            <a:ext cx="11068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Rozhodující pro posouzení vlivu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opatření přijatých v říjnu budou pracovní dny 3.11. – 5.11.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09574" y="3895725"/>
            <a:ext cx="11344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Pokud by se pozitivní vývoj potvrdil, lze v první polovině listopadu čekat (při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udržení současného objemu testů) průměrné denní záchyty mezi 6 000 – 9 000 COVID+ případů </a:t>
            </a: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534025" y="2186434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698615" y="5583430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06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aoblený obdélník 15"/>
          <p:cNvSpPr/>
          <p:nvPr/>
        </p:nvSpPr>
        <p:spPr>
          <a:xfrm>
            <a:off x="556550" y="144314"/>
            <a:ext cx="11354939" cy="6951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cs-CZ" sz="3200" b="1" dirty="0" err="1" smtClean="0">
                <a:solidFill>
                  <a:schemeClr val="tx1"/>
                </a:solidFill>
              </a:rPr>
              <a:t>Rekalibrace</a:t>
            </a:r>
            <a:r>
              <a:rPr lang="cs-CZ" sz="3200" b="1" dirty="0" smtClean="0">
                <a:solidFill>
                  <a:schemeClr val="tx1"/>
                </a:solidFill>
              </a:rPr>
              <a:t> </a:t>
            </a:r>
            <a:r>
              <a:rPr lang="cs-CZ" sz="3200" b="1" dirty="0">
                <a:solidFill>
                  <a:schemeClr val="tx1"/>
                </a:solidFill>
              </a:rPr>
              <a:t>prediktivního modelu </a:t>
            </a:r>
            <a:r>
              <a:rPr lang="cs-CZ" sz="3200" b="1" dirty="0" smtClean="0">
                <a:solidFill>
                  <a:schemeClr val="tx1"/>
                </a:solidFill>
              </a:rPr>
              <a:t>– </a:t>
            </a:r>
            <a:r>
              <a:rPr lang="cs-CZ" sz="3200" b="1" dirty="0">
                <a:solidFill>
                  <a:schemeClr val="tx1"/>
                </a:solidFill>
              </a:rPr>
              <a:t>celá ČR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49FFDB16-6BA7-414C-AA21-906CE20CF902}"/>
              </a:ext>
            </a:extLst>
          </p:cNvPr>
          <p:cNvGraphicFramePr>
            <a:graphicFrameLocks noGrp="1"/>
          </p:cNvGraphicFramePr>
          <p:nvPr/>
        </p:nvGraphicFramePr>
        <p:xfrm>
          <a:off x="1190228" y="1956735"/>
          <a:ext cx="10087583" cy="47569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86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648">
                  <a:extLst>
                    <a:ext uri="{9D8B030D-6E8A-4147-A177-3AD203B41FA5}">
                      <a16:colId xmlns:a16="http://schemas.microsoft.com/office/drawing/2014/main" val="938105159"/>
                    </a:ext>
                  </a:extLst>
                </a:gridCol>
                <a:gridCol w="1019648">
                  <a:extLst>
                    <a:ext uri="{9D8B030D-6E8A-4147-A177-3AD203B41FA5}">
                      <a16:colId xmlns:a16="http://schemas.microsoft.com/office/drawing/2014/main" val="2272550134"/>
                    </a:ext>
                  </a:extLst>
                </a:gridCol>
                <a:gridCol w="1019648">
                  <a:extLst>
                    <a:ext uri="{9D8B030D-6E8A-4147-A177-3AD203B41FA5}">
                      <a16:colId xmlns:a16="http://schemas.microsoft.com/office/drawing/2014/main" val="3889585356"/>
                    </a:ext>
                  </a:extLst>
                </a:gridCol>
                <a:gridCol w="880541">
                  <a:extLst>
                    <a:ext uri="{9D8B030D-6E8A-4147-A177-3AD203B41FA5}">
                      <a16:colId xmlns:a16="http://schemas.microsoft.com/office/drawing/2014/main" val="2487868241"/>
                    </a:ext>
                  </a:extLst>
                </a:gridCol>
                <a:gridCol w="880541">
                  <a:extLst>
                    <a:ext uri="{9D8B030D-6E8A-4147-A177-3AD203B41FA5}">
                      <a16:colId xmlns:a16="http://schemas.microsoft.com/office/drawing/2014/main" val="2891010204"/>
                    </a:ext>
                  </a:extLst>
                </a:gridCol>
                <a:gridCol w="880541">
                  <a:extLst>
                    <a:ext uri="{9D8B030D-6E8A-4147-A177-3AD203B41FA5}">
                      <a16:colId xmlns:a16="http://schemas.microsoft.com/office/drawing/2014/main" val="23403849"/>
                    </a:ext>
                  </a:extLst>
                </a:gridCol>
                <a:gridCol w="880541">
                  <a:extLst>
                    <a:ext uri="{9D8B030D-6E8A-4147-A177-3AD203B41FA5}">
                      <a16:colId xmlns:a16="http://schemas.microsoft.com/office/drawing/2014/main" val="3264344487"/>
                    </a:ext>
                  </a:extLst>
                </a:gridCol>
              </a:tblGrid>
              <a:tr h="1011781">
                <a:tc>
                  <a:txBody>
                    <a:bodyPr/>
                    <a:lstStyle/>
                    <a:p>
                      <a:pPr algn="l"/>
                      <a:endParaRPr lang="cs-CZ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800" u="sng" dirty="0"/>
                        <a:t>Predikovaný celkový počet</a:t>
                      </a:r>
                      <a:r>
                        <a:rPr lang="cs-CZ" sz="1800" u="none" dirty="0"/>
                        <a:t> </a:t>
                      </a:r>
                      <a:br>
                        <a:rPr lang="cs-CZ" sz="1800" u="none" dirty="0"/>
                      </a:br>
                      <a:r>
                        <a:rPr lang="cs-CZ" sz="1800" u="none" dirty="0"/>
                        <a:t>osob </a:t>
                      </a:r>
                      <a:r>
                        <a:rPr lang="cs-CZ" sz="1800" dirty="0"/>
                        <a:t>s nově prokázanou nákazou </a:t>
                      </a:r>
                      <a:br>
                        <a:rPr lang="cs-CZ" sz="1800" dirty="0"/>
                      </a:br>
                      <a:r>
                        <a:rPr lang="cs-CZ" sz="1800" dirty="0"/>
                        <a:t>COVID-19</a:t>
                      </a:r>
                      <a:endParaRPr lang="cs-CZ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u="sng" dirty="0"/>
                        <a:t>Predikovaný průměrný denní počet</a:t>
                      </a:r>
                      <a:r>
                        <a:rPr lang="cs-CZ" sz="1800" dirty="0"/>
                        <a:t> </a:t>
                      </a:r>
                      <a:r>
                        <a:rPr lang="cs-CZ" sz="1800" u="none" dirty="0"/>
                        <a:t>osob</a:t>
                      </a:r>
                      <a:r>
                        <a:rPr lang="cs-CZ" sz="1800" dirty="0"/>
                        <a:t> s nově prokázanou nákazou COVID-19</a:t>
                      </a:r>
                      <a:endParaRPr lang="cs-CZ" sz="18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034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Hodnota 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1,</a:t>
                      </a:r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1,</a:t>
                      </a:r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1,</a:t>
                      </a:r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0,73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1,</a:t>
                      </a:r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07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1,</a:t>
                      </a:r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1,</a:t>
                      </a:r>
                      <a:r>
                        <a:rPr lang="cs-CZ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347126"/>
                  </a:ext>
                </a:extLst>
              </a:tr>
              <a:tr h="749034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Období </a:t>
                      </a:r>
                      <a:r>
                        <a:rPr lang="cs-CZ" sz="1800" b="1" u="none" strike="noStrike" dirty="0">
                          <a:effectLst/>
                        </a:rPr>
                        <a:t>16.–24.10.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tisíc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10 538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11 223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11 566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11 915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03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u="none" strike="noStrike" dirty="0">
                          <a:effectLst/>
                        </a:rPr>
                        <a:t>Období </a:t>
                      </a:r>
                      <a:r>
                        <a:rPr lang="cs-CZ" sz="1800" b="1" u="none" strike="noStrike" dirty="0">
                          <a:effectLst/>
                        </a:rPr>
                        <a:t>25.–31.10.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tisíc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tisíc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 tisíc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8 704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14 708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18 257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22 265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193550"/>
                  </a:ext>
                </a:extLst>
              </a:tr>
              <a:tr h="749034"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u="none" strike="noStrike" dirty="0">
                          <a:effectLst/>
                        </a:rPr>
                        <a:t>Období </a:t>
                      </a:r>
                      <a:r>
                        <a:rPr lang="cs-CZ" sz="1800" b="1" u="none" strike="noStrike" dirty="0">
                          <a:effectLst/>
                        </a:rPr>
                        <a:t>1.–7.11.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tisíc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5 875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16 051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24 057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34 729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903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u="none" strike="noStrike" dirty="0">
                          <a:effectLst/>
                        </a:rPr>
                        <a:t>Období </a:t>
                      </a:r>
                      <a:r>
                        <a:rPr lang="cs-CZ" sz="1800" b="1" u="none" strike="noStrike" dirty="0">
                          <a:effectLst/>
                        </a:rPr>
                        <a:t>8.–15.11.</a:t>
                      </a:r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cs-CZ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 tisíc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 tisíc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17 618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32 347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56 038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077977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A8F32B7D-2094-4232-AD78-BE19DD7B9AE6}"/>
              </a:ext>
            </a:extLst>
          </p:cNvPr>
          <p:cNvSpPr txBox="1"/>
          <p:nvPr/>
        </p:nvSpPr>
        <p:spPr>
          <a:xfrm>
            <a:off x="556550" y="915936"/>
            <a:ext cx="112026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/>
              <a:t>Epidemické křivky vytvořeny pomocí modelu pro krátkodobé predikce ÚZIS ČR, hodnoty od </a:t>
            </a:r>
            <a:r>
              <a:rPr lang="cs-CZ" b="1"/>
              <a:t>23. 10</a:t>
            </a:r>
            <a:r>
              <a:rPr lang="cs-CZ" b="1" dirty="0"/>
              <a:t>. modelovány. </a:t>
            </a:r>
          </a:p>
          <a:p>
            <a:pPr algn="ctr"/>
            <a:endParaRPr lang="cs-CZ" b="1" dirty="0"/>
          </a:p>
          <a:p>
            <a:pPr algn="ctr"/>
            <a:r>
              <a:rPr lang="cs-CZ" sz="2000" b="1" dirty="0"/>
              <a:t>ZÁKLADNÍ SOUHRNNÉ STATISTIKY</a:t>
            </a:r>
            <a:endParaRPr lang="cs-CZ" b="1" dirty="0"/>
          </a:p>
        </p:txBody>
      </p:sp>
      <p:sp>
        <p:nvSpPr>
          <p:cNvPr id="2" name="Šipka dolů 1"/>
          <p:cNvSpPr/>
          <p:nvPr/>
        </p:nvSpPr>
        <p:spPr>
          <a:xfrm>
            <a:off x="8485632" y="5257800"/>
            <a:ext cx="274320" cy="283464"/>
          </a:xfrm>
          <a:prstGeom prst="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786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504825" y="647700"/>
            <a:ext cx="11068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Stále přetrvávající rizika dalšího vývoje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09572" y="3687890"/>
            <a:ext cx="11344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Relativní pozitivita záchytu COVID+ pacientů</a:t>
            </a:r>
            <a:r>
              <a:rPr kumimoji="0" lang="cs-CZ" sz="3200" b="1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neeskaluje, růst se zastavil – nicméně stagnuje na stále vysoké hodnotě &gt; 30%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s-CZ" sz="3200" b="1" baseline="0" dirty="0">
              <a:solidFill>
                <a:srgbClr val="C00000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sz="3200" b="1" dirty="0" smtClean="0">
                <a:solidFill>
                  <a:srgbClr val="C00000"/>
                </a:solidFill>
                <a:latin typeface="Calibri" panose="020F0502020204030204"/>
              </a:rPr>
              <a:t>Vysoký podíl nakažených zranitelných pacientů, seniorů, s vysokým rizikem těžkého průběhu nemoci</a:t>
            </a:r>
            <a:endParaRPr kumimoji="0" lang="cs-CZ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Šipka dolů 1"/>
          <p:cNvSpPr/>
          <p:nvPr/>
        </p:nvSpPr>
        <p:spPr>
          <a:xfrm>
            <a:off x="5534023" y="1902970"/>
            <a:ext cx="1095375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58262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tiv systému Office">
  <a:themeElements>
    <a:clrScheme name="Vlastní 2">
      <a:dk1>
        <a:srgbClr val="5F5F5F"/>
      </a:dk1>
      <a:lt1>
        <a:sysClr val="window" lastClr="FFFFFF"/>
      </a:lt1>
      <a:dk2>
        <a:srgbClr val="84848E"/>
      </a:dk2>
      <a:lt2>
        <a:srgbClr val="F2F2F2"/>
      </a:lt2>
      <a:accent1>
        <a:srgbClr val="E7B13D"/>
      </a:accent1>
      <a:accent2>
        <a:srgbClr val="3D67BC"/>
      </a:accent2>
      <a:accent3>
        <a:srgbClr val="274073"/>
      </a:accent3>
      <a:accent4>
        <a:srgbClr val="84848E"/>
      </a:accent4>
      <a:accent5>
        <a:srgbClr val="D8D8D8"/>
      </a:accent5>
      <a:accent6>
        <a:srgbClr val="DDDCE0"/>
      </a:accent6>
      <a:hlink>
        <a:srgbClr val="1919FF"/>
      </a:hlink>
      <a:folHlink>
        <a:srgbClr val="00005F"/>
      </a:folHlink>
    </a:clrScheme>
    <a:fontScheme name="Paliativní péč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7988</TotalTime>
  <Words>1681</Words>
  <Application>Microsoft Office PowerPoint</Application>
  <PresentationFormat>Širokoúhlá obrazovka</PresentationFormat>
  <Paragraphs>372</Paragraphs>
  <Slides>19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Times New Roman</vt:lpstr>
      <vt:lpstr>Motiv Office</vt:lpstr>
      <vt:lpstr>1_Motiv systému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Martin Komenda</dc:creator>
  <cp:lastModifiedBy>Ladislav Dušek</cp:lastModifiedBy>
  <cp:revision>1266</cp:revision>
  <dcterms:created xsi:type="dcterms:W3CDTF">2020-03-16T10:06:11Z</dcterms:created>
  <dcterms:modified xsi:type="dcterms:W3CDTF">2020-11-03T03:50:34Z</dcterms:modified>
</cp:coreProperties>
</file>