
<file path=[Content_Types].xml><?xml version="1.0" encoding="utf-8"?>
<Types xmlns="http://schemas.openxmlformats.org/package/2006/content-types">
  <Default Extension="tmp" ContentType="image/png"/>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21"/>
  </p:notesMasterIdLst>
  <p:sldIdLst>
    <p:sldId id="765" r:id="rId3"/>
    <p:sldId id="807" r:id="rId4"/>
    <p:sldId id="691" r:id="rId5"/>
    <p:sldId id="805" r:id="rId6"/>
    <p:sldId id="806" r:id="rId7"/>
    <p:sldId id="808" r:id="rId8"/>
    <p:sldId id="811" r:id="rId9"/>
    <p:sldId id="1171" r:id="rId10"/>
    <p:sldId id="778" r:id="rId11"/>
    <p:sldId id="1172" r:id="rId12"/>
    <p:sldId id="816" r:id="rId13"/>
    <p:sldId id="795" r:id="rId14"/>
    <p:sldId id="796" r:id="rId15"/>
    <p:sldId id="797" r:id="rId16"/>
    <p:sldId id="812" r:id="rId17"/>
    <p:sldId id="1167" r:id="rId18"/>
    <p:sldId id="1168" r:id="rId19"/>
    <p:sldId id="822" r:id="rId20"/>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41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9900"/>
    <a:srgbClr val="4472C4"/>
    <a:srgbClr val="767171"/>
    <a:srgbClr val="FFFFFF"/>
    <a:srgbClr val="00B050"/>
    <a:srgbClr val="D31145"/>
    <a:srgbClr val="FF33CC"/>
    <a:srgbClr val="00CD61"/>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řední sty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větlý sty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90" autoAdjust="0"/>
    <p:restoredTop sz="95501" autoAdjust="0"/>
  </p:normalViewPr>
  <p:slideViewPr>
    <p:cSldViewPr snapToGrid="0">
      <p:cViewPr varScale="1">
        <p:scale>
          <a:sx n="80" d="100"/>
          <a:sy n="80" d="100"/>
        </p:scale>
        <p:origin x="754" y="62"/>
      </p:cViewPr>
      <p:guideLst>
        <p:guide orient="horz" pos="4224"/>
        <p:guide pos="418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List_aplikace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List_aplikace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List_aplikace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List_aplikace_Microsoft_Excel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List_aplikace_Microsoft_Excel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List_aplikace_Microsoft_Excel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package" Target="../embeddings/List_aplikace_Microsoft_Excel6.xlsx"/></Relationships>
</file>

<file path=ppt/charts/_rels/chart8.xml.rels><?xml version="1.0" encoding="UTF-8" standalone="yes"?>
<Relationships xmlns="http://schemas.openxmlformats.org/package/2006/relationships"><Relationship Id="rId1" Type="http://schemas.openxmlformats.org/officeDocument/2006/relationships/package" Target="../embeddings/List_aplikace_Microsoft_Excel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251231934911546E-2"/>
          <c:y val="0.13807894736842105"/>
          <c:w val="0.91692139603581668"/>
          <c:h val="0.6577448830409357"/>
        </c:manualLayout>
      </c:layout>
      <c:barChart>
        <c:barDir val="col"/>
        <c:grouping val="clustered"/>
        <c:varyColors val="0"/>
        <c:ser>
          <c:idx val="0"/>
          <c:order val="0"/>
          <c:tx>
            <c:strRef>
              <c:f>Sheet1!$B$1</c:f>
              <c:strCache>
                <c:ptCount val="1"/>
                <c:pt idx="0">
                  <c:v>Denní počet případů</c:v>
                </c:pt>
              </c:strCache>
            </c:strRef>
          </c:tx>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Sheet1!$A$158:$A$291</c:f>
              <c:numCache>
                <c:formatCode>m/d/yyyy</c:formatCode>
                <c:ptCount val="134"/>
                <c:pt idx="0">
                  <c:v>44013</c:v>
                </c:pt>
                <c:pt idx="1">
                  <c:v>44014</c:v>
                </c:pt>
                <c:pt idx="2">
                  <c:v>44015</c:v>
                </c:pt>
                <c:pt idx="3">
                  <c:v>44016</c:v>
                </c:pt>
                <c:pt idx="4">
                  <c:v>44017</c:v>
                </c:pt>
                <c:pt idx="5">
                  <c:v>44018</c:v>
                </c:pt>
                <c:pt idx="6">
                  <c:v>44019</c:v>
                </c:pt>
                <c:pt idx="7">
                  <c:v>44020</c:v>
                </c:pt>
                <c:pt idx="8">
                  <c:v>44021</c:v>
                </c:pt>
                <c:pt idx="9">
                  <c:v>44022</c:v>
                </c:pt>
                <c:pt idx="10">
                  <c:v>44023</c:v>
                </c:pt>
                <c:pt idx="11">
                  <c:v>44024</c:v>
                </c:pt>
                <c:pt idx="12">
                  <c:v>44025</c:v>
                </c:pt>
                <c:pt idx="13">
                  <c:v>44026</c:v>
                </c:pt>
                <c:pt idx="14">
                  <c:v>44027</c:v>
                </c:pt>
                <c:pt idx="15">
                  <c:v>44028</c:v>
                </c:pt>
                <c:pt idx="16">
                  <c:v>44029</c:v>
                </c:pt>
                <c:pt idx="17">
                  <c:v>44030</c:v>
                </c:pt>
                <c:pt idx="18">
                  <c:v>44031</c:v>
                </c:pt>
                <c:pt idx="19">
                  <c:v>44032</c:v>
                </c:pt>
                <c:pt idx="20">
                  <c:v>44033</c:v>
                </c:pt>
                <c:pt idx="21">
                  <c:v>44034</c:v>
                </c:pt>
                <c:pt idx="22">
                  <c:v>44035</c:v>
                </c:pt>
                <c:pt idx="23">
                  <c:v>44036</c:v>
                </c:pt>
                <c:pt idx="24">
                  <c:v>44037</c:v>
                </c:pt>
                <c:pt idx="25">
                  <c:v>44038</c:v>
                </c:pt>
                <c:pt idx="26">
                  <c:v>44039</c:v>
                </c:pt>
                <c:pt idx="27">
                  <c:v>44040</c:v>
                </c:pt>
                <c:pt idx="28">
                  <c:v>44041</c:v>
                </c:pt>
                <c:pt idx="29">
                  <c:v>44042</c:v>
                </c:pt>
                <c:pt idx="30">
                  <c:v>44043</c:v>
                </c:pt>
                <c:pt idx="31">
                  <c:v>44044</c:v>
                </c:pt>
                <c:pt idx="32">
                  <c:v>44045</c:v>
                </c:pt>
                <c:pt idx="33">
                  <c:v>44046</c:v>
                </c:pt>
                <c:pt idx="34">
                  <c:v>44047</c:v>
                </c:pt>
                <c:pt idx="35">
                  <c:v>44048</c:v>
                </c:pt>
                <c:pt idx="36">
                  <c:v>44049</c:v>
                </c:pt>
                <c:pt idx="37">
                  <c:v>44050</c:v>
                </c:pt>
                <c:pt idx="38">
                  <c:v>44051</c:v>
                </c:pt>
                <c:pt idx="39">
                  <c:v>44052</c:v>
                </c:pt>
                <c:pt idx="40">
                  <c:v>44053</c:v>
                </c:pt>
                <c:pt idx="41">
                  <c:v>44054</c:v>
                </c:pt>
                <c:pt idx="42">
                  <c:v>44055</c:v>
                </c:pt>
                <c:pt idx="43">
                  <c:v>44056</c:v>
                </c:pt>
                <c:pt idx="44">
                  <c:v>44057</c:v>
                </c:pt>
                <c:pt idx="45">
                  <c:v>44058</c:v>
                </c:pt>
                <c:pt idx="46">
                  <c:v>44059</c:v>
                </c:pt>
                <c:pt idx="47">
                  <c:v>44060</c:v>
                </c:pt>
                <c:pt idx="48">
                  <c:v>44061</c:v>
                </c:pt>
                <c:pt idx="49">
                  <c:v>44062</c:v>
                </c:pt>
                <c:pt idx="50">
                  <c:v>44063</c:v>
                </c:pt>
                <c:pt idx="51">
                  <c:v>44064</c:v>
                </c:pt>
                <c:pt idx="52">
                  <c:v>44065</c:v>
                </c:pt>
                <c:pt idx="53">
                  <c:v>44066</c:v>
                </c:pt>
                <c:pt idx="54">
                  <c:v>44067</c:v>
                </c:pt>
                <c:pt idx="55">
                  <c:v>44068</c:v>
                </c:pt>
                <c:pt idx="56">
                  <c:v>44069</c:v>
                </c:pt>
                <c:pt idx="57">
                  <c:v>44070</c:v>
                </c:pt>
                <c:pt idx="58">
                  <c:v>44071</c:v>
                </c:pt>
                <c:pt idx="59">
                  <c:v>44072</c:v>
                </c:pt>
                <c:pt idx="60">
                  <c:v>44073</c:v>
                </c:pt>
                <c:pt idx="61">
                  <c:v>44074</c:v>
                </c:pt>
                <c:pt idx="62">
                  <c:v>44075</c:v>
                </c:pt>
                <c:pt idx="63">
                  <c:v>44076</c:v>
                </c:pt>
                <c:pt idx="64">
                  <c:v>44077</c:v>
                </c:pt>
                <c:pt idx="65">
                  <c:v>44078</c:v>
                </c:pt>
                <c:pt idx="66">
                  <c:v>44079</c:v>
                </c:pt>
                <c:pt idx="67">
                  <c:v>44080</c:v>
                </c:pt>
                <c:pt idx="68">
                  <c:v>44081</c:v>
                </c:pt>
                <c:pt idx="69">
                  <c:v>44082</c:v>
                </c:pt>
                <c:pt idx="70">
                  <c:v>44083</c:v>
                </c:pt>
                <c:pt idx="71">
                  <c:v>44084</c:v>
                </c:pt>
                <c:pt idx="72">
                  <c:v>44085</c:v>
                </c:pt>
                <c:pt idx="73">
                  <c:v>44086</c:v>
                </c:pt>
                <c:pt idx="74">
                  <c:v>44087</c:v>
                </c:pt>
                <c:pt idx="75">
                  <c:v>44088</c:v>
                </c:pt>
                <c:pt idx="76">
                  <c:v>44089</c:v>
                </c:pt>
                <c:pt idx="77">
                  <c:v>44090</c:v>
                </c:pt>
                <c:pt idx="78">
                  <c:v>44091</c:v>
                </c:pt>
                <c:pt idx="79">
                  <c:v>44092</c:v>
                </c:pt>
                <c:pt idx="80">
                  <c:v>44093</c:v>
                </c:pt>
                <c:pt idx="81">
                  <c:v>44094</c:v>
                </c:pt>
                <c:pt idx="82">
                  <c:v>44095</c:v>
                </c:pt>
                <c:pt idx="83">
                  <c:v>44096</c:v>
                </c:pt>
                <c:pt idx="84">
                  <c:v>44097</c:v>
                </c:pt>
                <c:pt idx="85">
                  <c:v>44098</c:v>
                </c:pt>
                <c:pt idx="86">
                  <c:v>44099</c:v>
                </c:pt>
                <c:pt idx="87">
                  <c:v>44100</c:v>
                </c:pt>
                <c:pt idx="88">
                  <c:v>44101</c:v>
                </c:pt>
                <c:pt idx="89">
                  <c:v>44102</c:v>
                </c:pt>
                <c:pt idx="90">
                  <c:v>44103</c:v>
                </c:pt>
                <c:pt idx="91">
                  <c:v>44104</c:v>
                </c:pt>
                <c:pt idx="92">
                  <c:v>44105</c:v>
                </c:pt>
                <c:pt idx="93">
                  <c:v>44106</c:v>
                </c:pt>
                <c:pt idx="94">
                  <c:v>44107</c:v>
                </c:pt>
                <c:pt idx="95">
                  <c:v>44108</c:v>
                </c:pt>
                <c:pt idx="96">
                  <c:v>44109</c:v>
                </c:pt>
                <c:pt idx="97">
                  <c:v>44110</c:v>
                </c:pt>
                <c:pt idx="98">
                  <c:v>44111</c:v>
                </c:pt>
                <c:pt idx="99">
                  <c:v>44112</c:v>
                </c:pt>
                <c:pt idx="100">
                  <c:v>44113</c:v>
                </c:pt>
                <c:pt idx="101">
                  <c:v>44114</c:v>
                </c:pt>
                <c:pt idx="102">
                  <c:v>44115</c:v>
                </c:pt>
                <c:pt idx="103">
                  <c:v>44116</c:v>
                </c:pt>
                <c:pt idx="104">
                  <c:v>44117</c:v>
                </c:pt>
                <c:pt idx="105">
                  <c:v>44118</c:v>
                </c:pt>
                <c:pt idx="106">
                  <c:v>44119</c:v>
                </c:pt>
                <c:pt idx="107">
                  <c:v>44120</c:v>
                </c:pt>
                <c:pt idx="108">
                  <c:v>44121</c:v>
                </c:pt>
                <c:pt idx="109">
                  <c:v>44122</c:v>
                </c:pt>
                <c:pt idx="110">
                  <c:v>44123</c:v>
                </c:pt>
                <c:pt idx="111">
                  <c:v>44124</c:v>
                </c:pt>
                <c:pt idx="112">
                  <c:v>44125</c:v>
                </c:pt>
                <c:pt idx="113">
                  <c:v>44126</c:v>
                </c:pt>
                <c:pt idx="114">
                  <c:v>44127</c:v>
                </c:pt>
                <c:pt idx="115">
                  <c:v>44128</c:v>
                </c:pt>
                <c:pt idx="116">
                  <c:v>44129</c:v>
                </c:pt>
                <c:pt idx="117">
                  <c:v>44130</c:v>
                </c:pt>
                <c:pt idx="118">
                  <c:v>44131</c:v>
                </c:pt>
                <c:pt idx="119">
                  <c:v>44132</c:v>
                </c:pt>
                <c:pt idx="120">
                  <c:v>44133</c:v>
                </c:pt>
                <c:pt idx="121">
                  <c:v>44134</c:v>
                </c:pt>
                <c:pt idx="122">
                  <c:v>44135</c:v>
                </c:pt>
                <c:pt idx="123">
                  <c:v>44136</c:v>
                </c:pt>
                <c:pt idx="124">
                  <c:v>44137</c:v>
                </c:pt>
                <c:pt idx="125">
                  <c:v>44138</c:v>
                </c:pt>
                <c:pt idx="126">
                  <c:v>44139</c:v>
                </c:pt>
                <c:pt idx="127">
                  <c:v>44140</c:v>
                </c:pt>
                <c:pt idx="128">
                  <c:v>44141</c:v>
                </c:pt>
                <c:pt idx="129">
                  <c:v>44142</c:v>
                </c:pt>
                <c:pt idx="130">
                  <c:v>44143</c:v>
                </c:pt>
                <c:pt idx="131">
                  <c:v>44144</c:v>
                </c:pt>
                <c:pt idx="132">
                  <c:v>44145</c:v>
                </c:pt>
                <c:pt idx="133">
                  <c:v>44146</c:v>
                </c:pt>
              </c:numCache>
            </c:numRef>
          </c:cat>
          <c:val>
            <c:numRef>
              <c:f>Sheet1!$B$158:$B$291</c:f>
              <c:numCache>
                <c:formatCode>General</c:formatCode>
                <c:ptCount val="134"/>
                <c:pt idx="0">
                  <c:v>91</c:v>
                </c:pt>
                <c:pt idx="1">
                  <c:v>132</c:v>
                </c:pt>
                <c:pt idx="2">
                  <c:v>139</c:v>
                </c:pt>
                <c:pt idx="3">
                  <c:v>121</c:v>
                </c:pt>
                <c:pt idx="4">
                  <c:v>75</c:v>
                </c:pt>
                <c:pt idx="5">
                  <c:v>51</c:v>
                </c:pt>
                <c:pt idx="6">
                  <c:v>118</c:v>
                </c:pt>
                <c:pt idx="7">
                  <c:v>129</c:v>
                </c:pt>
                <c:pt idx="8">
                  <c:v>105</c:v>
                </c:pt>
                <c:pt idx="9">
                  <c:v>141</c:v>
                </c:pt>
                <c:pt idx="10">
                  <c:v>53</c:v>
                </c:pt>
                <c:pt idx="11">
                  <c:v>59</c:v>
                </c:pt>
                <c:pt idx="12">
                  <c:v>64</c:v>
                </c:pt>
                <c:pt idx="13">
                  <c:v>104</c:v>
                </c:pt>
                <c:pt idx="14">
                  <c:v>134</c:v>
                </c:pt>
                <c:pt idx="15">
                  <c:v>137</c:v>
                </c:pt>
                <c:pt idx="16">
                  <c:v>128</c:v>
                </c:pt>
                <c:pt idx="17">
                  <c:v>112</c:v>
                </c:pt>
                <c:pt idx="18">
                  <c:v>91</c:v>
                </c:pt>
                <c:pt idx="19">
                  <c:v>168</c:v>
                </c:pt>
                <c:pt idx="20">
                  <c:v>207</c:v>
                </c:pt>
                <c:pt idx="21">
                  <c:v>245</c:v>
                </c:pt>
                <c:pt idx="22">
                  <c:v>231</c:v>
                </c:pt>
                <c:pt idx="23">
                  <c:v>278</c:v>
                </c:pt>
                <c:pt idx="24">
                  <c:v>132</c:v>
                </c:pt>
                <c:pt idx="25">
                  <c:v>114</c:v>
                </c:pt>
                <c:pt idx="26">
                  <c:v>194</c:v>
                </c:pt>
                <c:pt idx="27">
                  <c:v>278</c:v>
                </c:pt>
                <c:pt idx="28">
                  <c:v>274</c:v>
                </c:pt>
                <c:pt idx="29">
                  <c:v>254</c:v>
                </c:pt>
                <c:pt idx="30">
                  <c:v>231</c:v>
                </c:pt>
                <c:pt idx="31">
                  <c:v>123</c:v>
                </c:pt>
                <c:pt idx="32">
                  <c:v>101</c:v>
                </c:pt>
                <c:pt idx="33">
                  <c:v>208</c:v>
                </c:pt>
                <c:pt idx="34">
                  <c:v>287</c:v>
                </c:pt>
                <c:pt idx="35">
                  <c:v>240</c:v>
                </c:pt>
                <c:pt idx="36">
                  <c:v>215</c:v>
                </c:pt>
                <c:pt idx="37">
                  <c:v>323</c:v>
                </c:pt>
                <c:pt idx="38">
                  <c:v>173</c:v>
                </c:pt>
                <c:pt idx="39">
                  <c:v>122</c:v>
                </c:pt>
                <c:pt idx="40">
                  <c:v>140</c:v>
                </c:pt>
                <c:pt idx="41">
                  <c:v>288</c:v>
                </c:pt>
                <c:pt idx="42">
                  <c:v>289</c:v>
                </c:pt>
                <c:pt idx="43">
                  <c:v>329</c:v>
                </c:pt>
                <c:pt idx="44">
                  <c:v>291</c:v>
                </c:pt>
                <c:pt idx="45">
                  <c:v>197</c:v>
                </c:pt>
                <c:pt idx="46">
                  <c:v>121</c:v>
                </c:pt>
                <c:pt idx="47">
                  <c:v>191</c:v>
                </c:pt>
                <c:pt idx="48">
                  <c:v>281</c:v>
                </c:pt>
                <c:pt idx="49">
                  <c:v>313</c:v>
                </c:pt>
                <c:pt idx="50">
                  <c:v>246</c:v>
                </c:pt>
                <c:pt idx="51">
                  <c:v>504</c:v>
                </c:pt>
                <c:pt idx="52">
                  <c:v>234</c:v>
                </c:pt>
                <c:pt idx="53">
                  <c:v>136</c:v>
                </c:pt>
                <c:pt idx="54">
                  <c:v>259</c:v>
                </c:pt>
                <c:pt idx="55">
                  <c:v>364</c:v>
                </c:pt>
                <c:pt idx="56">
                  <c:v>395</c:v>
                </c:pt>
                <c:pt idx="57">
                  <c:v>350</c:v>
                </c:pt>
                <c:pt idx="58">
                  <c:v>485</c:v>
                </c:pt>
                <c:pt idx="59">
                  <c:v>320</c:v>
                </c:pt>
                <c:pt idx="60">
                  <c:v>274</c:v>
                </c:pt>
                <c:pt idx="61">
                  <c:v>256</c:v>
                </c:pt>
                <c:pt idx="62">
                  <c:v>499</c:v>
                </c:pt>
                <c:pt idx="63">
                  <c:v>645</c:v>
                </c:pt>
                <c:pt idx="64">
                  <c:v>675</c:v>
                </c:pt>
                <c:pt idx="65">
                  <c:v>797</c:v>
                </c:pt>
                <c:pt idx="66">
                  <c:v>504</c:v>
                </c:pt>
                <c:pt idx="67">
                  <c:v>410</c:v>
                </c:pt>
                <c:pt idx="68">
                  <c:v>561</c:v>
                </c:pt>
                <c:pt idx="69">
                  <c:v>1161</c:v>
                </c:pt>
                <c:pt idx="70">
                  <c:v>1158</c:v>
                </c:pt>
                <c:pt idx="71">
                  <c:v>1382</c:v>
                </c:pt>
                <c:pt idx="72">
                  <c:v>1443</c:v>
                </c:pt>
                <c:pt idx="73">
                  <c:v>1537</c:v>
                </c:pt>
                <c:pt idx="74">
                  <c:v>791</c:v>
                </c:pt>
                <c:pt idx="75">
                  <c:v>1028</c:v>
                </c:pt>
                <c:pt idx="76">
                  <c:v>1674</c:v>
                </c:pt>
                <c:pt idx="77">
                  <c:v>2133</c:v>
                </c:pt>
                <c:pt idx="78">
                  <c:v>3125</c:v>
                </c:pt>
                <c:pt idx="79">
                  <c:v>2108</c:v>
                </c:pt>
                <c:pt idx="80">
                  <c:v>2046</c:v>
                </c:pt>
                <c:pt idx="81">
                  <c:v>984</c:v>
                </c:pt>
                <c:pt idx="82">
                  <c:v>1476</c:v>
                </c:pt>
                <c:pt idx="83">
                  <c:v>2388</c:v>
                </c:pt>
                <c:pt idx="84">
                  <c:v>2306</c:v>
                </c:pt>
                <c:pt idx="85">
                  <c:v>2908</c:v>
                </c:pt>
                <c:pt idx="86">
                  <c:v>2947</c:v>
                </c:pt>
                <c:pt idx="87">
                  <c:v>1981</c:v>
                </c:pt>
                <c:pt idx="88">
                  <c:v>1304</c:v>
                </c:pt>
                <c:pt idx="89">
                  <c:v>1284</c:v>
                </c:pt>
                <c:pt idx="90">
                  <c:v>1963</c:v>
                </c:pt>
                <c:pt idx="91">
                  <c:v>2926</c:v>
                </c:pt>
                <c:pt idx="92">
                  <c:v>3496</c:v>
                </c:pt>
                <c:pt idx="93">
                  <c:v>3795</c:v>
                </c:pt>
                <c:pt idx="94">
                  <c:v>2555</c:v>
                </c:pt>
                <c:pt idx="95">
                  <c:v>1840</c:v>
                </c:pt>
                <c:pt idx="96">
                  <c:v>3118</c:v>
                </c:pt>
                <c:pt idx="97">
                  <c:v>4458</c:v>
                </c:pt>
                <c:pt idx="98">
                  <c:v>5338</c:v>
                </c:pt>
                <c:pt idx="99">
                  <c:v>5394</c:v>
                </c:pt>
                <c:pt idx="100">
                  <c:v>8616</c:v>
                </c:pt>
                <c:pt idx="101">
                  <c:v>4636</c:v>
                </c:pt>
                <c:pt idx="102">
                  <c:v>3104</c:v>
                </c:pt>
                <c:pt idx="103">
                  <c:v>4308</c:v>
                </c:pt>
                <c:pt idx="104">
                  <c:v>8324</c:v>
                </c:pt>
                <c:pt idx="105">
                  <c:v>9545</c:v>
                </c:pt>
                <c:pt idx="106">
                  <c:v>9722</c:v>
                </c:pt>
                <c:pt idx="107">
                  <c:v>11105</c:v>
                </c:pt>
                <c:pt idx="108">
                  <c:v>8713</c:v>
                </c:pt>
                <c:pt idx="109">
                  <c:v>5059</c:v>
                </c:pt>
                <c:pt idx="110">
                  <c:v>8076</c:v>
                </c:pt>
                <c:pt idx="111">
                  <c:v>11984</c:v>
                </c:pt>
                <c:pt idx="112">
                  <c:v>14969</c:v>
                </c:pt>
                <c:pt idx="113">
                  <c:v>14156</c:v>
                </c:pt>
                <c:pt idx="114">
                  <c:v>15253</c:v>
                </c:pt>
                <c:pt idx="115">
                  <c:v>12471</c:v>
                </c:pt>
                <c:pt idx="116">
                  <c:v>7300</c:v>
                </c:pt>
                <c:pt idx="117">
                  <c:v>10273</c:v>
                </c:pt>
                <c:pt idx="118">
                  <c:v>15664</c:v>
                </c:pt>
                <c:pt idx="119">
                  <c:v>12978</c:v>
                </c:pt>
                <c:pt idx="120">
                  <c:v>13050</c:v>
                </c:pt>
                <c:pt idx="121">
                  <c:v>13606</c:v>
                </c:pt>
                <c:pt idx="122">
                  <c:v>11427</c:v>
                </c:pt>
                <c:pt idx="123">
                  <c:v>6551</c:v>
                </c:pt>
                <c:pt idx="124">
                  <c:v>9240</c:v>
                </c:pt>
                <c:pt idx="125">
                  <c:v>12088</c:v>
                </c:pt>
                <c:pt idx="126">
                  <c:v>15727</c:v>
                </c:pt>
                <c:pt idx="127">
                  <c:v>13232</c:v>
                </c:pt>
                <c:pt idx="128">
                  <c:v>11547</c:v>
                </c:pt>
                <c:pt idx="129">
                  <c:v>7721</c:v>
                </c:pt>
                <c:pt idx="130">
                  <c:v>3608</c:v>
                </c:pt>
                <c:pt idx="131">
                  <c:v>6048</c:v>
                </c:pt>
                <c:pt idx="132">
                  <c:v>9015</c:v>
                </c:pt>
                <c:pt idx="133">
                  <c:v>8925</c:v>
                </c:pt>
              </c:numCache>
            </c:numRef>
          </c:val>
          <c:extLst>
            <c:ext xmlns:c16="http://schemas.microsoft.com/office/drawing/2014/chart" uri="{C3380CC4-5D6E-409C-BE32-E72D297353CC}">
              <c16:uniqueId val="{00000000-7BD4-4958-86A2-F5BD178427A8}"/>
            </c:ext>
          </c:extLst>
        </c:ser>
        <c:dLbls>
          <c:showLegendKey val="0"/>
          <c:showVal val="0"/>
          <c:showCatName val="0"/>
          <c:showSerName val="0"/>
          <c:showPercent val="0"/>
          <c:showBubbleSize val="0"/>
        </c:dLbls>
        <c:gapWidth val="50"/>
        <c:axId val="524901576"/>
        <c:axId val="524901968"/>
      </c:barChart>
      <c:dateAx>
        <c:axId val="524901576"/>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524901968"/>
        <c:crosses val="autoZero"/>
        <c:auto val="1"/>
        <c:lblOffset val="100"/>
        <c:baseTimeUnit val="days"/>
        <c:majorUnit val="1"/>
        <c:majorTimeUnit val="days"/>
      </c:dateAx>
      <c:valAx>
        <c:axId val="524901968"/>
        <c:scaling>
          <c:orientation val="minMax"/>
          <c:max val="16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524901576"/>
        <c:crosses val="autoZero"/>
        <c:crossBetween val="between"/>
        <c:majorUnit val="2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83667020704E-2"/>
          <c:y val="0.10271625430964779"/>
          <c:w val="0.91692139603581668"/>
          <c:h val="0.71344666460445894"/>
        </c:manualLayout>
      </c:layout>
      <c:barChart>
        <c:barDir val="col"/>
        <c:grouping val="clustered"/>
        <c:varyColors val="0"/>
        <c:ser>
          <c:idx val="0"/>
          <c:order val="0"/>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Sheet1!$B$204:$B$310</c:f>
              <c:numCache>
                <c:formatCode>General</c:formatCode>
                <c:ptCount val="107"/>
                <c:pt idx="0">
                  <c:v>121</c:v>
                </c:pt>
                <c:pt idx="1">
                  <c:v>191</c:v>
                </c:pt>
                <c:pt idx="2">
                  <c:v>281</c:v>
                </c:pt>
                <c:pt idx="3">
                  <c:v>313</c:v>
                </c:pt>
                <c:pt idx="4">
                  <c:v>246</c:v>
                </c:pt>
                <c:pt idx="5">
                  <c:v>504</c:v>
                </c:pt>
                <c:pt idx="6">
                  <c:v>234</c:v>
                </c:pt>
                <c:pt idx="7">
                  <c:v>136</c:v>
                </c:pt>
                <c:pt idx="8">
                  <c:v>259</c:v>
                </c:pt>
                <c:pt idx="9">
                  <c:v>364</c:v>
                </c:pt>
                <c:pt idx="10">
                  <c:v>395</c:v>
                </c:pt>
                <c:pt idx="11">
                  <c:v>350</c:v>
                </c:pt>
                <c:pt idx="12">
                  <c:v>485</c:v>
                </c:pt>
                <c:pt idx="13">
                  <c:v>320</c:v>
                </c:pt>
                <c:pt idx="14">
                  <c:v>274</c:v>
                </c:pt>
                <c:pt idx="15">
                  <c:v>256</c:v>
                </c:pt>
                <c:pt idx="16">
                  <c:v>499</c:v>
                </c:pt>
                <c:pt idx="17">
                  <c:v>645</c:v>
                </c:pt>
                <c:pt idx="18">
                  <c:v>675</c:v>
                </c:pt>
                <c:pt idx="19">
                  <c:v>797</c:v>
                </c:pt>
                <c:pt idx="20">
                  <c:v>504</c:v>
                </c:pt>
                <c:pt idx="21">
                  <c:v>410</c:v>
                </c:pt>
                <c:pt idx="22">
                  <c:v>561</c:v>
                </c:pt>
                <c:pt idx="23">
                  <c:v>1161</c:v>
                </c:pt>
                <c:pt idx="24">
                  <c:v>1158</c:v>
                </c:pt>
                <c:pt idx="25">
                  <c:v>1382</c:v>
                </c:pt>
                <c:pt idx="26">
                  <c:v>1443</c:v>
                </c:pt>
                <c:pt idx="27">
                  <c:v>1537</c:v>
                </c:pt>
                <c:pt idx="28">
                  <c:v>791</c:v>
                </c:pt>
                <c:pt idx="29">
                  <c:v>1028</c:v>
                </c:pt>
                <c:pt idx="30">
                  <c:v>1674</c:v>
                </c:pt>
                <c:pt idx="31">
                  <c:v>2133</c:v>
                </c:pt>
                <c:pt idx="32">
                  <c:v>3125</c:v>
                </c:pt>
                <c:pt idx="33">
                  <c:v>2108</c:v>
                </c:pt>
                <c:pt idx="34">
                  <c:v>2046</c:v>
                </c:pt>
                <c:pt idx="35">
                  <c:v>984</c:v>
                </c:pt>
                <c:pt idx="36">
                  <c:v>1476</c:v>
                </c:pt>
                <c:pt idx="37">
                  <c:v>2388</c:v>
                </c:pt>
                <c:pt idx="38">
                  <c:v>2306</c:v>
                </c:pt>
                <c:pt idx="39">
                  <c:v>2908</c:v>
                </c:pt>
                <c:pt idx="40">
                  <c:v>2947</c:v>
                </c:pt>
                <c:pt idx="41">
                  <c:v>1981</c:v>
                </c:pt>
                <c:pt idx="42">
                  <c:v>1304</c:v>
                </c:pt>
                <c:pt idx="43">
                  <c:v>1284</c:v>
                </c:pt>
                <c:pt idx="44">
                  <c:v>1963</c:v>
                </c:pt>
                <c:pt idx="45">
                  <c:v>2926</c:v>
                </c:pt>
                <c:pt idx="46">
                  <c:v>3496</c:v>
                </c:pt>
                <c:pt idx="47">
                  <c:v>3795</c:v>
                </c:pt>
                <c:pt idx="48">
                  <c:v>2555</c:v>
                </c:pt>
                <c:pt idx="49">
                  <c:v>1840</c:v>
                </c:pt>
                <c:pt idx="50">
                  <c:v>3118</c:v>
                </c:pt>
                <c:pt idx="51">
                  <c:v>4458</c:v>
                </c:pt>
                <c:pt idx="52">
                  <c:v>5338</c:v>
                </c:pt>
                <c:pt idx="53">
                  <c:v>5394</c:v>
                </c:pt>
                <c:pt idx="54">
                  <c:v>8616</c:v>
                </c:pt>
                <c:pt idx="55">
                  <c:v>4636</c:v>
                </c:pt>
                <c:pt idx="56">
                  <c:v>3104</c:v>
                </c:pt>
                <c:pt idx="57">
                  <c:v>4308</c:v>
                </c:pt>
                <c:pt idx="58">
                  <c:v>8324</c:v>
                </c:pt>
                <c:pt idx="59">
                  <c:v>9545</c:v>
                </c:pt>
                <c:pt idx="60">
                  <c:v>9722</c:v>
                </c:pt>
                <c:pt idx="61">
                  <c:v>11105</c:v>
                </c:pt>
                <c:pt idx="62" formatCode="#,##0">
                  <c:v>8713</c:v>
                </c:pt>
                <c:pt idx="63" formatCode="#,##0">
                  <c:v>5059</c:v>
                </c:pt>
                <c:pt idx="64" formatCode="#,##0">
                  <c:v>8076</c:v>
                </c:pt>
                <c:pt idx="65">
                  <c:v>11984</c:v>
                </c:pt>
                <c:pt idx="66">
                  <c:v>14969</c:v>
                </c:pt>
                <c:pt idx="67">
                  <c:v>14156</c:v>
                </c:pt>
                <c:pt idx="68">
                  <c:v>15253</c:v>
                </c:pt>
                <c:pt idx="69">
                  <c:v>12471</c:v>
                </c:pt>
                <c:pt idx="70">
                  <c:v>7300</c:v>
                </c:pt>
                <c:pt idx="71">
                  <c:v>10273</c:v>
                </c:pt>
                <c:pt idx="72">
                  <c:v>15664</c:v>
                </c:pt>
                <c:pt idx="73" formatCode="#,##0">
                  <c:v>12978</c:v>
                </c:pt>
                <c:pt idx="74" formatCode="#,##0">
                  <c:v>13050</c:v>
                </c:pt>
                <c:pt idx="75">
                  <c:v>13606</c:v>
                </c:pt>
                <c:pt idx="76">
                  <c:v>11427</c:v>
                </c:pt>
                <c:pt idx="77">
                  <c:v>6551</c:v>
                </c:pt>
                <c:pt idx="78">
                  <c:v>9240</c:v>
                </c:pt>
                <c:pt idx="79">
                  <c:v>12088</c:v>
                </c:pt>
                <c:pt idx="80">
                  <c:v>15727</c:v>
                </c:pt>
                <c:pt idx="81">
                  <c:v>13232</c:v>
                </c:pt>
                <c:pt idx="82">
                  <c:v>11547</c:v>
                </c:pt>
                <c:pt idx="83">
                  <c:v>7721</c:v>
                </c:pt>
                <c:pt idx="84">
                  <c:v>3608</c:v>
                </c:pt>
                <c:pt idx="85">
                  <c:v>6048</c:v>
                </c:pt>
                <c:pt idx="86">
                  <c:v>9015</c:v>
                </c:pt>
                <c:pt idx="87">
                  <c:v>8925</c:v>
                </c:pt>
              </c:numCache>
            </c:numRef>
          </c:val>
          <c:extLst>
            <c:ext xmlns:c16="http://schemas.microsoft.com/office/drawing/2014/chart" uri="{C3380CC4-5D6E-409C-BE32-E72D297353CC}">
              <c16:uniqueId val="{00000000-0F86-45D5-914A-F7C6AE048FCA}"/>
            </c:ext>
          </c:extLst>
        </c:ser>
        <c:dLbls>
          <c:showLegendKey val="0"/>
          <c:showVal val="0"/>
          <c:showCatName val="0"/>
          <c:showSerName val="0"/>
          <c:showPercent val="0"/>
          <c:showBubbleSize val="0"/>
        </c:dLbls>
        <c:gapWidth val="50"/>
        <c:axId val="417147840"/>
        <c:axId val="419321824"/>
      </c:barChart>
      <c:lineChart>
        <c:grouping val="standard"/>
        <c:varyColors val="0"/>
        <c:ser>
          <c:idx val="1"/>
          <c:order val="1"/>
          <c:spPr>
            <a:ln w="28575" cap="rnd">
              <a:solidFill>
                <a:srgbClr val="FF9900"/>
              </a:solidFill>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Sheet1!$C$204:$C$310</c:f>
              <c:numCache>
                <c:formatCode>General</c:formatCode>
                <c:ptCount val="107"/>
                <c:pt idx="66">
                  <c:v>14687</c:v>
                </c:pt>
                <c:pt idx="67">
                  <c:v>13623</c:v>
                </c:pt>
                <c:pt idx="68">
                  <c:v>13339</c:v>
                </c:pt>
                <c:pt idx="69">
                  <c:v>13529</c:v>
                </c:pt>
                <c:pt idx="70">
                  <c:v>14036</c:v>
                </c:pt>
                <c:pt idx="71">
                  <c:v>14226</c:v>
                </c:pt>
                <c:pt idx="72">
                  <c:v>14226</c:v>
                </c:pt>
                <c:pt idx="73">
                  <c:v>14105</c:v>
                </c:pt>
                <c:pt idx="74">
                  <c:v>13895</c:v>
                </c:pt>
                <c:pt idx="75">
                  <c:v>14027</c:v>
                </c:pt>
                <c:pt idx="76">
                  <c:v>14234</c:v>
                </c:pt>
                <c:pt idx="77">
                  <c:v>14373</c:v>
                </c:pt>
                <c:pt idx="78">
                  <c:v>14333</c:v>
                </c:pt>
                <c:pt idx="79">
                  <c:v>14280</c:v>
                </c:pt>
                <c:pt idx="80">
                  <c:v>14281</c:v>
                </c:pt>
              </c:numCache>
            </c:numRef>
          </c:val>
          <c:smooth val="0"/>
          <c:extLst>
            <c:ext xmlns:c16="http://schemas.microsoft.com/office/drawing/2014/chart" uri="{C3380CC4-5D6E-409C-BE32-E72D297353CC}">
              <c16:uniqueId val="{00000001-0F86-45D5-914A-F7C6AE048FCA}"/>
            </c:ext>
          </c:extLst>
        </c:ser>
        <c:ser>
          <c:idx val="2"/>
          <c:order val="2"/>
          <c:spPr>
            <a:ln w="28575" cap="rnd">
              <a:solidFill>
                <a:srgbClr val="00B05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Sheet1!$D$204:$D$310</c:f>
              <c:numCache>
                <c:formatCode>General</c:formatCode>
                <c:ptCount val="107"/>
                <c:pt idx="81">
                  <c:v>9076</c:v>
                </c:pt>
                <c:pt idx="82">
                  <c:v>8473</c:v>
                </c:pt>
                <c:pt idx="83">
                  <c:v>8065</c:v>
                </c:pt>
                <c:pt idx="84">
                  <c:v>7703</c:v>
                </c:pt>
                <c:pt idx="85">
                  <c:v>7318</c:v>
                </c:pt>
                <c:pt idx="86">
                  <c:v>6889</c:v>
                </c:pt>
                <c:pt idx="87">
                  <c:v>6483</c:v>
                </c:pt>
                <c:pt idx="88">
                  <c:v>6121</c:v>
                </c:pt>
                <c:pt idx="89">
                  <c:v>5799</c:v>
                </c:pt>
                <c:pt idx="90">
                  <c:v>5509</c:v>
                </c:pt>
                <c:pt idx="91">
                  <c:v>5221</c:v>
                </c:pt>
                <c:pt idx="92">
                  <c:v>4932</c:v>
                </c:pt>
                <c:pt idx="93">
                  <c:v>4654</c:v>
                </c:pt>
                <c:pt idx="94">
                  <c:v>4402</c:v>
                </c:pt>
                <c:pt idx="95">
                  <c:v>4172</c:v>
                </c:pt>
                <c:pt idx="96">
                  <c:v>3955</c:v>
                </c:pt>
                <c:pt idx="97">
                  <c:v>3746</c:v>
                </c:pt>
                <c:pt idx="98">
                  <c:v>3544</c:v>
                </c:pt>
                <c:pt idx="99">
                  <c:v>3353</c:v>
                </c:pt>
                <c:pt idx="100">
                  <c:v>3175</c:v>
                </c:pt>
                <c:pt idx="101">
                  <c:v>3009</c:v>
                </c:pt>
                <c:pt idx="102">
                  <c:v>2852</c:v>
                </c:pt>
                <c:pt idx="103">
                  <c:v>2703</c:v>
                </c:pt>
                <c:pt idx="104">
                  <c:v>2560</c:v>
                </c:pt>
                <c:pt idx="105">
                  <c:v>2426</c:v>
                </c:pt>
                <c:pt idx="106">
                  <c:v>2300</c:v>
                </c:pt>
              </c:numCache>
            </c:numRef>
          </c:val>
          <c:smooth val="0"/>
          <c:extLst>
            <c:ext xmlns:c16="http://schemas.microsoft.com/office/drawing/2014/chart" uri="{C3380CC4-5D6E-409C-BE32-E72D297353CC}">
              <c16:uniqueId val="{00000002-0F86-45D5-914A-F7C6AE048FCA}"/>
            </c:ext>
          </c:extLst>
        </c:ser>
        <c:ser>
          <c:idx val="3"/>
          <c:order val="3"/>
          <c:spPr>
            <a:ln w="28575" cap="rnd">
              <a:solidFill>
                <a:srgbClr val="0070C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Sheet1!$E$204:$E$310</c:f>
              <c:numCache>
                <c:formatCode>General</c:formatCode>
                <c:ptCount val="107"/>
                <c:pt idx="81">
                  <c:v>11557</c:v>
                </c:pt>
                <c:pt idx="82">
                  <c:v>11245</c:v>
                </c:pt>
                <c:pt idx="83">
                  <c:v>11022</c:v>
                </c:pt>
                <c:pt idx="84">
                  <c:v>10795</c:v>
                </c:pt>
                <c:pt idx="85">
                  <c:v>10532</c:v>
                </c:pt>
                <c:pt idx="86">
                  <c:v>10246</c:v>
                </c:pt>
                <c:pt idx="87">
                  <c:v>9982</c:v>
                </c:pt>
                <c:pt idx="88">
                  <c:v>9744</c:v>
                </c:pt>
                <c:pt idx="89">
                  <c:v>9521</c:v>
                </c:pt>
                <c:pt idx="90">
                  <c:v>9304</c:v>
                </c:pt>
                <c:pt idx="91">
                  <c:v>9077</c:v>
                </c:pt>
                <c:pt idx="92">
                  <c:v>8849</c:v>
                </c:pt>
                <c:pt idx="93">
                  <c:v>8629</c:v>
                </c:pt>
                <c:pt idx="94">
                  <c:v>8424</c:v>
                </c:pt>
                <c:pt idx="95">
                  <c:v>8227</c:v>
                </c:pt>
                <c:pt idx="96">
                  <c:v>8032</c:v>
                </c:pt>
                <c:pt idx="97">
                  <c:v>7838</c:v>
                </c:pt>
                <c:pt idx="98">
                  <c:v>7647</c:v>
                </c:pt>
                <c:pt idx="99">
                  <c:v>7462</c:v>
                </c:pt>
                <c:pt idx="100">
                  <c:v>7284</c:v>
                </c:pt>
                <c:pt idx="101">
                  <c:v>7112</c:v>
                </c:pt>
                <c:pt idx="102">
                  <c:v>6943</c:v>
                </c:pt>
                <c:pt idx="103">
                  <c:v>6776</c:v>
                </c:pt>
                <c:pt idx="104">
                  <c:v>6614</c:v>
                </c:pt>
                <c:pt idx="105">
                  <c:v>6455</c:v>
                </c:pt>
                <c:pt idx="106">
                  <c:v>6303</c:v>
                </c:pt>
              </c:numCache>
            </c:numRef>
          </c:val>
          <c:smooth val="0"/>
          <c:extLst>
            <c:ext xmlns:c16="http://schemas.microsoft.com/office/drawing/2014/chart" uri="{C3380CC4-5D6E-409C-BE32-E72D297353CC}">
              <c16:uniqueId val="{00000003-0F86-45D5-914A-F7C6AE048FCA}"/>
            </c:ext>
          </c:extLst>
        </c:ser>
        <c:ser>
          <c:idx val="4"/>
          <c:order val="4"/>
          <c:spPr>
            <a:ln w="28575" cap="rnd">
              <a:solidFill>
                <a:srgbClr val="FFC00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Sheet1!$F$204:$F$310</c:f>
              <c:numCache>
                <c:formatCode>General</c:formatCode>
                <c:ptCount val="107"/>
                <c:pt idx="81">
                  <c:v>14347</c:v>
                </c:pt>
                <c:pt idx="82">
                  <c:v>14458</c:v>
                </c:pt>
                <c:pt idx="83">
                  <c:v>14521</c:v>
                </c:pt>
                <c:pt idx="84">
                  <c:v>14533</c:v>
                </c:pt>
                <c:pt idx="85">
                  <c:v>14526</c:v>
                </c:pt>
                <c:pt idx="86">
                  <c:v>14558</c:v>
                </c:pt>
                <c:pt idx="87">
                  <c:v>14619</c:v>
                </c:pt>
                <c:pt idx="88">
                  <c:v>14683</c:v>
                </c:pt>
                <c:pt idx="89">
                  <c:v>14728</c:v>
                </c:pt>
                <c:pt idx="90">
                  <c:v>14754</c:v>
                </c:pt>
                <c:pt idx="91">
                  <c:v>14778</c:v>
                </c:pt>
                <c:pt idx="92">
                  <c:v>14817</c:v>
                </c:pt>
                <c:pt idx="93">
                  <c:v>14868</c:v>
                </c:pt>
                <c:pt idx="94">
                  <c:v>14917</c:v>
                </c:pt>
                <c:pt idx="95">
                  <c:v>14958</c:v>
                </c:pt>
                <c:pt idx="96">
                  <c:v>14992</c:v>
                </c:pt>
                <c:pt idx="97">
                  <c:v>15026</c:v>
                </c:pt>
                <c:pt idx="98">
                  <c:v>15068</c:v>
                </c:pt>
                <c:pt idx="99">
                  <c:v>15113</c:v>
                </c:pt>
                <c:pt idx="100">
                  <c:v>15158</c:v>
                </c:pt>
                <c:pt idx="101">
                  <c:v>15198</c:v>
                </c:pt>
                <c:pt idx="102">
                  <c:v>15235</c:v>
                </c:pt>
                <c:pt idx="103">
                  <c:v>15275</c:v>
                </c:pt>
                <c:pt idx="104">
                  <c:v>15317</c:v>
                </c:pt>
                <c:pt idx="105">
                  <c:v>15361</c:v>
                </c:pt>
                <c:pt idx="106">
                  <c:v>15403</c:v>
                </c:pt>
              </c:numCache>
            </c:numRef>
          </c:val>
          <c:smooth val="0"/>
          <c:extLst>
            <c:ext xmlns:c16="http://schemas.microsoft.com/office/drawing/2014/chart" uri="{C3380CC4-5D6E-409C-BE32-E72D297353CC}">
              <c16:uniqueId val="{00000004-0F86-45D5-914A-F7C6AE048FCA}"/>
            </c:ext>
          </c:extLst>
        </c:ser>
        <c:ser>
          <c:idx val="5"/>
          <c:order val="5"/>
          <c:spPr>
            <a:ln w="28575" cap="rnd">
              <a:solidFill>
                <a:srgbClr val="FF0000"/>
              </a:solidFill>
              <a:prstDash val="sysDash"/>
              <a:round/>
            </a:ln>
            <a:effectLst/>
          </c:spPr>
          <c:marker>
            <c:symbol val="none"/>
          </c:marker>
          <c:cat>
            <c:numRef>
              <c:f>Sheet1!$A$204:$A$310</c:f>
              <c:numCache>
                <c:formatCode>m/d/yyyy</c:formatCode>
                <c:ptCount val="107"/>
                <c:pt idx="0">
                  <c:v>44059</c:v>
                </c:pt>
                <c:pt idx="1">
                  <c:v>44060</c:v>
                </c:pt>
                <c:pt idx="2">
                  <c:v>44061</c:v>
                </c:pt>
                <c:pt idx="3">
                  <c:v>44062</c:v>
                </c:pt>
                <c:pt idx="4">
                  <c:v>44063</c:v>
                </c:pt>
                <c:pt idx="5">
                  <c:v>44064</c:v>
                </c:pt>
                <c:pt idx="6">
                  <c:v>44065</c:v>
                </c:pt>
                <c:pt idx="7">
                  <c:v>44066</c:v>
                </c:pt>
                <c:pt idx="8">
                  <c:v>44067</c:v>
                </c:pt>
                <c:pt idx="9">
                  <c:v>44068</c:v>
                </c:pt>
                <c:pt idx="10">
                  <c:v>44069</c:v>
                </c:pt>
                <c:pt idx="11">
                  <c:v>44070</c:v>
                </c:pt>
                <c:pt idx="12">
                  <c:v>44071</c:v>
                </c:pt>
                <c:pt idx="13">
                  <c:v>44072</c:v>
                </c:pt>
                <c:pt idx="14">
                  <c:v>44073</c:v>
                </c:pt>
                <c:pt idx="15">
                  <c:v>44074</c:v>
                </c:pt>
                <c:pt idx="16">
                  <c:v>44075</c:v>
                </c:pt>
                <c:pt idx="17">
                  <c:v>44076</c:v>
                </c:pt>
                <c:pt idx="18">
                  <c:v>44077</c:v>
                </c:pt>
                <c:pt idx="19">
                  <c:v>44078</c:v>
                </c:pt>
                <c:pt idx="20">
                  <c:v>44079</c:v>
                </c:pt>
                <c:pt idx="21">
                  <c:v>44080</c:v>
                </c:pt>
                <c:pt idx="22">
                  <c:v>44081</c:v>
                </c:pt>
                <c:pt idx="23">
                  <c:v>44082</c:v>
                </c:pt>
                <c:pt idx="24">
                  <c:v>44083</c:v>
                </c:pt>
                <c:pt idx="25">
                  <c:v>44084</c:v>
                </c:pt>
                <c:pt idx="26">
                  <c:v>44085</c:v>
                </c:pt>
                <c:pt idx="27">
                  <c:v>44086</c:v>
                </c:pt>
                <c:pt idx="28">
                  <c:v>44087</c:v>
                </c:pt>
                <c:pt idx="29">
                  <c:v>44088</c:v>
                </c:pt>
                <c:pt idx="30">
                  <c:v>44089</c:v>
                </c:pt>
                <c:pt idx="31">
                  <c:v>44090</c:v>
                </c:pt>
                <c:pt idx="32">
                  <c:v>44091</c:v>
                </c:pt>
                <c:pt idx="33">
                  <c:v>44092</c:v>
                </c:pt>
                <c:pt idx="34">
                  <c:v>44093</c:v>
                </c:pt>
                <c:pt idx="35">
                  <c:v>44094</c:v>
                </c:pt>
                <c:pt idx="36">
                  <c:v>44095</c:v>
                </c:pt>
                <c:pt idx="37">
                  <c:v>44096</c:v>
                </c:pt>
                <c:pt idx="38">
                  <c:v>44097</c:v>
                </c:pt>
                <c:pt idx="39">
                  <c:v>44098</c:v>
                </c:pt>
                <c:pt idx="40">
                  <c:v>44099</c:v>
                </c:pt>
                <c:pt idx="41">
                  <c:v>44100</c:v>
                </c:pt>
                <c:pt idx="42">
                  <c:v>44101</c:v>
                </c:pt>
                <c:pt idx="43">
                  <c:v>44102</c:v>
                </c:pt>
                <c:pt idx="44">
                  <c:v>44103</c:v>
                </c:pt>
                <c:pt idx="45">
                  <c:v>44104</c:v>
                </c:pt>
                <c:pt idx="46">
                  <c:v>44105</c:v>
                </c:pt>
                <c:pt idx="47">
                  <c:v>44106</c:v>
                </c:pt>
                <c:pt idx="48">
                  <c:v>44107</c:v>
                </c:pt>
                <c:pt idx="49">
                  <c:v>44108</c:v>
                </c:pt>
                <c:pt idx="50">
                  <c:v>44109</c:v>
                </c:pt>
                <c:pt idx="51">
                  <c:v>44110</c:v>
                </c:pt>
                <c:pt idx="52">
                  <c:v>44111</c:v>
                </c:pt>
                <c:pt idx="53">
                  <c:v>44112</c:v>
                </c:pt>
                <c:pt idx="54">
                  <c:v>44113</c:v>
                </c:pt>
                <c:pt idx="55">
                  <c:v>44114</c:v>
                </c:pt>
                <c:pt idx="56">
                  <c:v>44115</c:v>
                </c:pt>
                <c:pt idx="57">
                  <c:v>44116</c:v>
                </c:pt>
                <c:pt idx="58">
                  <c:v>44117</c:v>
                </c:pt>
                <c:pt idx="59">
                  <c:v>44118</c:v>
                </c:pt>
                <c:pt idx="60">
                  <c:v>44119</c:v>
                </c:pt>
                <c:pt idx="61">
                  <c:v>44120</c:v>
                </c:pt>
                <c:pt idx="62">
                  <c:v>44121</c:v>
                </c:pt>
                <c:pt idx="63">
                  <c:v>44122</c:v>
                </c:pt>
                <c:pt idx="64">
                  <c:v>44123</c:v>
                </c:pt>
                <c:pt idx="65">
                  <c:v>44124</c:v>
                </c:pt>
                <c:pt idx="66">
                  <c:v>44125</c:v>
                </c:pt>
                <c:pt idx="67">
                  <c:v>44126</c:v>
                </c:pt>
                <c:pt idx="68">
                  <c:v>44127</c:v>
                </c:pt>
                <c:pt idx="69">
                  <c:v>44128</c:v>
                </c:pt>
                <c:pt idx="70">
                  <c:v>44129</c:v>
                </c:pt>
                <c:pt idx="71">
                  <c:v>44130</c:v>
                </c:pt>
                <c:pt idx="72">
                  <c:v>44131</c:v>
                </c:pt>
                <c:pt idx="73">
                  <c:v>44132</c:v>
                </c:pt>
                <c:pt idx="74">
                  <c:v>44133</c:v>
                </c:pt>
                <c:pt idx="75">
                  <c:v>44134</c:v>
                </c:pt>
                <c:pt idx="76">
                  <c:v>44135</c:v>
                </c:pt>
                <c:pt idx="77">
                  <c:v>44136</c:v>
                </c:pt>
                <c:pt idx="78">
                  <c:v>44137</c:v>
                </c:pt>
                <c:pt idx="79">
                  <c:v>44138</c:v>
                </c:pt>
                <c:pt idx="80">
                  <c:v>44139</c:v>
                </c:pt>
                <c:pt idx="81">
                  <c:v>44140</c:v>
                </c:pt>
                <c:pt idx="82">
                  <c:v>44141</c:v>
                </c:pt>
                <c:pt idx="83">
                  <c:v>44142</c:v>
                </c:pt>
                <c:pt idx="84">
                  <c:v>44143</c:v>
                </c:pt>
                <c:pt idx="85">
                  <c:v>44144</c:v>
                </c:pt>
                <c:pt idx="86">
                  <c:v>44145</c:v>
                </c:pt>
                <c:pt idx="87">
                  <c:v>44146</c:v>
                </c:pt>
                <c:pt idx="88">
                  <c:v>44147</c:v>
                </c:pt>
                <c:pt idx="89">
                  <c:v>44148</c:v>
                </c:pt>
                <c:pt idx="90">
                  <c:v>44149</c:v>
                </c:pt>
                <c:pt idx="91">
                  <c:v>44150</c:v>
                </c:pt>
                <c:pt idx="92">
                  <c:v>44151</c:v>
                </c:pt>
                <c:pt idx="93">
                  <c:v>44152</c:v>
                </c:pt>
                <c:pt idx="94">
                  <c:v>44153</c:v>
                </c:pt>
                <c:pt idx="95">
                  <c:v>44154</c:v>
                </c:pt>
                <c:pt idx="96">
                  <c:v>44155</c:v>
                </c:pt>
                <c:pt idx="97">
                  <c:v>44156</c:v>
                </c:pt>
                <c:pt idx="98">
                  <c:v>44157</c:v>
                </c:pt>
                <c:pt idx="99">
                  <c:v>44158</c:v>
                </c:pt>
                <c:pt idx="100">
                  <c:v>44159</c:v>
                </c:pt>
                <c:pt idx="101">
                  <c:v>44160</c:v>
                </c:pt>
                <c:pt idx="102">
                  <c:v>44161</c:v>
                </c:pt>
                <c:pt idx="103">
                  <c:v>44162</c:v>
                </c:pt>
                <c:pt idx="104">
                  <c:v>44163</c:v>
                </c:pt>
                <c:pt idx="105">
                  <c:v>44164</c:v>
                </c:pt>
                <c:pt idx="106">
                  <c:v>44165</c:v>
                </c:pt>
              </c:numCache>
            </c:numRef>
          </c:cat>
          <c:val>
            <c:numRef>
              <c:f>Sheet1!$G$204:$G$310</c:f>
              <c:numCache>
                <c:formatCode>General</c:formatCode>
                <c:ptCount val="107"/>
                <c:pt idx="81">
                  <c:v>18435</c:v>
                </c:pt>
                <c:pt idx="82">
                  <c:v>19295</c:v>
                </c:pt>
                <c:pt idx="83">
                  <c:v>19896</c:v>
                </c:pt>
                <c:pt idx="84">
                  <c:v>20409</c:v>
                </c:pt>
                <c:pt idx="85">
                  <c:v>20989</c:v>
                </c:pt>
                <c:pt idx="86">
                  <c:v>21776</c:v>
                </c:pt>
                <c:pt idx="87">
                  <c:v>22625</c:v>
                </c:pt>
                <c:pt idx="88">
                  <c:v>23448</c:v>
                </c:pt>
                <c:pt idx="89">
                  <c:v>24215</c:v>
                </c:pt>
                <c:pt idx="90">
                  <c:v>24959</c:v>
                </c:pt>
                <c:pt idx="91">
                  <c:v>25779</c:v>
                </c:pt>
                <c:pt idx="92">
                  <c:v>26690</c:v>
                </c:pt>
                <c:pt idx="93">
                  <c:v>27658</c:v>
                </c:pt>
                <c:pt idx="94">
                  <c:v>28613</c:v>
                </c:pt>
                <c:pt idx="95">
                  <c:v>29559</c:v>
                </c:pt>
                <c:pt idx="96">
                  <c:v>30532</c:v>
                </c:pt>
                <c:pt idx="97">
                  <c:v>31564</c:v>
                </c:pt>
                <c:pt idx="98">
                  <c:v>32661</c:v>
                </c:pt>
                <c:pt idx="99">
                  <c:v>33795</c:v>
                </c:pt>
                <c:pt idx="100">
                  <c:v>34948</c:v>
                </c:pt>
                <c:pt idx="101">
                  <c:v>36119</c:v>
                </c:pt>
                <c:pt idx="102">
                  <c:v>37334</c:v>
                </c:pt>
                <c:pt idx="103">
                  <c:v>38604</c:v>
                </c:pt>
                <c:pt idx="104">
                  <c:v>39929</c:v>
                </c:pt>
                <c:pt idx="105">
                  <c:v>41295</c:v>
                </c:pt>
                <c:pt idx="106">
                  <c:v>42698</c:v>
                </c:pt>
              </c:numCache>
            </c:numRef>
          </c:val>
          <c:smooth val="0"/>
          <c:extLst>
            <c:ext xmlns:c16="http://schemas.microsoft.com/office/drawing/2014/chart" uri="{C3380CC4-5D6E-409C-BE32-E72D297353CC}">
              <c16:uniqueId val="{00000005-0F86-45D5-914A-F7C6AE048FCA}"/>
            </c:ext>
          </c:extLst>
        </c:ser>
        <c:dLbls>
          <c:showLegendKey val="0"/>
          <c:showVal val="0"/>
          <c:showCatName val="0"/>
          <c:showSerName val="0"/>
          <c:showPercent val="0"/>
          <c:showBubbleSize val="0"/>
        </c:dLbls>
        <c:marker val="1"/>
        <c:smooth val="0"/>
        <c:axId val="417147840"/>
        <c:axId val="419321824"/>
      </c:line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2"/>
        <c:majorTimeUnit val="days"/>
      </c:dateAx>
      <c:valAx>
        <c:axId val="419321824"/>
        <c:scaling>
          <c:orientation val="minMax"/>
          <c:max val="40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725639816114128E-2"/>
          <c:y val="3.7414076378474583E-2"/>
          <c:w val="0.93069323165507978"/>
          <c:h val="0.82729398410055177"/>
        </c:manualLayout>
      </c:layout>
      <c:lineChart>
        <c:grouping val="standard"/>
        <c:varyColors val="0"/>
        <c:ser>
          <c:idx val="0"/>
          <c:order val="0"/>
          <c:tx>
            <c:strRef>
              <c:f>Sheet1!$B$1</c:f>
              <c:strCache>
                <c:ptCount val="1"/>
                <c:pt idx="0">
                  <c:v>% pozitivních</c:v>
                </c:pt>
              </c:strCache>
            </c:strRef>
          </c:tx>
          <c:spPr>
            <a:ln w="19050" cap="rnd">
              <a:solidFill>
                <a:schemeClr val="tx1"/>
              </a:solidFill>
              <a:round/>
            </a:ln>
            <a:effectLst/>
          </c:spPr>
          <c:marker>
            <c:symbol val="circle"/>
            <c:size val="5"/>
            <c:spPr>
              <a:solidFill>
                <a:schemeClr val="tx1"/>
              </a:solidFill>
              <a:ln w="19050">
                <a:solidFill>
                  <a:schemeClr val="tx1"/>
                </a:solidFill>
              </a:ln>
              <a:effectLst/>
            </c:spPr>
          </c:marker>
          <c:trendline>
            <c:spPr>
              <a:ln w="25400" cap="rnd">
                <a:solidFill>
                  <a:srgbClr val="FF0000"/>
                </a:solidFill>
                <a:prstDash val="solid"/>
              </a:ln>
              <a:effectLst/>
            </c:spPr>
            <c:trendlineType val="movingAvg"/>
            <c:period val="7"/>
            <c:dispRSqr val="0"/>
            <c:dispEq val="0"/>
          </c:trendline>
          <c:cat>
            <c:numRef>
              <c:f>Sheet1!$A$2:$A$244</c:f>
              <c:numCache>
                <c:formatCode>m/d/yyyy</c:formatCode>
                <c:ptCount val="243"/>
                <c:pt idx="0">
                  <c:v>43905</c:v>
                </c:pt>
                <c:pt idx="1">
                  <c:v>43906</c:v>
                </c:pt>
                <c:pt idx="2">
                  <c:v>43907</c:v>
                </c:pt>
                <c:pt idx="3">
                  <c:v>43908</c:v>
                </c:pt>
                <c:pt idx="4">
                  <c:v>43909</c:v>
                </c:pt>
                <c:pt idx="5">
                  <c:v>43910</c:v>
                </c:pt>
                <c:pt idx="6">
                  <c:v>43911</c:v>
                </c:pt>
                <c:pt idx="7">
                  <c:v>43912</c:v>
                </c:pt>
                <c:pt idx="8">
                  <c:v>43913</c:v>
                </c:pt>
                <c:pt idx="9">
                  <c:v>43914</c:v>
                </c:pt>
                <c:pt idx="10">
                  <c:v>43915</c:v>
                </c:pt>
                <c:pt idx="11">
                  <c:v>43916</c:v>
                </c:pt>
                <c:pt idx="12">
                  <c:v>43917</c:v>
                </c:pt>
                <c:pt idx="13">
                  <c:v>43918</c:v>
                </c:pt>
                <c:pt idx="14">
                  <c:v>43919</c:v>
                </c:pt>
                <c:pt idx="15">
                  <c:v>43920</c:v>
                </c:pt>
                <c:pt idx="16">
                  <c:v>43921</c:v>
                </c:pt>
                <c:pt idx="17">
                  <c:v>43922</c:v>
                </c:pt>
                <c:pt idx="18">
                  <c:v>43923</c:v>
                </c:pt>
                <c:pt idx="19">
                  <c:v>43924</c:v>
                </c:pt>
                <c:pt idx="20">
                  <c:v>43925</c:v>
                </c:pt>
                <c:pt idx="21">
                  <c:v>43926</c:v>
                </c:pt>
                <c:pt idx="22">
                  <c:v>43927</c:v>
                </c:pt>
                <c:pt idx="23">
                  <c:v>43928</c:v>
                </c:pt>
                <c:pt idx="24">
                  <c:v>43929</c:v>
                </c:pt>
                <c:pt idx="25">
                  <c:v>43930</c:v>
                </c:pt>
                <c:pt idx="26">
                  <c:v>43931</c:v>
                </c:pt>
                <c:pt idx="27">
                  <c:v>43932</c:v>
                </c:pt>
                <c:pt idx="28">
                  <c:v>43933</c:v>
                </c:pt>
                <c:pt idx="29">
                  <c:v>43934</c:v>
                </c:pt>
                <c:pt idx="30">
                  <c:v>43935</c:v>
                </c:pt>
                <c:pt idx="31">
                  <c:v>43936</c:v>
                </c:pt>
                <c:pt idx="32">
                  <c:v>43937</c:v>
                </c:pt>
                <c:pt idx="33">
                  <c:v>43938</c:v>
                </c:pt>
                <c:pt idx="34">
                  <c:v>43939</c:v>
                </c:pt>
                <c:pt idx="35">
                  <c:v>43940</c:v>
                </c:pt>
                <c:pt idx="36">
                  <c:v>43941</c:v>
                </c:pt>
                <c:pt idx="37">
                  <c:v>43942</c:v>
                </c:pt>
                <c:pt idx="38">
                  <c:v>43943</c:v>
                </c:pt>
                <c:pt idx="39">
                  <c:v>43944</c:v>
                </c:pt>
                <c:pt idx="40">
                  <c:v>43945</c:v>
                </c:pt>
                <c:pt idx="41">
                  <c:v>43946</c:v>
                </c:pt>
                <c:pt idx="42">
                  <c:v>43947</c:v>
                </c:pt>
                <c:pt idx="43">
                  <c:v>43948</c:v>
                </c:pt>
                <c:pt idx="44">
                  <c:v>43949</c:v>
                </c:pt>
                <c:pt idx="45">
                  <c:v>43950</c:v>
                </c:pt>
                <c:pt idx="46">
                  <c:v>43951</c:v>
                </c:pt>
                <c:pt idx="47">
                  <c:v>43952</c:v>
                </c:pt>
                <c:pt idx="48">
                  <c:v>43953</c:v>
                </c:pt>
                <c:pt idx="49">
                  <c:v>43954</c:v>
                </c:pt>
                <c:pt idx="50">
                  <c:v>43955</c:v>
                </c:pt>
                <c:pt idx="51">
                  <c:v>43956</c:v>
                </c:pt>
                <c:pt idx="52">
                  <c:v>43957</c:v>
                </c:pt>
                <c:pt idx="53">
                  <c:v>43958</c:v>
                </c:pt>
                <c:pt idx="54">
                  <c:v>43959</c:v>
                </c:pt>
                <c:pt idx="55">
                  <c:v>43960</c:v>
                </c:pt>
                <c:pt idx="56">
                  <c:v>43961</c:v>
                </c:pt>
                <c:pt idx="57">
                  <c:v>43962</c:v>
                </c:pt>
                <c:pt idx="58">
                  <c:v>43963</c:v>
                </c:pt>
                <c:pt idx="59">
                  <c:v>43964</c:v>
                </c:pt>
                <c:pt idx="60">
                  <c:v>43965</c:v>
                </c:pt>
                <c:pt idx="61">
                  <c:v>43966</c:v>
                </c:pt>
                <c:pt idx="62">
                  <c:v>43967</c:v>
                </c:pt>
                <c:pt idx="63">
                  <c:v>43968</c:v>
                </c:pt>
                <c:pt idx="64">
                  <c:v>43969</c:v>
                </c:pt>
                <c:pt idx="65">
                  <c:v>43970</c:v>
                </c:pt>
                <c:pt idx="66">
                  <c:v>43971</c:v>
                </c:pt>
                <c:pt idx="67">
                  <c:v>43972</c:v>
                </c:pt>
                <c:pt idx="68">
                  <c:v>43973</c:v>
                </c:pt>
                <c:pt idx="69">
                  <c:v>43974</c:v>
                </c:pt>
                <c:pt idx="70">
                  <c:v>43975</c:v>
                </c:pt>
                <c:pt idx="71">
                  <c:v>43976</c:v>
                </c:pt>
                <c:pt idx="72">
                  <c:v>43977</c:v>
                </c:pt>
                <c:pt idx="73">
                  <c:v>43978</c:v>
                </c:pt>
                <c:pt idx="74">
                  <c:v>43979</c:v>
                </c:pt>
                <c:pt idx="75">
                  <c:v>43980</c:v>
                </c:pt>
                <c:pt idx="76">
                  <c:v>43981</c:v>
                </c:pt>
                <c:pt idx="77">
                  <c:v>43982</c:v>
                </c:pt>
                <c:pt idx="78">
                  <c:v>43983</c:v>
                </c:pt>
                <c:pt idx="79">
                  <c:v>43984</c:v>
                </c:pt>
                <c:pt idx="80">
                  <c:v>43985</c:v>
                </c:pt>
                <c:pt idx="81">
                  <c:v>43986</c:v>
                </c:pt>
                <c:pt idx="82">
                  <c:v>43987</c:v>
                </c:pt>
                <c:pt idx="83">
                  <c:v>43988</c:v>
                </c:pt>
                <c:pt idx="84">
                  <c:v>43989</c:v>
                </c:pt>
                <c:pt idx="85">
                  <c:v>43990</c:v>
                </c:pt>
                <c:pt idx="86">
                  <c:v>43991</c:v>
                </c:pt>
                <c:pt idx="87">
                  <c:v>43992</c:v>
                </c:pt>
                <c:pt idx="88">
                  <c:v>43993</c:v>
                </c:pt>
                <c:pt idx="89">
                  <c:v>43994</c:v>
                </c:pt>
                <c:pt idx="90">
                  <c:v>43995</c:v>
                </c:pt>
                <c:pt idx="91">
                  <c:v>43996</c:v>
                </c:pt>
                <c:pt idx="92">
                  <c:v>43997</c:v>
                </c:pt>
                <c:pt idx="93">
                  <c:v>43998</c:v>
                </c:pt>
                <c:pt idx="94">
                  <c:v>43999</c:v>
                </c:pt>
                <c:pt idx="95">
                  <c:v>44000</c:v>
                </c:pt>
                <c:pt idx="96">
                  <c:v>44001</c:v>
                </c:pt>
                <c:pt idx="97">
                  <c:v>44002</c:v>
                </c:pt>
                <c:pt idx="98">
                  <c:v>44003</c:v>
                </c:pt>
                <c:pt idx="99">
                  <c:v>44004</c:v>
                </c:pt>
                <c:pt idx="100">
                  <c:v>44005</c:v>
                </c:pt>
                <c:pt idx="101">
                  <c:v>44006</c:v>
                </c:pt>
                <c:pt idx="102">
                  <c:v>44007</c:v>
                </c:pt>
                <c:pt idx="103">
                  <c:v>44008</c:v>
                </c:pt>
                <c:pt idx="104">
                  <c:v>44009</c:v>
                </c:pt>
                <c:pt idx="105">
                  <c:v>44010</c:v>
                </c:pt>
                <c:pt idx="106">
                  <c:v>44011</c:v>
                </c:pt>
                <c:pt idx="107">
                  <c:v>44012</c:v>
                </c:pt>
                <c:pt idx="108">
                  <c:v>44013</c:v>
                </c:pt>
                <c:pt idx="109">
                  <c:v>44014</c:v>
                </c:pt>
                <c:pt idx="110">
                  <c:v>44015</c:v>
                </c:pt>
                <c:pt idx="111">
                  <c:v>44016</c:v>
                </c:pt>
                <c:pt idx="112">
                  <c:v>44017</c:v>
                </c:pt>
                <c:pt idx="113">
                  <c:v>44018</c:v>
                </c:pt>
                <c:pt idx="114">
                  <c:v>44019</c:v>
                </c:pt>
                <c:pt idx="115">
                  <c:v>44020</c:v>
                </c:pt>
                <c:pt idx="116">
                  <c:v>44021</c:v>
                </c:pt>
                <c:pt idx="117">
                  <c:v>44022</c:v>
                </c:pt>
                <c:pt idx="118">
                  <c:v>44023</c:v>
                </c:pt>
                <c:pt idx="119">
                  <c:v>44024</c:v>
                </c:pt>
                <c:pt idx="120">
                  <c:v>44025</c:v>
                </c:pt>
                <c:pt idx="121">
                  <c:v>44026</c:v>
                </c:pt>
                <c:pt idx="122">
                  <c:v>44027</c:v>
                </c:pt>
                <c:pt idx="123">
                  <c:v>44028</c:v>
                </c:pt>
                <c:pt idx="124">
                  <c:v>44029</c:v>
                </c:pt>
                <c:pt idx="125">
                  <c:v>44030</c:v>
                </c:pt>
                <c:pt idx="126">
                  <c:v>44031</c:v>
                </c:pt>
                <c:pt idx="127">
                  <c:v>44032</c:v>
                </c:pt>
                <c:pt idx="128">
                  <c:v>44033</c:v>
                </c:pt>
                <c:pt idx="129">
                  <c:v>44034</c:v>
                </c:pt>
                <c:pt idx="130">
                  <c:v>44035</c:v>
                </c:pt>
                <c:pt idx="131">
                  <c:v>44036</c:v>
                </c:pt>
                <c:pt idx="132">
                  <c:v>44037</c:v>
                </c:pt>
                <c:pt idx="133">
                  <c:v>44038</c:v>
                </c:pt>
                <c:pt idx="134">
                  <c:v>44039</c:v>
                </c:pt>
                <c:pt idx="135">
                  <c:v>44040</c:v>
                </c:pt>
                <c:pt idx="136">
                  <c:v>44041</c:v>
                </c:pt>
                <c:pt idx="137">
                  <c:v>44042</c:v>
                </c:pt>
                <c:pt idx="138">
                  <c:v>44043</c:v>
                </c:pt>
                <c:pt idx="139">
                  <c:v>44044</c:v>
                </c:pt>
                <c:pt idx="140">
                  <c:v>44045</c:v>
                </c:pt>
                <c:pt idx="141">
                  <c:v>44046</c:v>
                </c:pt>
                <c:pt idx="142">
                  <c:v>44047</c:v>
                </c:pt>
                <c:pt idx="143">
                  <c:v>44048</c:v>
                </c:pt>
                <c:pt idx="144">
                  <c:v>44049</c:v>
                </c:pt>
                <c:pt idx="145">
                  <c:v>44050</c:v>
                </c:pt>
                <c:pt idx="146">
                  <c:v>44051</c:v>
                </c:pt>
                <c:pt idx="147">
                  <c:v>44052</c:v>
                </c:pt>
                <c:pt idx="148">
                  <c:v>44053</c:v>
                </c:pt>
                <c:pt idx="149">
                  <c:v>44054</c:v>
                </c:pt>
                <c:pt idx="150">
                  <c:v>44055</c:v>
                </c:pt>
                <c:pt idx="151">
                  <c:v>44056</c:v>
                </c:pt>
                <c:pt idx="152">
                  <c:v>44057</c:v>
                </c:pt>
                <c:pt idx="153">
                  <c:v>44058</c:v>
                </c:pt>
                <c:pt idx="154">
                  <c:v>44059</c:v>
                </c:pt>
                <c:pt idx="155">
                  <c:v>44060</c:v>
                </c:pt>
                <c:pt idx="156">
                  <c:v>44061</c:v>
                </c:pt>
                <c:pt idx="157">
                  <c:v>44062</c:v>
                </c:pt>
                <c:pt idx="158">
                  <c:v>44063</c:v>
                </c:pt>
                <c:pt idx="159">
                  <c:v>44064</c:v>
                </c:pt>
                <c:pt idx="160">
                  <c:v>44065</c:v>
                </c:pt>
                <c:pt idx="161">
                  <c:v>44066</c:v>
                </c:pt>
                <c:pt idx="162">
                  <c:v>44067</c:v>
                </c:pt>
                <c:pt idx="163">
                  <c:v>44068</c:v>
                </c:pt>
                <c:pt idx="164">
                  <c:v>44069</c:v>
                </c:pt>
                <c:pt idx="165">
                  <c:v>44070</c:v>
                </c:pt>
                <c:pt idx="166">
                  <c:v>44071</c:v>
                </c:pt>
                <c:pt idx="167">
                  <c:v>44072</c:v>
                </c:pt>
                <c:pt idx="168">
                  <c:v>44073</c:v>
                </c:pt>
                <c:pt idx="169">
                  <c:v>44074</c:v>
                </c:pt>
                <c:pt idx="170">
                  <c:v>44075</c:v>
                </c:pt>
                <c:pt idx="171">
                  <c:v>44076</c:v>
                </c:pt>
                <c:pt idx="172">
                  <c:v>44077</c:v>
                </c:pt>
                <c:pt idx="173">
                  <c:v>44078</c:v>
                </c:pt>
                <c:pt idx="174">
                  <c:v>44079</c:v>
                </c:pt>
                <c:pt idx="175">
                  <c:v>44080</c:v>
                </c:pt>
                <c:pt idx="176">
                  <c:v>44081</c:v>
                </c:pt>
                <c:pt idx="177">
                  <c:v>44082</c:v>
                </c:pt>
                <c:pt idx="178">
                  <c:v>44083</c:v>
                </c:pt>
                <c:pt idx="179">
                  <c:v>44084</c:v>
                </c:pt>
                <c:pt idx="180">
                  <c:v>44085</c:v>
                </c:pt>
                <c:pt idx="181">
                  <c:v>44086</c:v>
                </c:pt>
                <c:pt idx="182">
                  <c:v>44087</c:v>
                </c:pt>
                <c:pt idx="183">
                  <c:v>44088</c:v>
                </c:pt>
                <c:pt idx="184">
                  <c:v>44089</c:v>
                </c:pt>
                <c:pt idx="185">
                  <c:v>44090</c:v>
                </c:pt>
                <c:pt idx="186">
                  <c:v>44091</c:v>
                </c:pt>
                <c:pt idx="187">
                  <c:v>44092</c:v>
                </c:pt>
                <c:pt idx="188">
                  <c:v>44093</c:v>
                </c:pt>
                <c:pt idx="189">
                  <c:v>44094</c:v>
                </c:pt>
                <c:pt idx="190">
                  <c:v>44095</c:v>
                </c:pt>
                <c:pt idx="191">
                  <c:v>44096</c:v>
                </c:pt>
                <c:pt idx="192">
                  <c:v>44097</c:v>
                </c:pt>
                <c:pt idx="193">
                  <c:v>44098</c:v>
                </c:pt>
                <c:pt idx="194">
                  <c:v>44099</c:v>
                </c:pt>
                <c:pt idx="195">
                  <c:v>44100</c:v>
                </c:pt>
                <c:pt idx="196">
                  <c:v>44101</c:v>
                </c:pt>
                <c:pt idx="197">
                  <c:v>44102</c:v>
                </c:pt>
                <c:pt idx="198">
                  <c:v>44103</c:v>
                </c:pt>
                <c:pt idx="199">
                  <c:v>44104</c:v>
                </c:pt>
                <c:pt idx="200">
                  <c:v>44105</c:v>
                </c:pt>
                <c:pt idx="201">
                  <c:v>44106</c:v>
                </c:pt>
                <c:pt idx="202">
                  <c:v>44107</c:v>
                </c:pt>
                <c:pt idx="203">
                  <c:v>44108</c:v>
                </c:pt>
                <c:pt idx="204">
                  <c:v>44109</c:v>
                </c:pt>
                <c:pt idx="205">
                  <c:v>44110</c:v>
                </c:pt>
                <c:pt idx="206">
                  <c:v>44111</c:v>
                </c:pt>
                <c:pt idx="207">
                  <c:v>44112</c:v>
                </c:pt>
                <c:pt idx="208">
                  <c:v>44113</c:v>
                </c:pt>
                <c:pt idx="209">
                  <c:v>44114</c:v>
                </c:pt>
                <c:pt idx="210">
                  <c:v>44115</c:v>
                </c:pt>
                <c:pt idx="211">
                  <c:v>44116</c:v>
                </c:pt>
                <c:pt idx="212">
                  <c:v>44117</c:v>
                </c:pt>
                <c:pt idx="213">
                  <c:v>44118</c:v>
                </c:pt>
                <c:pt idx="214">
                  <c:v>44119</c:v>
                </c:pt>
                <c:pt idx="215">
                  <c:v>44120</c:v>
                </c:pt>
                <c:pt idx="216">
                  <c:v>44121</c:v>
                </c:pt>
                <c:pt idx="217">
                  <c:v>44122</c:v>
                </c:pt>
                <c:pt idx="218">
                  <c:v>44123</c:v>
                </c:pt>
                <c:pt idx="219">
                  <c:v>44124</c:v>
                </c:pt>
                <c:pt idx="220">
                  <c:v>44125</c:v>
                </c:pt>
                <c:pt idx="221">
                  <c:v>44126</c:v>
                </c:pt>
                <c:pt idx="222">
                  <c:v>44127</c:v>
                </c:pt>
                <c:pt idx="223">
                  <c:v>44128</c:v>
                </c:pt>
                <c:pt idx="224">
                  <c:v>44129</c:v>
                </c:pt>
                <c:pt idx="225">
                  <c:v>44130</c:v>
                </c:pt>
                <c:pt idx="226">
                  <c:v>44131</c:v>
                </c:pt>
                <c:pt idx="227">
                  <c:v>44132</c:v>
                </c:pt>
                <c:pt idx="228">
                  <c:v>44133</c:v>
                </c:pt>
                <c:pt idx="229">
                  <c:v>44134</c:v>
                </c:pt>
                <c:pt idx="230">
                  <c:v>44135</c:v>
                </c:pt>
                <c:pt idx="231">
                  <c:v>44136</c:v>
                </c:pt>
                <c:pt idx="232">
                  <c:v>44137</c:v>
                </c:pt>
                <c:pt idx="233">
                  <c:v>44138</c:v>
                </c:pt>
                <c:pt idx="234">
                  <c:v>44139</c:v>
                </c:pt>
                <c:pt idx="235">
                  <c:v>44140</c:v>
                </c:pt>
                <c:pt idx="236">
                  <c:v>44141</c:v>
                </c:pt>
                <c:pt idx="237">
                  <c:v>44142</c:v>
                </c:pt>
                <c:pt idx="238">
                  <c:v>44143</c:v>
                </c:pt>
                <c:pt idx="239">
                  <c:v>44144</c:v>
                </c:pt>
                <c:pt idx="240">
                  <c:v>44145</c:v>
                </c:pt>
              </c:numCache>
            </c:numRef>
          </c:cat>
          <c:val>
            <c:numRef>
              <c:f>Sheet1!$B$2:$B$244</c:f>
              <c:numCache>
                <c:formatCode>0\,0%</c:formatCode>
                <c:ptCount val="243"/>
                <c:pt idx="0">
                  <c:v>0.10603112840466926</c:v>
                </c:pt>
                <c:pt idx="1">
                  <c:v>6.4442759666413954E-2</c:v>
                </c:pt>
                <c:pt idx="2">
                  <c:v>5.1777434312210199E-2</c:v>
                </c:pt>
                <c:pt idx="3">
                  <c:v>6.2642369020501146E-2</c:v>
                </c:pt>
                <c:pt idx="4">
                  <c:v>9.1190792386011507E-2</c:v>
                </c:pt>
                <c:pt idx="5">
                  <c:v>5.8462989156058465E-2</c:v>
                </c:pt>
                <c:pt idx="6">
                  <c:v>8.4484590860786399E-2</c:v>
                </c:pt>
                <c:pt idx="7">
                  <c:v>6.3853414769572459E-2</c:v>
                </c:pt>
                <c:pt idx="8">
                  <c:v>5.4997817546922741E-2</c:v>
                </c:pt>
                <c:pt idx="9">
                  <c:v>6.0418027433050296E-2</c:v>
                </c:pt>
                <c:pt idx="10">
                  <c:v>7.1098125152179212E-2</c:v>
                </c:pt>
                <c:pt idx="11">
                  <c:v>5.5903302395855815E-2</c:v>
                </c:pt>
                <c:pt idx="12">
                  <c:v>7.0348945698824411E-2</c:v>
                </c:pt>
                <c:pt idx="13">
                  <c:v>6.2263257575757576E-2</c:v>
                </c:pt>
                <c:pt idx="14">
                  <c:v>5.5828651685393256E-2</c:v>
                </c:pt>
                <c:pt idx="15">
                  <c:v>3.5665826710602831E-2</c:v>
                </c:pt>
                <c:pt idx="16">
                  <c:v>4.5638792974027925E-2</c:v>
                </c:pt>
                <c:pt idx="17">
                  <c:v>4.637823664372337E-2</c:v>
                </c:pt>
                <c:pt idx="18">
                  <c:v>4.0161846246066238E-2</c:v>
                </c:pt>
                <c:pt idx="19">
                  <c:v>4.5012165450121655E-2</c:v>
                </c:pt>
                <c:pt idx="20">
                  <c:v>4.8483810176460508E-2</c:v>
                </c:pt>
                <c:pt idx="21">
                  <c:v>2.4314214463840397E-2</c:v>
                </c:pt>
                <c:pt idx="22">
                  <c:v>3.6674436674436678E-2</c:v>
                </c:pt>
                <c:pt idx="23">
                  <c:v>2.3981402177902851E-2</c:v>
                </c:pt>
                <c:pt idx="24">
                  <c:v>3.4714842366277011E-2</c:v>
                </c:pt>
                <c:pt idx="25">
                  <c:v>3.1418092909535456E-2</c:v>
                </c:pt>
                <c:pt idx="26">
                  <c:v>2.8586460890915467E-2</c:v>
                </c:pt>
                <c:pt idx="27">
                  <c:v>3.4757718258024942E-2</c:v>
                </c:pt>
                <c:pt idx="28">
                  <c:v>2.7384615384615386E-2</c:v>
                </c:pt>
                <c:pt idx="29">
                  <c:v>2.1150855365474338E-2</c:v>
                </c:pt>
                <c:pt idx="30">
                  <c:v>1.3283654624979751E-2</c:v>
                </c:pt>
                <c:pt idx="31">
                  <c:v>1.8876828692779613E-2</c:v>
                </c:pt>
                <c:pt idx="32">
                  <c:v>1.5749910511872092E-2</c:v>
                </c:pt>
                <c:pt idx="33">
                  <c:v>1.3996138996138996E-2</c:v>
                </c:pt>
                <c:pt idx="34">
                  <c:v>1.8733273862622659E-2</c:v>
                </c:pt>
                <c:pt idx="35">
                  <c:v>2.2845790911348397E-2</c:v>
                </c:pt>
                <c:pt idx="36">
                  <c:v>2.3450586264656615E-2</c:v>
                </c:pt>
                <c:pt idx="37">
                  <c:v>1.5945330296127564E-2</c:v>
                </c:pt>
                <c:pt idx="38">
                  <c:v>1.1227035608981629E-2</c:v>
                </c:pt>
                <c:pt idx="39">
                  <c:v>6.9611441589672194E-3</c:v>
                </c:pt>
                <c:pt idx="40">
                  <c:v>1.2063403001823538E-2</c:v>
                </c:pt>
                <c:pt idx="41">
                  <c:v>1.7768780926675665E-2</c:v>
                </c:pt>
                <c:pt idx="42">
                  <c:v>1.5380065069506064E-2</c:v>
                </c:pt>
                <c:pt idx="43">
                  <c:v>5.2875935001289653E-3</c:v>
                </c:pt>
                <c:pt idx="44">
                  <c:v>6.8642031804141404E-3</c:v>
                </c:pt>
                <c:pt idx="45">
                  <c:v>1.0243102977328599E-2</c:v>
                </c:pt>
                <c:pt idx="46">
                  <c:v>1.392644672796106E-2</c:v>
                </c:pt>
                <c:pt idx="47">
                  <c:v>1.2230375806092951E-2</c:v>
                </c:pt>
                <c:pt idx="48">
                  <c:v>4.633204633204633E-3</c:v>
                </c:pt>
                <c:pt idx="49">
                  <c:v>6.6993043030146868E-3</c:v>
                </c:pt>
                <c:pt idx="50">
                  <c:v>4.899432697266632E-3</c:v>
                </c:pt>
                <c:pt idx="51">
                  <c:v>8.2063305978898014E-3</c:v>
                </c:pt>
                <c:pt idx="52">
                  <c:v>9.6870342771982112E-3</c:v>
                </c:pt>
                <c:pt idx="53">
                  <c:v>7.5009869719699961E-3</c:v>
                </c:pt>
                <c:pt idx="54">
                  <c:v>1.0199556541019957E-2</c:v>
                </c:pt>
                <c:pt idx="55">
                  <c:v>4.7518479408658922E-3</c:v>
                </c:pt>
                <c:pt idx="56">
                  <c:v>6.9101678183613032E-3</c:v>
                </c:pt>
                <c:pt idx="57">
                  <c:v>6.7870405941861953E-3</c:v>
                </c:pt>
                <c:pt idx="58">
                  <c:v>5.1399200456881781E-3</c:v>
                </c:pt>
                <c:pt idx="59">
                  <c:v>6.2443085729153112E-3</c:v>
                </c:pt>
                <c:pt idx="60">
                  <c:v>1.1880614314691394E-2</c:v>
                </c:pt>
                <c:pt idx="61">
                  <c:v>8.1001472754050081E-3</c:v>
                </c:pt>
                <c:pt idx="62">
                  <c:v>1.1913271384322134E-2</c:v>
                </c:pt>
                <c:pt idx="63">
                  <c:v>5.6290458767238949E-3</c:v>
                </c:pt>
                <c:pt idx="64">
                  <c:v>1.4883346741753822E-2</c:v>
                </c:pt>
                <c:pt idx="65">
                  <c:v>7.3176583493282151E-3</c:v>
                </c:pt>
                <c:pt idx="66">
                  <c:v>9.8430433625964348E-3</c:v>
                </c:pt>
                <c:pt idx="67">
                  <c:v>4.5267489711934153E-3</c:v>
                </c:pt>
                <c:pt idx="68">
                  <c:v>7.6148683531233868E-3</c:v>
                </c:pt>
                <c:pt idx="69">
                  <c:v>1.5220399288396916E-2</c:v>
                </c:pt>
                <c:pt idx="70">
                  <c:v>1.6887503247596778E-2</c:v>
                </c:pt>
                <c:pt idx="71">
                  <c:v>6.2599893446989878E-3</c:v>
                </c:pt>
                <c:pt idx="72">
                  <c:v>6.6289186576439715E-3</c:v>
                </c:pt>
                <c:pt idx="73">
                  <c:v>5.4046158340636868E-3</c:v>
                </c:pt>
                <c:pt idx="74">
                  <c:v>8.9805421586562455E-3</c:v>
                </c:pt>
                <c:pt idx="75">
                  <c:v>9.1608048421397015E-3</c:v>
                </c:pt>
                <c:pt idx="76">
                  <c:v>9.5828635851183761E-3</c:v>
                </c:pt>
                <c:pt idx="77">
                  <c:v>1.7748715553479684E-2</c:v>
                </c:pt>
                <c:pt idx="78">
                  <c:v>5.943016955077784E-3</c:v>
                </c:pt>
                <c:pt idx="79">
                  <c:v>9.5708552022229082E-3</c:v>
                </c:pt>
                <c:pt idx="80">
                  <c:v>1.3928100884622624E-2</c:v>
                </c:pt>
                <c:pt idx="81">
                  <c:v>1.1175414089004191E-2</c:v>
                </c:pt>
                <c:pt idx="82">
                  <c:v>8.3872513779055836E-3</c:v>
                </c:pt>
                <c:pt idx="83">
                  <c:v>1.7674418604651163E-2</c:v>
                </c:pt>
                <c:pt idx="84">
                  <c:v>2.8678890456041373E-2</c:v>
                </c:pt>
                <c:pt idx="85">
                  <c:v>1.4730999146029034E-2</c:v>
                </c:pt>
                <c:pt idx="86">
                  <c:v>1.1862917398945518E-2</c:v>
                </c:pt>
                <c:pt idx="87">
                  <c:v>1.7944936086529008E-2</c:v>
                </c:pt>
                <c:pt idx="88">
                  <c:v>1.6581973789783364E-2</c:v>
                </c:pt>
                <c:pt idx="89">
                  <c:v>1.3955984970477724E-2</c:v>
                </c:pt>
                <c:pt idx="90">
                  <c:v>3.2082324455205813E-2</c:v>
                </c:pt>
                <c:pt idx="91">
                  <c:v>2.9438001784121322E-2</c:v>
                </c:pt>
                <c:pt idx="92">
                  <c:v>1.0890280424720936E-2</c:v>
                </c:pt>
                <c:pt idx="93">
                  <c:v>1.1682823763360677E-2</c:v>
                </c:pt>
                <c:pt idx="94">
                  <c:v>1.263627353815659E-2</c:v>
                </c:pt>
                <c:pt idx="95">
                  <c:v>2.679990915285033E-2</c:v>
                </c:pt>
                <c:pt idx="96">
                  <c:v>3.5254616675993285E-2</c:v>
                </c:pt>
                <c:pt idx="97">
                  <c:v>2.4720423778693348E-2</c:v>
                </c:pt>
                <c:pt idx="98">
                  <c:v>3.8080731150038079E-2</c:v>
                </c:pt>
                <c:pt idx="99">
                  <c:v>1.6112531969309462E-2</c:v>
                </c:pt>
                <c:pt idx="100">
                  <c:v>1.9487628640245239E-2</c:v>
                </c:pt>
                <c:pt idx="101">
                  <c:v>2.9624445999533473E-2</c:v>
                </c:pt>
                <c:pt idx="102">
                  <c:v>2.2979985174203115E-2</c:v>
                </c:pt>
                <c:pt idx="103">
                  <c:v>3.7061548643282594E-2</c:v>
                </c:pt>
                <c:pt idx="104">
                  <c:v>0.10180109631949882</c:v>
                </c:pt>
                <c:pt idx="105">
                  <c:v>0.12587701196863393</c:v>
                </c:pt>
                <c:pt idx="106">
                  <c:v>4.4816053511705686E-2</c:v>
                </c:pt>
                <c:pt idx="107">
                  <c:v>3.3771532184950138E-2</c:v>
                </c:pt>
                <c:pt idx="108">
                  <c:v>1.9812758545612888E-2</c:v>
                </c:pt>
                <c:pt idx="109">
                  <c:v>2.8295819935691319E-2</c:v>
                </c:pt>
                <c:pt idx="110">
                  <c:v>2.7206889802309651E-2</c:v>
                </c:pt>
                <c:pt idx="111">
                  <c:v>7.1724955542382923E-2</c:v>
                </c:pt>
                <c:pt idx="112">
                  <c:v>4.9212598425196853E-2</c:v>
                </c:pt>
                <c:pt idx="113">
                  <c:v>2.9754959159859977E-2</c:v>
                </c:pt>
                <c:pt idx="114">
                  <c:v>2.8372204856936763E-2</c:v>
                </c:pt>
                <c:pt idx="115">
                  <c:v>2.3862375138734741E-2</c:v>
                </c:pt>
                <c:pt idx="116">
                  <c:v>2.2426313541221699E-2</c:v>
                </c:pt>
                <c:pt idx="117">
                  <c:v>2.6439152447027939E-2</c:v>
                </c:pt>
                <c:pt idx="118">
                  <c:v>2.2834984920292976E-2</c:v>
                </c:pt>
                <c:pt idx="119">
                  <c:v>3.301622831561276E-2</c:v>
                </c:pt>
                <c:pt idx="120">
                  <c:v>1.4466546112115732E-2</c:v>
                </c:pt>
                <c:pt idx="121">
                  <c:v>2.1449396084964597E-2</c:v>
                </c:pt>
                <c:pt idx="122">
                  <c:v>2.8547081380485728E-2</c:v>
                </c:pt>
                <c:pt idx="123">
                  <c:v>2.8964059196617337E-2</c:v>
                </c:pt>
                <c:pt idx="124">
                  <c:v>2.7078485297228685E-2</c:v>
                </c:pt>
                <c:pt idx="125">
                  <c:v>4.7986289631533847E-2</c:v>
                </c:pt>
                <c:pt idx="126">
                  <c:v>4.972677595628415E-2</c:v>
                </c:pt>
                <c:pt idx="127">
                  <c:v>2.9213483146067417E-2</c:v>
                </c:pt>
                <c:pt idx="128">
                  <c:v>3.3995730004926915E-2</c:v>
                </c:pt>
                <c:pt idx="129">
                  <c:v>3.7070661219549099E-2</c:v>
                </c:pt>
                <c:pt idx="130">
                  <c:v>4.1569192010077381E-2</c:v>
                </c:pt>
                <c:pt idx="131">
                  <c:v>4.4565565886502082E-2</c:v>
                </c:pt>
                <c:pt idx="132">
                  <c:v>3.9556487863350316E-2</c:v>
                </c:pt>
                <c:pt idx="133">
                  <c:v>6.4008983717012913E-2</c:v>
                </c:pt>
                <c:pt idx="134">
                  <c:v>2.9722690363107093E-2</c:v>
                </c:pt>
                <c:pt idx="135">
                  <c:v>3.516567221023232E-2</c:v>
                </c:pt>
                <c:pt idx="136">
                  <c:v>3.6572343833422317E-2</c:v>
                </c:pt>
                <c:pt idx="137">
                  <c:v>3.3245729303547966E-2</c:v>
                </c:pt>
                <c:pt idx="138">
                  <c:v>2.8246515040352166E-2</c:v>
                </c:pt>
                <c:pt idx="139">
                  <c:v>2.6153519030406122E-2</c:v>
                </c:pt>
                <c:pt idx="140">
                  <c:v>3.8156403475632789E-2</c:v>
                </c:pt>
                <c:pt idx="141">
                  <c:v>2.6946495660059595E-2</c:v>
                </c:pt>
                <c:pt idx="142">
                  <c:v>3.4203313073531166E-2</c:v>
                </c:pt>
                <c:pt idx="143">
                  <c:v>3.4652035807103666E-2</c:v>
                </c:pt>
                <c:pt idx="144">
                  <c:v>2.9119608109946932E-2</c:v>
                </c:pt>
                <c:pt idx="145">
                  <c:v>3.516220335292837E-2</c:v>
                </c:pt>
                <c:pt idx="146">
                  <c:v>3.1523323615160352E-2</c:v>
                </c:pt>
                <c:pt idx="147">
                  <c:v>4.265734265734266E-2</c:v>
                </c:pt>
                <c:pt idx="148">
                  <c:v>2.2002200220022004E-2</c:v>
                </c:pt>
                <c:pt idx="149">
                  <c:v>3.4066713981547196E-2</c:v>
                </c:pt>
                <c:pt idx="150">
                  <c:v>3.7251869038411961E-2</c:v>
                </c:pt>
                <c:pt idx="151">
                  <c:v>4.5738912831919921E-2</c:v>
                </c:pt>
                <c:pt idx="152">
                  <c:v>3.7341203644296161E-2</c:v>
                </c:pt>
                <c:pt idx="153">
                  <c:v>3.9862403885066774E-2</c:v>
                </c:pt>
                <c:pt idx="154">
                  <c:v>4.2130919220055713E-2</c:v>
                </c:pt>
                <c:pt idx="155">
                  <c:v>2.6557285873192435E-2</c:v>
                </c:pt>
                <c:pt idx="156">
                  <c:v>3.697854980918542E-2</c:v>
                </c:pt>
                <c:pt idx="157">
                  <c:v>4.1478929234031278E-2</c:v>
                </c:pt>
                <c:pt idx="158">
                  <c:v>2.9934290581650036E-2</c:v>
                </c:pt>
                <c:pt idx="159">
                  <c:v>5.2055360462714313E-2</c:v>
                </c:pt>
                <c:pt idx="160">
                  <c:v>4.5765695286524542E-2</c:v>
                </c:pt>
                <c:pt idx="161">
                  <c:v>5.6737588652482268E-2</c:v>
                </c:pt>
                <c:pt idx="162">
                  <c:v>3.5018929150892372E-2</c:v>
                </c:pt>
                <c:pt idx="163">
                  <c:v>4.1566746602717829E-2</c:v>
                </c:pt>
                <c:pt idx="164">
                  <c:v>4.4499661170092616E-2</c:v>
                </c:pt>
                <c:pt idx="165">
                  <c:v>3.8072446426628957E-2</c:v>
                </c:pt>
                <c:pt idx="166">
                  <c:v>4.4856348470806301E-2</c:v>
                </c:pt>
                <c:pt idx="167">
                  <c:v>4.8721071863580996E-2</c:v>
                </c:pt>
                <c:pt idx="168">
                  <c:v>6.9472616632860043E-2</c:v>
                </c:pt>
                <c:pt idx="169">
                  <c:v>2.7370897038383406E-2</c:v>
                </c:pt>
                <c:pt idx="170">
                  <c:v>5.3999999999999999E-2</c:v>
                </c:pt>
                <c:pt idx="171">
                  <c:v>6.6000000000000003E-2</c:v>
                </c:pt>
                <c:pt idx="172">
                  <c:v>7.0000000000000007E-2</c:v>
                </c:pt>
                <c:pt idx="173">
                  <c:v>7.3999999999999996E-2</c:v>
                </c:pt>
                <c:pt idx="174">
                  <c:v>8.2000000000000003E-2</c:v>
                </c:pt>
                <c:pt idx="175">
                  <c:v>0.109</c:v>
                </c:pt>
                <c:pt idx="176">
                  <c:v>6.3E-2</c:v>
                </c:pt>
                <c:pt idx="177">
                  <c:v>0.09</c:v>
                </c:pt>
                <c:pt idx="178">
                  <c:v>9.1999999999999998E-2</c:v>
                </c:pt>
                <c:pt idx="179">
                  <c:v>0.107</c:v>
                </c:pt>
                <c:pt idx="180">
                  <c:v>9.5000000000000001E-2</c:v>
                </c:pt>
                <c:pt idx="181">
                  <c:v>0.159</c:v>
                </c:pt>
                <c:pt idx="182">
                  <c:v>0.151</c:v>
                </c:pt>
                <c:pt idx="183">
                  <c:v>8.2000000000000003E-2</c:v>
                </c:pt>
                <c:pt idx="184">
                  <c:v>0.108</c:v>
                </c:pt>
                <c:pt idx="185">
                  <c:v>0.128</c:v>
                </c:pt>
                <c:pt idx="186">
                  <c:v>0.16600000000000001</c:v>
                </c:pt>
                <c:pt idx="187">
                  <c:v>0.127</c:v>
                </c:pt>
                <c:pt idx="188">
                  <c:v>0.17499999999999999</c:v>
                </c:pt>
                <c:pt idx="189">
                  <c:v>0.13600000000000001</c:v>
                </c:pt>
                <c:pt idx="190">
                  <c:v>0.105</c:v>
                </c:pt>
                <c:pt idx="191">
                  <c:v>0.13400000000000001</c:v>
                </c:pt>
                <c:pt idx="192">
                  <c:v>0.125</c:v>
                </c:pt>
                <c:pt idx="193">
                  <c:v>0.152</c:v>
                </c:pt>
                <c:pt idx="194">
                  <c:v>0.158</c:v>
                </c:pt>
                <c:pt idx="195">
                  <c:v>0.16400000000000001</c:v>
                </c:pt>
                <c:pt idx="196">
                  <c:v>0.159</c:v>
                </c:pt>
                <c:pt idx="197">
                  <c:v>0.13100000000000001</c:v>
                </c:pt>
                <c:pt idx="198">
                  <c:v>0.13900000000000001</c:v>
                </c:pt>
                <c:pt idx="199">
                  <c:v>0.16600000000000001</c:v>
                </c:pt>
                <c:pt idx="200">
                  <c:v>0.17599999999999999</c:v>
                </c:pt>
                <c:pt idx="201">
                  <c:v>0.19</c:v>
                </c:pt>
                <c:pt idx="202">
                  <c:v>0.19600000000000001</c:v>
                </c:pt>
                <c:pt idx="203">
                  <c:v>0.26700000000000002</c:v>
                </c:pt>
                <c:pt idx="204">
                  <c:v>0.20300000000000001</c:v>
                </c:pt>
                <c:pt idx="205">
                  <c:v>0.21299999999999999</c:v>
                </c:pt>
                <c:pt idx="206">
                  <c:v>0.24399999999999999</c:v>
                </c:pt>
                <c:pt idx="207">
                  <c:v>0.23300000000000001</c:v>
                </c:pt>
                <c:pt idx="208">
                  <c:v>0.34100000000000003</c:v>
                </c:pt>
                <c:pt idx="209">
                  <c:v>0.27900000000000003</c:v>
                </c:pt>
                <c:pt idx="210">
                  <c:v>0.29099999999999998</c:v>
                </c:pt>
                <c:pt idx="211">
                  <c:v>0.22500000000000001</c:v>
                </c:pt>
                <c:pt idx="212">
                  <c:v>0.28999999999999998</c:v>
                </c:pt>
                <c:pt idx="213">
                  <c:v>0.30099999999999999</c:v>
                </c:pt>
                <c:pt idx="214">
                  <c:v>0.30199999999999999</c:v>
                </c:pt>
                <c:pt idx="215">
                  <c:v>0.316</c:v>
                </c:pt>
                <c:pt idx="216">
                  <c:v>0.32400000000000001</c:v>
                </c:pt>
                <c:pt idx="217">
                  <c:v>0.32100000000000001</c:v>
                </c:pt>
                <c:pt idx="218">
                  <c:v>0.29799999999999999</c:v>
                </c:pt>
                <c:pt idx="219">
                  <c:v>0.32500000000000001</c:v>
                </c:pt>
                <c:pt idx="220">
                  <c:v>0.36199999999999999</c:v>
                </c:pt>
                <c:pt idx="221">
                  <c:v>0.33700000000000002</c:v>
                </c:pt>
                <c:pt idx="222">
                  <c:v>0.371</c:v>
                </c:pt>
                <c:pt idx="223">
                  <c:v>0.34499999999999997</c:v>
                </c:pt>
                <c:pt idx="224">
                  <c:v>0.36899999999999999</c:v>
                </c:pt>
                <c:pt idx="225">
                  <c:v>0.33800000000000002</c:v>
                </c:pt>
                <c:pt idx="226">
                  <c:v>0.36899999999999999</c:v>
                </c:pt>
                <c:pt idx="227">
                  <c:v>0.35299999999999998</c:v>
                </c:pt>
                <c:pt idx="228">
                  <c:v>0.34499999999999997</c:v>
                </c:pt>
                <c:pt idx="229">
                  <c:v>0.32700000000000001</c:v>
                </c:pt>
                <c:pt idx="230">
                  <c:v>0.35</c:v>
                </c:pt>
                <c:pt idx="231">
                  <c:v>0.35099999999999998</c:v>
                </c:pt>
                <c:pt idx="232">
                  <c:v>0.32600000000000001</c:v>
                </c:pt>
                <c:pt idx="233">
                  <c:v>0.316</c:v>
                </c:pt>
                <c:pt idx="234">
                  <c:v>0.38700000000000001</c:v>
                </c:pt>
                <c:pt idx="235">
                  <c:v>0.34399999999999997</c:v>
                </c:pt>
                <c:pt idx="236">
                  <c:v>0.32100000000000001</c:v>
                </c:pt>
                <c:pt idx="237">
                  <c:v>0.33</c:v>
                </c:pt>
                <c:pt idx="238">
                  <c:v>0.30199999999999999</c:v>
                </c:pt>
                <c:pt idx="239">
                  <c:v>0.23699999999999999</c:v>
                </c:pt>
                <c:pt idx="240">
                  <c:v>0.27900000000000003</c:v>
                </c:pt>
                <c:pt idx="241">
                  <c:v>0.35699999999999998</c:v>
                </c:pt>
                <c:pt idx="242">
                  <c:v>0</c:v>
                </c:pt>
              </c:numCache>
            </c:numRef>
          </c:val>
          <c:smooth val="0"/>
          <c:extLst>
            <c:ext xmlns:c16="http://schemas.microsoft.com/office/drawing/2014/chart" uri="{C3380CC4-5D6E-409C-BE32-E72D297353CC}">
              <c16:uniqueId val="{00000000-C644-433D-9670-C183D5368D76}"/>
            </c:ext>
          </c:extLst>
        </c:ser>
        <c:dLbls>
          <c:showLegendKey val="0"/>
          <c:showVal val="0"/>
          <c:showCatName val="0"/>
          <c:showSerName val="0"/>
          <c:showPercent val="0"/>
          <c:showBubbleSize val="0"/>
        </c:dLbls>
        <c:marker val="1"/>
        <c:smooth val="0"/>
        <c:axId val="414862472"/>
        <c:axId val="414859336"/>
      </c:lineChart>
      <c:dateAx>
        <c:axId val="414862472"/>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2700000" spcFirstLastPara="1" vertOverflow="ellipsis" wrap="square" anchor="ctr" anchorCtr="1"/>
          <a:lstStyle/>
          <a:p>
            <a:pPr>
              <a:defRPr sz="1000" b="0" i="0" u="none" strike="noStrike" kern="1200" baseline="0">
                <a:solidFill>
                  <a:schemeClr val="tx1"/>
                </a:solidFill>
                <a:latin typeface="+mn-lt"/>
                <a:ea typeface="+mn-ea"/>
                <a:cs typeface="+mn-cs"/>
              </a:defRPr>
            </a:pPr>
            <a:endParaRPr lang="cs-CZ"/>
          </a:p>
        </c:txPr>
        <c:crossAx val="414859336"/>
        <c:crosses val="autoZero"/>
        <c:auto val="1"/>
        <c:lblOffset val="100"/>
        <c:baseTimeUnit val="days"/>
        <c:majorUnit val="3"/>
      </c:dateAx>
      <c:valAx>
        <c:axId val="414859336"/>
        <c:scaling>
          <c:orientation val="minMax"/>
        </c:scaling>
        <c:delete val="0"/>
        <c:axPos val="l"/>
        <c:numFmt formatCode="0\ %"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4862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393650942503127E-2"/>
          <c:y val="2.8839934249511919E-2"/>
          <c:w val="0.93392788408310634"/>
          <c:h val="0.75617250515671108"/>
        </c:manualLayout>
      </c:layout>
      <c:barChart>
        <c:barDir val="col"/>
        <c:grouping val="stacked"/>
        <c:varyColors val="0"/>
        <c:ser>
          <c:idx val="0"/>
          <c:order val="0"/>
          <c:tx>
            <c:strRef>
              <c:f>List1!$B$1</c:f>
              <c:strCache>
                <c:ptCount val="1"/>
                <c:pt idx="0">
                  <c:v>65-74 let</c:v>
                </c:pt>
              </c:strCache>
            </c:strRef>
          </c:tx>
          <c:spPr>
            <a:solidFill>
              <a:schemeClr val="accent1"/>
            </a:solidFill>
            <a:ln w="3175">
              <a:solidFill>
                <a:schemeClr val="bg1"/>
              </a:solidFill>
            </a:ln>
            <a:effectLst/>
          </c:spPr>
          <c:invertIfNegative val="0"/>
          <c:cat>
            <c:numRef>
              <c:f>List1!$A$2:$A$256</c:f>
              <c:numCache>
                <c:formatCode>m/d/yyyy</c:formatCode>
                <c:ptCount val="255"/>
                <c:pt idx="0">
                  <c:v>44075</c:v>
                </c:pt>
                <c:pt idx="1">
                  <c:v>44076</c:v>
                </c:pt>
                <c:pt idx="2">
                  <c:v>44077</c:v>
                </c:pt>
                <c:pt idx="3">
                  <c:v>44078</c:v>
                </c:pt>
                <c:pt idx="4">
                  <c:v>44079</c:v>
                </c:pt>
                <c:pt idx="5">
                  <c:v>44080</c:v>
                </c:pt>
                <c:pt idx="6">
                  <c:v>44081</c:v>
                </c:pt>
                <c:pt idx="7">
                  <c:v>44082</c:v>
                </c:pt>
                <c:pt idx="8">
                  <c:v>44083</c:v>
                </c:pt>
                <c:pt idx="9">
                  <c:v>44084</c:v>
                </c:pt>
                <c:pt idx="10">
                  <c:v>44085</c:v>
                </c:pt>
                <c:pt idx="11">
                  <c:v>44086</c:v>
                </c:pt>
                <c:pt idx="12">
                  <c:v>44087</c:v>
                </c:pt>
                <c:pt idx="13">
                  <c:v>44088</c:v>
                </c:pt>
                <c:pt idx="14">
                  <c:v>44089</c:v>
                </c:pt>
                <c:pt idx="15">
                  <c:v>44090</c:v>
                </c:pt>
                <c:pt idx="16">
                  <c:v>44091</c:v>
                </c:pt>
                <c:pt idx="17">
                  <c:v>44092</c:v>
                </c:pt>
                <c:pt idx="18">
                  <c:v>44093</c:v>
                </c:pt>
                <c:pt idx="19">
                  <c:v>44094</c:v>
                </c:pt>
                <c:pt idx="20">
                  <c:v>44095</c:v>
                </c:pt>
                <c:pt idx="21">
                  <c:v>44096</c:v>
                </c:pt>
                <c:pt idx="22">
                  <c:v>44097</c:v>
                </c:pt>
                <c:pt idx="23">
                  <c:v>44098</c:v>
                </c:pt>
                <c:pt idx="24">
                  <c:v>44099</c:v>
                </c:pt>
                <c:pt idx="25">
                  <c:v>44100</c:v>
                </c:pt>
                <c:pt idx="26">
                  <c:v>44101</c:v>
                </c:pt>
                <c:pt idx="27">
                  <c:v>44102</c:v>
                </c:pt>
                <c:pt idx="28">
                  <c:v>44103</c:v>
                </c:pt>
                <c:pt idx="29">
                  <c:v>44104</c:v>
                </c:pt>
                <c:pt idx="30">
                  <c:v>44105</c:v>
                </c:pt>
                <c:pt idx="31">
                  <c:v>44106</c:v>
                </c:pt>
                <c:pt idx="32">
                  <c:v>44107</c:v>
                </c:pt>
                <c:pt idx="33">
                  <c:v>44108</c:v>
                </c:pt>
                <c:pt idx="34">
                  <c:v>44109</c:v>
                </c:pt>
                <c:pt idx="35">
                  <c:v>44110</c:v>
                </c:pt>
                <c:pt idx="36">
                  <c:v>44111</c:v>
                </c:pt>
                <c:pt idx="37">
                  <c:v>44112</c:v>
                </c:pt>
                <c:pt idx="38">
                  <c:v>44113</c:v>
                </c:pt>
                <c:pt idx="39">
                  <c:v>44114</c:v>
                </c:pt>
                <c:pt idx="40">
                  <c:v>44115</c:v>
                </c:pt>
                <c:pt idx="41">
                  <c:v>44116</c:v>
                </c:pt>
                <c:pt idx="42">
                  <c:v>44117</c:v>
                </c:pt>
                <c:pt idx="43">
                  <c:v>44118</c:v>
                </c:pt>
                <c:pt idx="44">
                  <c:v>44119</c:v>
                </c:pt>
                <c:pt idx="45">
                  <c:v>44120</c:v>
                </c:pt>
                <c:pt idx="46">
                  <c:v>44121</c:v>
                </c:pt>
                <c:pt idx="47">
                  <c:v>44122</c:v>
                </c:pt>
                <c:pt idx="48">
                  <c:v>44123</c:v>
                </c:pt>
                <c:pt idx="49">
                  <c:v>44124</c:v>
                </c:pt>
                <c:pt idx="50">
                  <c:v>44125</c:v>
                </c:pt>
                <c:pt idx="51">
                  <c:v>44126</c:v>
                </c:pt>
                <c:pt idx="52">
                  <c:v>44127</c:v>
                </c:pt>
                <c:pt idx="53">
                  <c:v>44128</c:v>
                </c:pt>
                <c:pt idx="54">
                  <c:v>44129</c:v>
                </c:pt>
                <c:pt idx="55">
                  <c:v>44130</c:v>
                </c:pt>
                <c:pt idx="56">
                  <c:v>44131</c:v>
                </c:pt>
                <c:pt idx="57">
                  <c:v>44132</c:v>
                </c:pt>
                <c:pt idx="58">
                  <c:v>44133</c:v>
                </c:pt>
                <c:pt idx="59">
                  <c:v>44134</c:v>
                </c:pt>
                <c:pt idx="60">
                  <c:v>44135</c:v>
                </c:pt>
                <c:pt idx="61">
                  <c:v>44136</c:v>
                </c:pt>
                <c:pt idx="62">
                  <c:v>44137</c:v>
                </c:pt>
                <c:pt idx="63">
                  <c:v>44138</c:v>
                </c:pt>
                <c:pt idx="64">
                  <c:v>44139</c:v>
                </c:pt>
                <c:pt idx="65">
                  <c:v>44140</c:v>
                </c:pt>
                <c:pt idx="66">
                  <c:v>44141</c:v>
                </c:pt>
                <c:pt idx="67">
                  <c:v>44142</c:v>
                </c:pt>
                <c:pt idx="68">
                  <c:v>44143</c:v>
                </c:pt>
                <c:pt idx="69">
                  <c:v>44144</c:v>
                </c:pt>
                <c:pt idx="70" formatCode="dd/mm/yy;@">
                  <c:v>44145</c:v>
                </c:pt>
                <c:pt idx="71" formatCode="dd/mm/yy;@">
                  <c:v>44146</c:v>
                </c:pt>
              </c:numCache>
            </c:numRef>
          </c:cat>
          <c:val>
            <c:numRef>
              <c:f>List1!$B$2:$B$256</c:f>
              <c:numCache>
                <c:formatCode>General</c:formatCode>
                <c:ptCount val="255"/>
                <c:pt idx="0">
                  <c:v>27</c:v>
                </c:pt>
                <c:pt idx="1">
                  <c:v>65</c:v>
                </c:pt>
                <c:pt idx="2">
                  <c:v>103</c:v>
                </c:pt>
                <c:pt idx="3">
                  <c:v>144</c:v>
                </c:pt>
                <c:pt idx="4">
                  <c:v>183</c:v>
                </c:pt>
                <c:pt idx="5">
                  <c:v>204</c:v>
                </c:pt>
                <c:pt idx="6">
                  <c:v>243</c:v>
                </c:pt>
                <c:pt idx="7">
                  <c:v>314</c:v>
                </c:pt>
                <c:pt idx="8">
                  <c:v>372</c:v>
                </c:pt>
                <c:pt idx="9">
                  <c:v>440</c:v>
                </c:pt>
                <c:pt idx="10">
                  <c:v>518</c:v>
                </c:pt>
                <c:pt idx="11">
                  <c:v>600</c:v>
                </c:pt>
                <c:pt idx="12">
                  <c:v>641</c:v>
                </c:pt>
                <c:pt idx="13">
                  <c:v>691</c:v>
                </c:pt>
                <c:pt idx="14">
                  <c:v>761</c:v>
                </c:pt>
                <c:pt idx="15">
                  <c:v>863</c:v>
                </c:pt>
                <c:pt idx="16">
                  <c:v>1036</c:v>
                </c:pt>
                <c:pt idx="17">
                  <c:v>1147</c:v>
                </c:pt>
                <c:pt idx="18">
                  <c:v>1235</c:v>
                </c:pt>
                <c:pt idx="19">
                  <c:v>1288</c:v>
                </c:pt>
                <c:pt idx="20">
                  <c:v>1376</c:v>
                </c:pt>
                <c:pt idx="21">
                  <c:v>1488</c:v>
                </c:pt>
                <c:pt idx="22">
                  <c:v>1618</c:v>
                </c:pt>
                <c:pt idx="23">
                  <c:v>1811</c:v>
                </c:pt>
                <c:pt idx="24">
                  <c:v>2028</c:v>
                </c:pt>
                <c:pt idx="25">
                  <c:v>2140</c:v>
                </c:pt>
                <c:pt idx="26">
                  <c:v>2208</c:v>
                </c:pt>
                <c:pt idx="27">
                  <c:v>2303</c:v>
                </c:pt>
                <c:pt idx="28">
                  <c:v>2456</c:v>
                </c:pt>
                <c:pt idx="29">
                  <c:v>2671</c:v>
                </c:pt>
                <c:pt idx="30">
                  <c:v>2955</c:v>
                </c:pt>
                <c:pt idx="31">
                  <c:v>3252</c:v>
                </c:pt>
                <c:pt idx="32">
                  <c:v>3458</c:v>
                </c:pt>
                <c:pt idx="33">
                  <c:v>3593</c:v>
                </c:pt>
                <c:pt idx="34">
                  <c:v>3899</c:v>
                </c:pt>
                <c:pt idx="35">
                  <c:v>4220</c:v>
                </c:pt>
                <c:pt idx="36">
                  <c:v>4617</c:v>
                </c:pt>
                <c:pt idx="37">
                  <c:v>5029</c:v>
                </c:pt>
                <c:pt idx="38">
                  <c:v>5663</c:v>
                </c:pt>
                <c:pt idx="39">
                  <c:v>5994</c:v>
                </c:pt>
                <c:pt idx="40">
                  <c:v>6239</c:v>
                </c:pt>
                <c:pt idx="41">
                  <c:v>6600</c:v>
                </c:pt>
                <c:pt idx="42">
                  <c:v>7179</c:v>
                </c:pt>
                <c:pt idx="43">
                  <c:v>7839</c:v>
                </c:pt>
                <c:pt idx="44">
                  <c:v>8514</c:v>
                </c:pt>
                <c:pt idx="45">
                  <c:v>9347</c:v>
                </c:pt>
                <c:pt idx="46">
                  <c:v>9946</c:v>
                </c:pt>
                <c:pt idx="47">
                  <c:v>10382</c:v>
                </c:pt>
                <c:pt idx="48">
                  <c:v>11007</c:v>
                </c:pt>
                <c:pt idx="49">
                  <c:v>11940</c:v>
                </c:pt>
                <c:pt idx="50">
                  <c:v>13045</c:v>
                </c:pt>
                <c:pt idx="51">
                  <c:v>14140</c:v>
                </c:pt>
                <c:pt idx="52">
                  <c:v>15300</c:v>
                </c:pt>
                <c:pt idx="53">
                  <c:v>16223</c:v>
                </c:pt>
                <c:pt idx="54">
                  <c:v>16814</c:v>
                </c:pt>
                <c:pt idx="55">
                  <c:v>17655</c:v>
                </c:pt>
                <c:pt idx="56">
                  <c:v>18828</c:v>
                </c:pt>
                <c:pt idx="57">
                  <c:v>19865</c:v>
                </c:pt>
                <c:pt idx="58">
                  <c:v>20922</c:v>
                </c:pt>
                <c:pt idx="59">
                  <c:v>22123</c:v>
                </c:pt>
                <c:pt idx="60">
                  <c:v>23070</c:v>
                </c:pt>
                <c:pt idx="61">
                  <c:v>23612</c:v>
                </c:pt>
                <c:pt idx="62">
                  <c:v>24488</c:v>
                </c:pt>
                <c:pt idx="63">
                  <c:v>25561</c:v>
                </c:pt>
                <c:pt idx="64">
                  <c:v>26839</c:v>
                </c:pt>
                <c:pt idx="65">
                  <c:v>28077</c:v>
                </c:pt>
                <c:pt idx="66">
                  <c:v>29153</c:v>
                </c:pt>
                <c:pt idx="67">
                  <c:v>29906</c:v>
                </c:pt>
                <c:pt idx="68">
                  <c:v>30296</c:v>
                </c:pt>
                <c:pt idx="69">
                  <c:v>30886</c:v>
                </c:pt>
                <c:pt idx="70" formatCode="#,##0">
                  <c:v>31736</c:v>
                </c:pt>
                <c:pt idx="71" formatCode="#,##0">
                  <c:v>32619</c:v>
                </c:pt>
              </c:numCache>
            </c:numRef>
          </c:val>
          <c:extLst>
            <c:ext xmlns:c16="http://schemas.microsoft.com/office/drawing/2014/chart" uri="{C3380CC4-5D6E-409C-BE32-E72D297353CC}">
              <c16:uniqueId val="{00000000-1CB1-470E-AE7F-809CCA173CE0}"/>
            </c:ext>
          </c:extLst>
        </c:ser>
        <c:ser>
          <c:idx val="1"/>
          <c:order val="1"/>
          <c:tx>
            <c:strRef>
              <c:f>List1!$C$1</c:f>
              <c:strCache>
                <c:ptCount val="1"/>
                <c:pt idx="0">
                  <c:v>75-84 let</c:v>
                </c:pt>
              </c:strCache>
            </c:strRef>
          </c:tx>
          <c:spPr>
            <a:solidFill>
              <a:schemeClr val="accent2"/>
            </a:solidFill>
            <a:ln w="3175">
              <a:solidFill>
                <a:schemeClr val="bg1"/>
              </a:solidFill>
            </a:ln>
            <a:effectLst/>
          </c:spPr>
          <c:invertIfNegative val="0"/>
          <c:cat>
            <c:numRef>
              <c:f>List1!$A$2:$A$256</c:f>
              <c:numCache>
                <c:formatCode>m/d/yyyy</c:formatCode>
                <c:ptCount val="255"/>
                <c:pt idx="0">
                  <c:v>44075</c:v>
                </c:pt>
                <c:pt idx="1">
                  <c:v>44076</c:v>
                </c:pt>
                <c:pt idx="2">
                  <c:v>44077</c:v>
                </c:pt>
                <c:pt idx="3">
                  <c:v>44078</c:v>
                </c:pt>
                <c:pt idx="4">
                  <c:v>44079</c:v>
                </c:pt>
                <c:pt idx="5">
                  <c:v>44080</c:v>
                </c:pt>
                <c:pt idx="6">
                  <c:v>44081</c:v>
                </c:pt>
                <c:pt idx="7">
                  <c:v>44082</c:v>
                </c:pt>
                <c:pt idx="8">
                  <c:v>44083</c:v>
                </c:pt>
                <c:pt idx="9">
                  <c:v>44084</c:v>
                </c:pt>
                <c:pt idx="10">
                  <c:v>44085</c:v>
                </c:pt>
                <c:pt idx="11">
                  <c:v>44086</c:v>
                </c:pt>
                <c:pt idx="12">
                  <c:v>44087</c:v>
                </c:pt>
                <c:pt idx="13">
                  <c:v>44088</c:v>
                </c:pt>
                <c:pt idx="14">
                  <c:v>44089</c:v>
                </c:pt>
                <c:pt idx="15">
                  <c:v>44090</c:v>
                </c:pt>
                <c:pt idx="16">
                  <c:v>44091</c:v>
                </c:pt>
                <c:pt idx="17">
                  <c:v>44092</c:v>
                </c:pt>
                <c:pt idx="18">
                  <c:v>44093</c:v>
                </c:pt>
                <c:pt idx="19">
                  <c:v>44094</c:v>
                </c:pt>
                <c:pt idx="20">
                  <c:v>44095</c:v>
                </c:pt>
                <c:pt idx="21">
                  <c:v>44096</c:v>
                </c:pt>
                <c:pt idx="22">
                  <c:v>44097</c:v>
                </c:pt>
                <c:pt idx="23">
                  <c:v>44098</c:v>
                </c:pt>
                <c:pt idx="24">
                  <c:v>44099</c:v>
                </c:pt>
                <c:pt idx="25">
                  <c:v>44100</c:v>
                </c:pt>
                <c:pt idx="26">
                  <c:v>44101</c:v>
                </c:pt>
                <c:pt idx="27">
                  <c:v>44102</c:v>
                </c:pt>
                <c:pt idx="28">
                  <c:v>44103</c:v>
                </c:pt>
                <c:pt idx="29">
                  <c:v>44104</c:v>
                </c:pt>
                <c:pt idx="30">
                  <c:v>44105</c:v>
                </c:pt>
                <c:pt idx="31">
                  <c:v>44106</c:v>
                </c:pt>
                <c:pt idx="32">
                  <c:v>44107</c:v>
                </c:pt>
                <c:pt idx="33">
                  <c:v>44108</c:v>
                </c:pt>
                <c:pt idx="34">
                  <c:v>44109</c:v>
                </c:pt>
                <c:pt idx="35">
                  <c:v>44110</c:v>
                </c:pt>
                <c:pt idx="36">
                  <c:v>44111</c:v>
                </c:pt>
                <c:pt idx="37">
                  <c:v>44112</c:v>
                </c:pt>
                <c:pt idx="38">
                  <c:v>44113</c:v>
                </c:pt>
                <c:pt idx="39">
                  <c:v>44114</c:v>
                </c:pt>
                <c:pt idx="40">
                  <c:v>44115</c:v>
                </c:pt>
                <c:pt idx="41">
                  <c:v>44116</c:v>
                </c:pt>
                <c:pt idx="42">
                  <c:v>44117</c:v>
                </c:pt>
                <c:pt idx="43">
                  <c:v>44118</c:v>
                </c:pt>
                <c:pt idx="44">
                  <c:v>44119</c:v>
                </c:pt>
                <c:pt idx="45">
                  <c:v>44120</c:v>
                </c:pt>
                <c:pt idx="46">
                  <c:v>44121</c:v>
                </c:pt>
                <c:pt idx="47">
                  <c:v>44122</c:v>
                </c:pt>
                <c:pt idx="48">
                  <c:v>44123</c:v>
                </c:pt>
                <c:pt idx="49">
                  <c:v>44124</c:v>
                </c:pt>
                <c:pt idx="50">
                  <c:v>44125</c:v>
                </c:pt>
                <c:pt idx="51">
                  <c:v>44126</c:v>
                </c:pt>
                <c:pt idx="52">
                  <c:v>44127</c:v>
                </c:pt>
                <c:pt idx="53">
                  <c:v>44128</c:v>
                </c:pt>
                <c:pt idx="54">
                  <c:v>44129</c:v>
                </c:pt>
                <c:pt idx="55">
                  <c:v>44130</c:v>
                </c:pt>
                <c:pt idx="56">
                  <c:v>44131</c:v>
                </c:pt>
                <c:pt idx="57">
                  <c:v>44132</c:v>
                </c:pt>
                <c:pt idx="58">
                  <c:v>44133</c:v>
                </c:pt>
                <c:pt idx="59">
                  <c:v>44134</c:v>
                </c:pt>
                <c:pt idx="60">
                  <c:v>44135</c:v>
                </c:pt>
                <c:pt idx="61">
                  <c:v>44136</c:v>
                </c:pt>
                <c:pt idx="62">
                  <c:v>44137</c:v>
                </c:pt>
                <c:pt idx="63">
                  <c:v>44138</c:v>
                </c:pt>
                <c:pt idx="64">
                  <c:v>44139</c:v>
                </c:pt>
                <c:pt idx="65">
                  <c:v>44140</c:v>
                </c:pt>
                <c:pt idx="66">
                  <c:v>44141</c:v>
                </c:pt>
                <c:pt idx="67">
                  <c:v>44142</c:v>
                </c:pt>
                <c:pt idx="68">
                  <c:v>44143</c:v>
                </c:pt>
                <c:pt idx="69">
                  <c:v>44144</c:v>
                </c:pt>
                <c:pt idx="70" formatCode="dd/mm/yy;@">
                  <c:v>44145</c:v>
                </c:pt>
                <c:pt idx="71" formatCode="dd/mm/yy;@">
                  <c:v>44146</c:v>
                </c:pt>
              </c:numCache>
            </c:numRef>
          </c:cat>
          <c:val>
            <c:numRef>
              <c:f>List1!$C$2:$C$256</c:f>
              <c:numCache>
                <c:formatCode>General</c:formatCode>
                <c:ptCount val="255"/>
                <c:pt idx="0">
                  <c:v>14</c:v>
                </c:pt>
                <c:pt idx="1">
                  <c:v>33</c:v>
                </c:pt>
                <c:pt idx="2">
                  <c:v>50</c:v>
                </c:pt>
                <c:pt idx="3">
                  <c:v>66</c:v>
                </c:pt>
                <c:pt idx="4">
                  <c:v>74</c:v>
                </c:pt>
                <c:pt idx="5">
                  <c:v>82</c:v>
                </c:pt>
                <c:pt idx="6">
                  <c:v>98</c:v>
                </c:pt>
                <c:pt idx="7">
                  <c:v>123</c:v>
                </c:pt>
                <c:pt idx="8">
                  <c:v>155</c:v>
                </c:pt>
                <c:pt idx="9">
                  <c:v>186</c:v>
                </c:pt>
                <c:pt idx="10">
                  <c:v>224</c:v>
                </c:pt>
                <c:pt idx="11">
                  <c:v>280</c:v>
                </c:pt>
                <c:pt idx="12">
                  <c:v>310</c:v>
                </c:pt>
                <c:pt idx="13">
                  <c:v>338</c:v>
                </c:pt>
                <c:pt idx="14">
                  <c:v>396</c:v>
                </c:pt>
                <c:pt idx="15">
                  <c:v>459</c:v>
                </c:pt>
                <c:pt idx="16">
                  <c:v>539</c:v>
                </c:pt>
                <c:pt idx="17">
                  <c:v>592</c:v>
                </c:pt>
                <c:pt idx="18">
                  <c:v>633</c:v>
                </c:pt>
                <c:pt idx="19">
                  <c:v>659</c:v>
                </c:pt>
                <c:pt idx="20">
                  <c:v>697</c:v>
                </c:pt>
                <c:pt idx="21">
                  <c:v>777</c:v>
                </c:pt>
                <c:pt idx="22">
                  <c:v>852</c:v>
                </c:pt>
                <c:pt idx="23">
                  <c:v>955</c:v>
                </c:pt>
                <c:pt idx="24">
                  <c:v>1042</c:v>
                </c:pt>
                <c:pt idx="25">
                  <c:v>1100</c:v>
                </c:pt>
                <c:pt idx="26">
                  <c:v>1140</c:v>
                </c:pt>
                <c:pt idx="27">
                  <c:v>1200</c:v>
                </c:pt>
                <c:pt idx="28">
                  <c:v>1264</c:v>
                </c:pt>
                <c:pt idx="29">
                  <c:v>1376</c:v>
                </c:pt>
                <c:pt idx="30">
                  <c:v>1525</c:v>
                </c:pt>
                <c:pt idx="31">
                  <c:v>1670</c:v>
                </c:pt>
                <c:pt idx="32">
                  <c:v>1786</c:v>
                </c:pt>
                <c:pt idx="33">
                  <c:v>1874</c:v>
                </c:pt>
                <c:pt idx="34">
                  <c:v>2036</c:v>
                </c:pt>
                <c:pt idx="35">
                  <c:v>2225</c:v>
                </c:pt>
                <c:pt idx="36">
                  <c:v>2460</c:v>
                </c:pt>
                <c:pt idx="37">
                  <c:v>2675</c:v>
                </c:pt>
                <c:pt idx="38">
                  <c:v>3024</c:v>
                </c:pt>
                <c:pt idx="39">
                  <c:v>3201</c:v>
                </c:pt>
                <c:pt idx="40">
                  <c:v>3362</c:v>
                </c:pt>
                <c:pt idx="41">
                  <c:v>3572</c:v>
                </c:pt>
                <c:pt idx="42">
                  <c:v>3934</c:v>
                </c:pt>
                <c:pt idx="43">
                  <c:v>4311</c:v>
                </c:pt>
                <c:pt idx="44">
                  <c:v>4709</c:v>
                </c:pt>
                <c:pt idx="45">
                  <c:v>5154</c:v>
                </c:pt>
                <c:pt idx="46">
                  <c:v>5526</c:v>
                </c:pt>
                <c:pt idx="47">
                  <c:v>5748</c:v>
                </c:pt>
                <c:pt idx="48">
                  <c:v>6128</c:v>
                </c:pt>
                <c:pt idx="49">
                  <c:v>6635</c:v>
                </c:pt>
                <c:pt idx="50">
                  <c:v>7245</c:v>
                </c:pt>
                <c:pt idx="51">
                  <c:v>7842</c:v>
                </c:pt>
                <c:pt idx="52">
                  <c:v>8493</c:v>
                </c:pt>
                <c:pt idx="53">
                  <c:v>9071</c:v>
                </c:pt>
                <c:pt idx="54">
                  <c:v>9445</c:v>
                </c:pt>
                <c:pt idx="55">
                  <c:v>10001</c:v>
                </c:pt>
                <c:pt idx="56">
                  <c:v>10752</c:v>
                </c:pt>
                <c:pt idx="57">
                  <c:v>11405</c:v>
                </c:pt>
                <c:pt idx="58">
                  <c:v>12094</c:v>
                </c:pt>
                <c:pt idx="59">
                  <c:v>12812</c:v>
                </c:pt>
                <c:pt idx="60">
                  <c:v>13420</c:v>
                </c:pt>
                <c:pt idx="61">
                  <c:v>13789</c:v>
                </c:pt>
                <c:pt idx="62">
                  <c:v>14358</c:v>
                </c:pt>
                <c:pt idx="63">
                  <c:v>15043</c:v>
                </c:pt>
                <c:pt idx="64">
                  <c:v>15925</c:v>
                </c:pt>
                <c:pt idx="65">
                  <c:v>16740</c:v>
                </c:pt>
                <c:pt idx="66">
                  <c:v>17523</c:v>
                </c:pt>
                <c:pt idx="67">
                  <c:v>17985</c:v>
                </c:pt>
                <c:pt idx="68">
                  <c:v>18199</c:v>
                </c:pt>
                <c:pt idx="69">
                  <c:v>18585</c:v>
                </c:pt>
                <c:pt idx="70" formatCode="#,##0">
                  <c:v>19141</c:v>
                </c:pt>
                <c:pt idx="71" formatCode="#,##0">
                  <c:v>19772</c:v>
                </c:pt>
              </c:numCache>
            </c:numRef>
          </c:val>
          <c:extLst>
            <c:ext xmlns:c16="http://schemas.microsoft.com/office/drawing/2014/chart" uri="{C3380CC4-5D6E-409C-BE32-E72D297353CC}">
              <c16:uniqueId val="{00000001-1CB1-470E-AE7F-809CCA173CE0}"/>
            </c:ext>
          </c:extLst>
        </c:ser>
        <c:ser>
          <c:idx val="2"/>
          <c:order val="2"/>
          <c:tx>
            <c:strRef>
              <c:f>List1!$D$1</c:f>
              <c:strCache>
                <c:ptCount val="1"/>
                <c:pt idx="0">
                  <c:v>85+ let</c:v>
                </c:pt>
              </c:strCache>
            </c:strRef>
          </c:tx>
          <c:spPr>
            <a:solidFill>
              <a:schemeClr val="accent3"/>
            </a:solidFill>
            <a:ln w="3175">
              <a:solidFill>
                <a:schemeClr val="bg1"/>
              </a:solidFill>
            </a:ln>
            <a:effectLst/>
          </c:spPr>
          <c:invertIfNegative val="0"/>
          <c:cat>
            <c:numRef>
              <c:f>List1!$A$2:$A$256</c:f>
              <c:numCache>
                <c:formatCode>m/d/yyyy</c:formatCode>
                <c:ptCount val="255"/>
                <c:pt idx="0">
                  <c:v>44075</c:v>
                </c:pt>
                <c:pt idx="1">
                  <c:v>44076</c:v>
                </c:pt>
                <c:pt idx="2">
                  <c:v>44077</c:v>
                </c:pt>
                <c:pt idx="3">
                  <c:v>44078</c:v>
                </c:pt>
                <c:pt idx="4">
                  <c:v>44079</c:v>
                </c:pt>
                <c:pt idx="5">
                  <c:v>44080</c:v>
                </c:pt>
                <c:pt idx="6">
                  <c:v>44081</c:v>
                </c:pt>
                <c:pt idx="7">
                  <c:v>44082</c:v>
                </c:pt>
                <c:pt idx="8">
                  <c:v>44083</c:v>
                </c:pt>
                <c:pt idx="9">
                  <c:v>44084</c:v>
                </c:pt>
                <c:pt idx="10">
                  <c:v>44085</c:v>
                </c:pt>
                <c:pt idx="11">
                  <c:v>44086</c:v>
                </c:pt>
                <c:pt idx="12">
                  <c:v>44087</c:v>
                </c:pt>
                <c:pt idx="13">
                  <c:v>44088</c:v>
                </c:pt>
                <c:pt idx="14">
                  <c:v>44089</c:v>
                </c:pt>
                <c:pt idx="15">
                  <c:v>44090</c:v>
                </c:pt>
                <c:pt idx="16">
                  <c:v>44091</c:v>
                </c:pt>
                <c:pt idx="17">
                  <c:v>44092</c:v>
                </c:pt>
                <c:pt idx="18">
                  <c:v>44093</c:v>
                </c:pt>
                <c:pt idx="19">
                  <c:v>44094</c:v>
                </c:pt>
                <c:pt idx="20">
                  <c:v>44095</c:v>
                </c:pt>
                <c:pt idx="21">
                  <c:v>44096</c:v>
                </c:pt>
                <c:pt idx="22">
                  <c:v>44097</c:v>
                </c:pt>
                <c:pt idx="23">
                  <c:v>44098</c:v>
                </c:pt>
                <c:pt idx="24">
                  <c:v>44099</c:v>
                </c:pt>
                <c:pt idx="25">
                  <c:v>44100</c:v>
                </c:pt>
                <c:pt idx="26">
                  <c:v>44101</c:v>
                </c:pt>
                <c:pt idx="27">
                  <c:v>44102</c:v>
                </c:pt>
                <c:pt idx="28">
                  <c:v>44103</c:v>
                </c:pt>
                <c:pt idx="29">
                  <c:v>44104</c:v>
                </c:pt>
                <c:pt idx="30">
                  <c:v>44105</c:v>
                </c:pt>
                <c:pt idx="31">
                  <c:v>44106</c:v>
                </c:pt>
                <c:pt idx="32">
                  <c:v>44107</c:v>
                </c:pt>
                <c:pt idx="33">
                  <c:v>44108</c:v>
                </c:pt>
                <c:pt idx="34">
                  <c:v>44109</c:v>
                </c:pt>
                <c:pt idx="35">
                  <c:v>44110</c:v>
                </c:pt>
                <c:pt idx="36">
                  <c:v>44111</c:v>
                </c:pt>
                <c:pt idx="37">
                  <c:v>44112</c:v>
                </c:pt>
                <c:pt idx="38">
                  <c:v>44113</c:v>
                </c:pt>
                <c:pt idx="39">
                  <c:v>44114</c:v>
                </c:pt>
                <c:pt idx="40">
                  <c:v>44115</c:v>
                </c:pt>
                <c:pt idx="41">
                  <c:v>44116</c:v>
                </c:pt>
                <c:pt idx="42">
                  <c:v>44117</c:v>
                </c:pt>
                <c:pt idx="43">
                  <c:v>44118</c:v>
                </c:pt>
                <c:pt idx="44">
                  <c:v>44119</c:v>
                </c:pt>
                <c:pt idx="45">
                  <c:v>44120</c:v>
                </c:pt>
                <c:pt idx="46">
                  <c:v>44121</c:v>
                </c:pt>
                <c:pt idx="47">
                  <c:v>44122</c:v>
                </c:pt>
                <c:pt idx="48">
                  <c:v>44123</c:v>
                </c:pt>
                <c:pt idx="49">
                  <c:v>44124</c:v>
                </c:pt>
                <c:pt idx="50">
                  <c:v>44125</c:v>
                </c:pt>
                <c:pt idx="51">
                  <c:v>44126</c:v>
                </c:pt>
                <c:pt idx="52">
                  <c:v>44127</c:v>
                </c:pt>
                <c:pt idx="53">
                  <c:v>44128</c:v>
                </c:pt>
                <c:pt idx="54">
                  <c:v>44129</c:v>
                </c:pt>
                <c:pt idx="55">
                  <c:v>44130</c:v>
                </c:pt>
                <c:pt idx="56">
                  <c:v>44131</c:v>
                </c:pt>
                <c:pt idx="57">
                  <c:v>44132</c:v>
                </c:pt>
                <c:pt idx="58">
                  <c:v>44133</c:v>
                </c:pt>
                <c:pt idx="59">
                  <c:v>44134</c:v>
                </c:pt>
                <c:pt idx="60">
                  <c:v>44135</c:v>
                </c:pt>
                <c:pt idx="61">
                  <c:v>44136</c:v>
                </c:pt>
                <c:pt idx="62">
                  <c:v>44137</c:v>
                </c:pt>
                <c:pt idx="63">
                  <c:v>44138</c:v>
                </c:pt>
                <c:pt idx="64">
                  <c:v>44139</c:v>
                </c:pt>
                <c:pt idx="65">
                  <c:v>44140</c:v>
                </c:pt>
                <c:pt idx="66">
                  <c:v>44141</c:v>
                </c:pt>
                <c:pt idx="67">
                  <c:v>44142</c:v>
                </c:pt>
                <c:pt idx="68">
                  <c:v>44143</c:v>
                </c:pt>
                <c:pt idx="69">
                  <c:v>44144</c:v>
                </c:pt>
                <c:pt idx="70" formatCode="dd/mm/yy;@">
                  <c:v>44145</c:v>
                </c:pt>
                <c:pt idx="71" formatCode="dd/mm/yy;@">
                  <c:v>44146</c:v>
                </c:pt>
              </c:numCache>
            </c:numRef>
          </c:cat>
          <c:val>
            <c:numRef>
              <c:f>List1!$D$2:$D$256</c:f>
              <c:numCache>
                <c:formatCode>General</c:formatCode>
                <c:ptCount val="255"/>
                <c:pt idx="0">
                  <c:v>3</c:v>
                </c:pt>
                <c:pt idx="1">
                  <c:v>8</c:v>
                </c:pt>
                <c:pt idx="2">
                  <c:v>14</c:v>
                </c:pt>
                <c:pt idx="3">
                  <c:v>34</c:v>
                </c:pt>
                <c:pt idx="4">
                  <c:v>45</c:v>
                </c:pt>
                <c:pt idx="5">
                  <c:v>50</c:v>
                </c:pt>
                <c:pt idx="6">
                  <c:v>54</c:v>
                </c:pt>
                <c:pt idx="7">
                  <c:v>63</c:v>
                </c:pt>
                <c:pt idx="8">
                  <c:v>91</c:v>
                </c:pt>
                <c:pt idx="9">
                  <c:v>105</c:v>
                </c:pt>
                <c:pt idx="10">
                  <c:v>121</c:v>
                </c:pt>
                <c:pt idx="11">
                  <c:v>166</c:v>
                </c:pt>
                <c:pt idx="12">
                  <c:v>171</c:v>
                </c:pt>
                <c:pt idx="13">
                  <c:v>179</c:v>
                </c:pt>
                <c:pt idx="14">
                  <c:v>201</c:v>
                </c:pt>
                <c:pt idx="15">
                  <c:v>227</c:v>
                </c:pt>
                <c:pt idx="16">
                  <c:v>247</c:v>
                </c:pt>
                <c:pt idx="17">
                  <c:v>265</c:v>
                </c:pt>
                <c:pt idx="18">
                  <c:v>286</c:v>
                </c:pt>
                <c:pt idx="19">
                  <c:v>304</c:v>
                </c:pt>
                <c:pt idx="20">
                  <c:v>313</c:v>
                </c:pt>
                <c:pt idx="21">
                  <c:v>359</c:v>
                </c:pt>
                <c:pt idx="22">
                  <c:v>388</c:v>
                </c:pt>
                <c:pt idx="23">
                  <c:v>424</c:v>
                </c:pt>
                <c:pt idx="24">
                  <c:v>446</c:v>
                </c:pt>
                <c:pt idx="25">
                  <c:v>466</c:v>
                </c:pt>
                <c:pt idx="26">
                  <c:v>483</c:v>
                </c:pt>
                <c:pt idx="27">
                  <c:v>500</c:v>
                </c:pt>
                <c:pt idx="28">
                  <c:v>539</c:v>
                </c:pt>
                <c:pt idx="29">
                  <c:v>597</c:v>
                </c:pt>
                <c:pt idx="30">
                  <c:v>658</c:v>
                </c:pt>
                <c:pt idx="31">
                  <c:v>721</c:v>
                </c:pt>
                <c:pt idx="32">
                  <c:v>782</c:v>
                </c:pt>
                <c:pt idx="33">
                  <c:v>820</c:v>
                </c:pt>
                <c:pt idx="34">
                  <c:v>903</c:v>
                </c:pt>
                <c:pt idx="35">
                  <c:v>982</c:v>
                </c:pt>
                <c:pt idx="36">
                  <c:v>1078</c:v>
                </c:pt>
                <c:pt idx="37">
                  <c:v>1191</c:v>
                </c:pt>
                <c:pt idx="38">
                  <c:v>1322</c:v>
                </c:pt>
                <c:pt idx="39">
                  <c:v>1405</c:v>
                </c:pt>
                <c:pt idx="40">
                  <c:v>1473</c:v>
                </c:pt>
                <c:pt idx="41">
                  <c:v>1604</c:v>
                </c:pt>
                <c:pt idx="42">
                  <c:v>1817</c:v>
                </c:pt>
                <c:pt idx="43">
                  <c:v>2036</c:v>
                </c:pt>
                <c:pt idx="44">
                  <c:v>2222</c:v>
                </c:pt>
                <c:pt idx="45">
                  <c:v>2397</c:v>
                </c:pt>
                <c:pt idx="46">
                  <c:v>2629</c:v>
                </c:pt>
                <c:pt idx="47">
                  <c:v>2737</c:v>
                </c:pt>
                <c:pt idx="48">
                  <c:v>2966</c:v>
                </c:pt>
                <c:pt idx="49">
                  <c:v>3219</c:v>
                </c:pt>
                <c:pt idx="50">
                  <c:v>3580</c:v>
                </c:pt>
                <c:pt idx="51">
                  <c:v>3877</c:v>
                </c:pt>
                <c:pt idx="52">
                  <c:v>4261</c:v>
                </c:pt>
                <c:pt idx="53">
                  <c:v>4527</c:v>
                </c:pt>
                <c:pt idx="54">
                  <c:v>4708</c:v>
                </c:pt>
                <c:pt idx="55">
                  <c:v>5015</c:v>
                </c:pt>
                <c:pt idx="56">
                  <c:v>5487</c:v>
                </c:pt>
                <c:pt idx="57">
                  <c:v>5856</c:v>
                </c:pt>
                <c:pt idx="58">
                  <c:v>6212</c:v>
                </c:pt>
                <c:pt idx="59">
                  <c:v>6641</c:v>
                </c:pt>
                <c:pt idx="60">
                  <c:v>6945</c:v>
                </c:pt>
                <c:pt idx="61">
                  <c:v>7119</c:v>
                </c:pt>
                <c:pt idx="62">
                  <c:v>7430</c:v>
                </c:pt>
                <c:pt idx="63">
                  <c:v>7792</c:v>
                </c:pt>
                <c:pt idx="64">
                  <c:v>8288</c:v>
                </c:pt>
                <c:pt idx="65">
                  <c:v>8718</c:v>
                </c:pt>
                <c:pt idx="66">
                  <c:v>9123</c:v>
                </c:pt>
                <c:pt idx="67">
                  <c:v>9357</c:v>
                </c:pt>
                <c:pt idx="68">
                  <c:v>9427</c:v>
                </c:pt>
                <c:pt idx="69">
                  <c:v>9621</c:v>
                </c:pt>
                <c:pt idx="70" formatCode="#,##0">
                  <c:v>9937</c:v>
                </c:pt>
                <c:pt idx="71" formatCode="#,##0">
                  <c:v>10367</c:v>
                </c:pt>
              </c:numCache>
            </c:numRef>
          </c:val>
          <c:extLst>
            <c:ext xmlns:c16="http://schemas.microsoft.com/office/drawing/2014/chart" uri="{C3380CC4-5D6E-409C-BE32-E72D297353CC}">
              <c16:uniqueId val="{00000002-1CB1-470E-AE7F-809CCA173CE0}"/>
            </c:ext>
          </c:extLst>
        </c:ser>
        <c:dLbls>
          <c:showLegendKey val="0"/>
          <c:showVal val="0"/>
          <c:showCatName val="0"/>
          <c:showSerName val="0"/>
          <c:showPercent val="0"/>
          <c:showBubbleSize val="0"/>
        </c:dLbls>
        <c:gapWidth val="10"/>
        <c:overlap val="100"/>
        <c:axId val="454758032"/>
        <c:axId val="454757248"/>
      </c:barChart>
      <c:dateAx>
        <c:axId val="45475803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54757248"/>
        <c:crosses val="autoZero"/>
        <c:auto val="1"/>
        <c:lblOffset val="100"/>
        <c:baseTimeUnit val="days"/>
      </c:dateAx>
      <c:valAx>
        <c:axId val="4547572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54758032"/>
        <c:crosses val="autoZero"/>
        <c:crossBetween val="between"/>
      </c:valAx>
      <c:spPr>
        <a:noFill/>
        <a:ln>
          <a:noFill/>
        </a:ln>
        <a:effectLst/>
      </c:spPr>
    </c:plotArea>
    <c:legend>
      <c:legendPos val="r"/>
      <c:layout>
        <c:manualLayout>
          <c:xMode val="edge"/>
          <c:yMode val="edge"/>
          <c:x val="0.49954216870477075"/>
          <c:y val="0.93670951168463246"/>
          <c:w val="0.43195919168529873"/>
          <c:h val="6.329047346884390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83667020704E-2"/>
          <c:y val="0.10271625430964779"/>
          <c:w val="0.91692139603581668"/>
          <c:h val="0.71344666460445894"/>
        </c:manualLayout>
      </c:layout>
      <c:barChart>
        <c:barDir val="col"/>
        <c:grouping val="clustered"/>
        <c:varyColors val="0"/>
        <c:ser>
          <c:idx val="0"/>
          <c:order val="0"/>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Sheet1!$A$203:$A$291</c:f>
              <c:numCache>
                <c:formatCode>m/d/yyyy</c:formatCode>
                <c:ptCount val="89"/>
                <c:pt idx="0">
                  <c:v>44058</c:v>
                </c:pt>
                <c:pt idx="1">
                  <c:v>44059</c:v>
                </c:pt>
                <c:pt idx="2">
                  <c:v>44060</c:v>
                </c:pt>
                <c:pt idx="3">
                  <c:v>44061</c:v>
                </c:pt>
                <c:pt idx="4">
                  <c:v>44062</c:v>
                </c:pt>
                <c:pt idx="5">
                  <c:v>44063</c:v>
                </c:pt>
                <c:pt idx="6">
                  <c:v>44064</c:v>
                </c:pt>
                <c:pt idx="7">
                  <c:v>44065</c:v>
                </c:pt>
                <c:pt idx="8">
                  <c:v>44066</c:v>
                </c:pt>
                <c:pt idx="9">
                  <c:v>44067</c:v>
                </c:pt>
                <c:pt idx="10">
                  <c:v>44068</c:v>
                </c:pt>
                <c:pt idx="11">
                  <c:v>44069</c:v>
                </c:pt>
                <c:pt idx="12">
                  <c:v>44070</c:v>
                </c:pt>
                <c:pt idx="13">
                  <c:v>44071</c:v>
                </c:pt>
                <c:pt idx="14">
                  <c:v>44072</c:v>
                </c:pt>
                <c:pt idx="15">
                  <c:v>44073</c:v>
                </c:pt>
                <c:pt idx="16">
                  <c:v>44074</c:v>
                </c:pt>
                <c:pt idx="17">
                  <c:v>44075</c:v>
                </c:pt>
                <c:pt idx="18">
                  <c:v>44076</c:v>
                </c:pt>
                <c:pt idx="19">
                  <c:v>44077</c:v>
                </c:pt>
                <c:pt idx="20">
                  <c:v>44078</c:v>
                </c:pt>
                <c:pt idx="21">
                  <c:v>44079</c:v>
                </c:pt>
                <c:pt idx="22">
                  <c:v>44080</c:v>
                </c:pt>
                <c:pt idx="23">
                  <c:v>44081</c:v>
                </c:pt>
                <c:pt idx="24">
                  <c:v>44082</c:v>
                </c:pt>
                <c:pt idx="25">
                  <c:v>44083</c:v>
                </c:pt>
                <c:pt idx="26">
                  <c:v>44084</c:v>
                </c:pt>
                <c:pt idx="27">
                  <c:v>44085</c:v>
                </c:pt>
                <c:pt idx="28">
                  <c:v>44086</c:v>
                </c:pt>
                <c:pt idx="29">
                  <c:v>44087</c:v>
                </c:pt>
                <c:pt idx="30">
                  <c:v>44088</c:v>
                </c:pt>
                <c:pt idx="31">
                  <c:v>44089</c:v>
                </c:pt>
                <c:pt idx="32">
                  <c:v>44090</c:v>
                </c:pt>
                <c:pt idx="33">
                  <c:v>44091</c:v>
                </c:pt>
                <c:pt idx="34">
                  <c:v>44092</c:v>
                </c:pt>
                <c:pt idx="35">
                  <c:v>44093</c:v>
                </c:pt>
                <c:pt idx="36">
                  <c:v>44094</c:v>
                </c:pt>
                <c:pt idx="37">
                  <c:v>44095</c:v>
                </c:pt>
                <c:pt idx="38">
                  <c:v>44096</c:v>
                </c:pt>
                <c:pt idx="39">
                  <c:v>44097</c:v>
                </c:pt>
                <c:pt idx="40">
                  <c:v>44098</c:v>
                </c:pt>
                <c:pt idx="41">
                  <c:v>44099</c:v>
                </c:pt>
                <c:pt idx="42">
                  <c:v>44100</c:v>
                </c:pt>
                <c:pt idx="43">
                  <c:v>44101</c:v>
                </c:pt>
                <c:pt idx="44">
                  <c:v>44102</c:v>
                </c:pt>
                <c:pt idx="45">
                  <c:v>44103</c:v>
                </c:pt>
                <c:pt idx="46">
                  <c:v>44104</c:v>
                </c:pt>
                <c:pt idx="47">
                  <c:v>44105</c:v>
                </c:pt>
                <c:pt idx="48">
                  <c:v>44106</c:v>
                </c:pt>
                <c:pt idx="49">
                  <c:v>44107</c:v>
                </c:pt>
                <c:pt idx="50">
                  <c:v>44108</c:v>
                </c:pt>
                <c:pt idx="51">
                  <c:v>44109</c:v>
                </c:pt>
                <c:pt idx="52">
                  <c:v>44110</c:v>
                </c:pt>
                <c:pt idx="53">
                  <c:v>44111</c:v>
                </c:pt>
                <c:pt idx="54">
                  <c:v>44112</c:v>
                </c:pt>
                <c:pt idx="55">
                  <c:v>44113</c:v>
                </c:pt>
                <c:pt idx="56">
                  <c:v>44114</c:v>
                </c:pt>
                <c:pt idx="57">
                  <c:v>44115</c:v>
                </c:pt>
                <c:pt idx="58">
                  <c:v>44116</c:v>
                </c:pt>
                <c:pt idx="59">
                  <c:v>44117</c:v>
                </c:pt>
                <c:pt idx="60">
                  <c:v>44118</c:v>
                </c:pt>
                <c:pt idx="61">
                  <c:v>44119</c:v>
                </c:pt>
                <c:pt idx="62">
                  <c:v>44120</c:v>
                </c:pt>
                <c:pt idx="63">
                  <c:v>44121</c:v>
                </c:pt>
                <c:pt idx="64">
                  <c:v>44122</c:v>
                </c:pt>
                <c:pt idx="65">
                  <c:v>44123</c:v>
                </c:pt>
                <c:pt idx="66">
                  <c:v>44124</c:v>
                </c:pt>
                <c:pt idx="67">
                  <c:v>44125</c:v>
                </c:pt>
                <c:pt idx="68">
                  <c:v>44126</c:v>
                </c:pt>
                <c:pt idx="69">
                  <c:v>44127</c:v>
                </c:pt>
                <c:pt idx="70">
                  <c:v>44128</c:v>
                </c:pt>
                <c:pt idx="71">
                  <c:v>44129</c:v>
                </c:pt>
                <c:pt idx="72">
                  <c:v>44130</c:v>
                </c:pt>
                <c:pt idx="73">
                  <c:v>44131</c:v>
                </c:pt>
                <c:pt idx="74">
                  <c:v>44132</c:v>
                </c:pt>
                <c:pt idx="75">
                  <c:v>44133</c:v>
                </c:pt>
                <c:pt idx="76">
                  <c:v>44134</c:v>
                </c:pt>
                <c:pt idx="77">
                  <c:v>44135</c:v>
                </c:pt>
                <c:pt idx="78">
                  <c:v>44136</c:v>
                </c:pt>
                <c:pt idx="79">
                  <c:v>44137</c:v>
                </c:pt>
                <c:pt idx="80">
                  <c:v>44138</c:v>
                </c:pt>
                <c:pt idx="81">
                  <c:v>44139</c:v>
                </c:pt>
                <c:pt idx="82">
                  <c:v>44140</c:v>
                </c:pt>
                <c:pt idx="83">
                  <c:v>44141</c:v>
                </c:pt>
                <c:pt idx="84">
                  <c:v>44142</c:v>
                </c:pt>
                <c:pt idx="85">
                  <c:v>44143</c:v>
                </c:pt>
                <c:pt idx="86">
                  <c:v>44144</c:v>
                </c:pt>
                <c:pt idx="87">
                  <c:v>44145</c:v>
                </c:pt>
                <c:pt idx="88">
                  <c:v>44146</c:v>
                </c:pt>
              </c:numCache>
            </c:numRef>
          </c:cat>
          <c:val>
            <c:numRef>
              <c:f>Sheet1!$B$203:$B$291</c:f>
              <c:numCache>
                <c:formatCode>###0</c:formatCode>
                <c:ptCount val="89"/>
                <c:pt idx="0">
                  <c:v>24</c:v>
                </c:pt>
                <c:pt idx="1">
                  <c:v>12</c:v>
                </c:pt>
                <c:pt idx="2">
                  <c:v>17</c:v>
                </c:pt>
                <c:pt idx="3">
                  <c:v>24</c:v>
                </c:pt>
                <c:pt idx="4">
                  <c:v>34</c:v>
                </c:pt>
                <c:pt idx="5">
                  <c:v>21</c:v>
                </c:pt>
                <c:pt idx="6">
                  <c:v>68</c:v>
                </c:pt>
                <c:pt idx="7">
                  <c:v>31</c:v>
                </c:pt>
                <c:pt idx="8">
                  <c:v>25</c:v>
                </c:pt>
                <c:pt idx="9">
                  <c:v>23</c:v>
                </c:pt>
                <c:pt idx="10">
                  <c:v>42</c:v>
                </c:pt>
                <c:pt idx="11">
                  <c:v>42</c:v>
                </c:pt>
                <c:pt idx="12">
                  <c:v>40</c:v>
                </c:pt>
                <c:pt idx="13">
                  <c:v>56</c:v>
                </c:pt>
                <c:pt idx="14">
                  <c:v>42</c:v>
                </c:pt>
                <c:pt idx="15">
                  <c:v>12</c:v>
                </c:pt>
                <c:pt idx="16">
                  <c:v>31</c:v>
                </c:pt>
                <c:pt idx="17">
                  <c:v>44</c:v>
                </c:pt>
                <c:pt idx="18">
                  <c:v>62</c:v>
                </c:pt>
                <c:pt idx="19">
                  <c:v>61</c:v>
                </c:pt>
                <c:pt idx="20">
                  <c:v>77</c:v>
                </c:pt>
                <c:pt idx="21">
                  <c:v>58</c:v>
                </c:pt>
                <c:pt idx="22">
                  <c:v>34</c:v>
                </c:pt>
                <c:pt idx="23">
                  <c:v>59</c:v>
                </c:pt>
                <c:pt idx="24">
                  <c:v>105</c:v>
                </c:pt>
                <c:pt idx="25">
                  <c:v>118</c:v>
                </c:pt>
                <c:pt idx="26">
                  <c:v>113</c:v>
                </c:pt>
                <c:pt idx="27">
                  <c:v>132</c:v>
                </c:pt>
                <c:pt idx="28">
                  <c:v>183</c:v>
                </c:pt>
                <c:pt idx="29">
                  <c:v>76</c:v>
                </c:pt>
                <c:pt idx="30">
                  <c:v>86</c:v>
                </c:pt>
                <c:pt idx="31">
                  <c:v>150</c:v>
                </c:pt>
                <c:pt idx="32">
                  <c:v>191</c:v>
                </c:pt>
                <c:pt idx="33">
                  <c:v>273</c:v>
                </c:pt>
                <c:pt idx="34">
                  <c:v>182</c:v>
                </c:pt>
                <c:pt idx="35">
                  <c:v>150</c:v>
                </c:pt>
                <c:pt idx="36">
                  <c:v>97</c:v>
                </c:pt>
                <c:pt idx="37">
                  <c:v>135</c:v>
                </c:pt>
                <c:pt idx="38">
                  <c:v>238</c:v>
                </c:pt>
                <c:pt idx="39">
                  <c:v>234</c:v>
                </c:pt>
                <c:pt idx="40">
                  <c:v>332</c:v>
                </c:pt>
                <c:pt idx="41">
                  <c:v>326</c:v>
                </c:pt>
                <c:pt idx="42">
                  <c:v>190</c:v>
                </c:pt>
                <c:pt idx="43">
                  <c:v>125</c:v>
                </c:pt>
                <c:pt idx="44">
                  <c:v>172</c:v>
                </c:pt>
                <c:pt idx="45">
                  <c:v>256</c:v>
                </c:pt>
                <c:pt idx="46">
                  <c:v>385</c:v>
                </c:pt>
                <c:pt idx="47">
                  <c:v>494</c:v>
                </c:pt>
                <c:pt idx="48">
                  <c:v>505</c:v>
                </c:pt>
                <c:pt idx="49">
                  <c:v>383</c:v>
                </c:pt>
                <c:pt idx="50">
                  <c:v>261</c:v>
                </c:pt>
                <c:pt idx="51">
                  <c:v>551</c:v>
                </c:pt>
                <c:pt idx="52">
                  <c:v>589</c:v>
                </c:pt>
                <c:pt idx="53">
                  <c:v>728</c:v>
                </c:pt>
                <c:pt idx="54">
                  <c:v>740</c:v>
                </c:pt>
                <c:pt idx="55">
                  <c:v>1114</c:v>
                </c:pt>
                <c:pt idx="56">
                  <c:v>591</c:v>
                </c:pt>
                <c:pt idx="57">
                  <c:v>474</c:v>
                </c:pt>
                <c:pt idx="58">
                  <c:v>702</c:v>
                </c:pt>
                <c:pt idx="59">
                  <c:v>1154</c:v>
                </c:pt>
                <c:pt idx="60">
                  <c:v>1256</c:v>
                </c:pt>
                <c:pt idx="61">
                  <c:v>1259</c:v>
                </c:pt>
                <c:pt idx="62">
                  <c:v>1453</c:v>
                </c:pt>
                <c:pt idx="63">
                  <c:v>1203</c:v>
                </c:pt>
                <c:pt idx="64">
                  <c:v>766</c:v>
                </c:pt>
                <c:pt idx="65">
                  <c:v>1234</c:v>
                </c:pt>
                <c:pt idx="66">
                  <c:v>1693</c:v>
                </c:pt>
                <c:pt idx="67">
                  <c:v>2076</c:v>
                </c:pt>
                <c:pt idx="68">
                  <c:v>1989</c:v>
                </c:pt>
                <c:pt idx="69">
                  <c:v>2195</c:v>
                </c:pt>
                <c:pt idx="70">
                  <c:v>1767</c:v>
                </c:pt>
                <c:pt idx="71">
                  <c:v>1146</c:v>
                </c:pt>
                <c:pt idx="72">
                  <c:v>1704</c:v>
                </c:pt>
                <c:pt idx="73">
                  <c:v>2396</c:v>
                </c:pt>
                <c:pt idx="74">
                  <c:v>2059</c:v>
                </c:pt>
                <c:pt idx="75" formatCode="General">
                  <c:v>2102</c:v>
                </c:pt>
                <c:pt idx="76" formatCode="General">
                  <c:v>2348</c:v>
                </c:pt>
                <c:pt idx="77" formatCode="General">
                  <c:v>1859</c:v>
                </c:pt>
                <c:pt idx="78" formatCode="General">
                  <c:v>1085</c:v>
                </c:pt>
                <c:pt idx="79" formatCode="General">
                  <c:v>1756</c:v>
                </c:pt>
                <c:pt idx="80" formatCode="General">
                  <c:v>2120</c:v>
                </c:pt>
                <c:pt idx="81" formatCode="General">
                  <c:v>2656</c:v>
                </c:pt>
                <c:pt idx="82" formatCode="General">
                  <c:v>2483</c:v>
                </c:pt>
                <c:pt idx="83" formatCode="General">
                  <c:v>2264</c:v>
                </c:pt>
                <c:pt idx="84" formatCode="General">
                  <c:v>1449</c:v>
                </c:pt>
                <c:pt idx="85" formatCode="General">
                  <c:v>674</c:v>
                </c:pt>
                <c:pt idx="86" formatCode="General">
                  <c:v>1170</c:v>
                </c:pt>
                <c:pt idx="87" formatCode="General">
                  <c:v>1722</c:v>
                </c:pt>
                <c:pt idx="88" formatCode="General">
                  <c:v>1944</c:v>
                </c:pt>
              </c:numCache>
            </c:numRef>
          </c:val>
          <c:extLst>
            <c:ext xmlns:c16="http://schemas.microsoft.com/office/drawing/2014/chart" uri="{C3380CC4-5D6E-409C-BE32-E72D297353CC}">
              <c16:uniqueId val="{00000000-2AEC-4B1A-804B-9913D4C29F30}"/>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1"/>
        <c:majorTimeUnit val="days"/>
      </c:dateAx>
      <c:valAx>
        <c:axId val="41932182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658983667020704E-2"/>
          <c:y val="0.10271625430964779"/>
          <c:w val="0.91692139603581668"/>
          <c:h val="0.71344666460445894"/>
        </c:manualLayout>
      </c:layout>
      <c:barChart>
        <c:barDir val="col"/>
        <c:grouping val="clustered"/>
        <c:varyColors val="0"/>
        <c:ser>
          <c:idx val="0"/>
          <c:order val="0"/>
          <c:spPr>
            <a:solidFill>
              <a:srgbClr val="C00000"/>
            </a:solidFill>
            <a:ln w="19050">
              <a:solidFill>
                <a:srgbClr val="C00000"/>
              </a:solidFill>
            </a:ln>
            <a:effectLst/>
          </c:spPr>
          <c:invertIfNegative val="0"/>
          <c:dLbls>
            <c:numFmt formatCode="#,##0" sourceLinked="0"/>
            <c:spPr>
              <a:noFill/>
              <a:ln>
                <a:noFill/>
              </a:ln>
              <a:effectLst/>
            </c:spPr>
            <c:txPr>
              <a:bodyPr rot="-5400000" spcFirstLastPara="1" vertOverflow="ellipsis" wrap="square" anchor="ctr" anchorCtr="1"/>
              <a:lstStyle/>
              <a:p>
                <a:pPr>
                  <a:defRPr sz="1100" b="0" i="0" u="none" strike="noStrike" kern="1200" baseline="0">
                    <a:solidFill>
                      <a:schemeClr val="tx1"/>
                    </a:solidFill>
                    <a:latin typeface="+mn-lt"/>
                    <a:ea typeface="+mn-ea"/>
                    <a:cs typeface="+mn-cs"/>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Sheet1!$A$203:$A$291</c:f>
              <c:numCache>
                <c:formatCode>m/d/yyyy</c:formatCode>
                <c:ptCount val="89"/>
                <c:pt idx="0">
                  <c:v>44058</c:v>
                </c:pt>
                <c:pt idx="1">
                  <c:v>44059</c:v>
                </c:pt>
                <c:pt idx="2">
                  <c:v>44060</c:v>
                </c:pt>
                <c:pt idx="3">
                  <c:v>44061</c:v>
                </c:pt>
                <c:pt idx="4">
                  <c:v>44062</c:v>
                </c:pt>
                <c:pt idx="5">
                  <c:v>44063</c:v>
                </c:pt>
                <c:pt idx="6">
                  <c:v>44064</c:v>
                </c:pt>
                <c:pt idx="7">
                  <c:v>44065</c:v>
                </c:pt>
                <c:pt idx="8">
                  <c:v>44066</c:v>
                </c:pt>
                <c:pt idx="9">
                  <c:v>44067</c:v>
                </c:pt>
                <c:pt idx="10">
                  <c:v>44068</c:v>
                </c:pt>
                <c:pt idx="11">
                  <c:v>44069</c:v>
                </c:pt>
                <c:pt idx="12">
                  <c:v>44070</c:v>
                </c:pt>
                <c:pt idx="13">
                  <c:v>44071</c:v>
                </c:pt>
                <c:pt idx="14">
                  <c:v>44072</c:v>
                </c:pt>
                <c:pt idx="15">
                  <c:v>44073</c:v>
                </c:pt>
                <c:pt idx="16">
                  <c:v>44074</c:v>
                </c:pt>
                <c:pt idx="17">
                  <c:v>44075</c:v>
                </c:pt>
                <c:pt idx="18">
                  <c:v>44076</c:v>
                </c:pt>
                <c:pt idx="19">
                  <c:v>44077</c:v>
                </c:pt>
                <c:pt idx="20">
                  <c:v>44078</c:v>
                </c:pt>
                <c:pt idx="21">
                  <c:v>44079</c:v>
                </c:pt>
                <c:pt idx="22">
                  <c:v>44080</c:v>
                </c:pt>
                <c:pt idx="23">
                  <c:v>44081</c:v>
                </c:pt>
                <c:pt idx="24">
                  <c:v>44082</c:v>
                </c:pt>
                <c:pt idx="25">
                  <c:v>44083</c:v>
                </c:pt>
                <c:pt idx="26">
                  <c:v>44084</c:v>
                </c:pt>
                <c:pt idx="27">
                  <c:v>44085</c:v>
                </c:pt>
                <c:pt idx="28">
                  <c:v>44086</c:v>
                </c:pt>
                <c:pt idx="29">
                  <c:v>44087</c:v>
                </c:pt>
                <c:pt idx="30">
                  <c:v>44088</c:v>
                </c:pt>
                <c:pt idx="31">
                  <c:v>44089</c:v>
                </c:pt>
                <c:pt idx="32">
                  <c:v>44090</c:v>
                </c:pt>
                <c:pt idx="33">
                  <c:v>44091</c:v>
                </c:pt>
                <c:pt idx="34">
                  <c:v>44092</c:v>
                </c:pt>
                <c:pt idx="35">
                  <c:v>44093</c:v>
                </c:pt>
                <c:pt idx="36">
                  <c:v>44094</c:v>
                </c:pt>
                <c:pt idx="37">
                  <c:v>44095</c:v>
                </c:pt>
                <c:pt idx="38">
                  <c:v>44096</c:v>
                </c:pt>
                <c:pt idx="39">
                  <c:v>44097</c:v>
                </c:pt>
                <c:pt idx="40">
                  <c:v>44098</c:v>
                </c:pt>
                <c:pt idx="41">
                  <c:v>44099</c:v>
                </c:pt>
                <c:pt idx="42">
                  <c:v>44100</c:v>
                </c:pt>
                <c:pt idx="43">
                  <c:v>44101</c:v>
                </c:pt>
                <c:pt idx="44">
                  <c:v>44102</c:v>
                </c:pt>
                <c:pt idx="45">
                  <c:v>44103</c:v>
                </c:pt>
                <c:pt idx="46">
                  <c:v>44104</c:v>
                </c:pt>
                <c:pt idx="47">
                  <c:v>44105</c:v>
                </c:pt>
                <c:pt idx="48">
                  <c:v>44106</c:v>
                </c:pt>
                <c:pt idx="49">
                  <c:v>44107</c:v>
                </c:pt>
                <c:pt idx="50">
                  <c:v>44108</c:v>
                </c:pt>
                <c:pt idx="51">
                  <c:v>44109</c:v>
                </c:pt>
                <c:pt idx="52">
                  <c:v>44110</c:v>
                </c:pt>
                <c:pt idx="53">
                  <c:v>44111</c:v>
                </c:pt>
                <c:pt idx="54">
                  <c:v>44112</c:v>
                </c:pt>
                <c:pt idx="55">
                  <c:v>44113</c:v>
                </c:pt>
                <c:pt idx="56">
                  <c:v>44114</c:v>
                </c:pt>
                <c:pt idx="57">
                  <c:v>44115</c:v>
                </c:pt>
                <c:pt idx="58">
                  <c:v>44116</c:v>
                </c:pt>
                <c:pt idx="59">
                  <c:v>44117</c:v>
                </c:pt>
                <c:pt idx="60">
                  <c:v>44118</c:v>
                </c:pt>
                <c:pt idx="61">
                  <c:v>44119</c:v>
                </c:pt>
                <c:pt idx="62">
                  <c:v>44120</c:v>
                </c:pt>
                <c:pt idx="63">
                  <c:v>44121</c:v>
                </c:pt>
                <c:pt idx="64">
                  <c:v>44122</c:v>
                </c:pt>
                <c:pt idx="65">
                  <c:v>44123</c:v>
                </c:pt>
                <c:pt idx="66">
                  <c:v>44124</c:v>
                </c:pt>
                <c:pt idx="67">
                  <c:v>44125</c:v>
                </c:pt>
                <c:pt idx="68">
                  <c:v>44126</c:v>
                </c:pt>
                <c:pt idx="69">
                  <c:v>44127</c:v>
                </c:pt>
                <c:pt idx="70">
                  <c:v>44128</c:v>
                </c:pt>
                <c:pt idx="71">
                  <c:v>44129</c:v>
                </c:pt>
                <c:pt idx="72">
                  <c:v>44130</c:v>
                </c:pt>
                <c:pt idx="73">
                  <c:v>44131</c:v>
                </c:pt>
                <c:pt idx="74">
                  <c:v>44132</c:v>
                </c:pt>
                <c:pt idx="75">
                  <c:v>44133</c:v>
                </c:pt>
                <c:pt idx="76">
                  <c:v>44134</c:v>
                </c:pt>
                <c:pt idx="77">
                  <c:v>44135</c:v>
                </c:pt>
                <c:pt idx="78">
                  <c:v>44136</c:v>
                </c:pt>
                <c:pt idx="79">
                  <c:v>44137</c:v>
                </c:pt>
                <c:pt idx="80">
                  <c:v>44138</c:v>
                </c:pt>
                <c:pt idx="81">
                  <c:v>44139</c:v>
                </c:pt>
                <c:pt idx="82">
                  <c:v>44140</c:v>
                </c:pt>
                <c:pt idx="83">
                  <c:v>44141</c:v>
                </c:pt>
                <c:pt idx="84">
                  <c:v>44142</c:v>
                </c:pt>
                <c:pt idx="85">
                  <c:v>44143</c:v>
                </c:pt>
                <c:pt idx="86">
                  <c:v>44144</c:v>
                </c:pt>
                <c:pt idx="87">
                  <c:v>44145</c:v>
                </c:pt>
                <c:pt idx="88">
                  <c:v>44146</c:v>
                </c:pt>
              </c:numCache>
            </c:numRef>
          </c:cat>
          <c:val>
            <c:numRef>
              <c:f>Sheet1!$B$203:$B$291</c:f>
              <c:numCache>
                <c:formatCode>###0</c:formatCode>
                <c:ptCount val="89"/>
                <c:pt idx="0">
                  <c:v>11</c:v>
                </c:pt>
                <c:pt idx="1">
                  <c:v>6</c:v>
                </c:pt>
                <c:pt idx="2">
                  <c:v>7</c:v>
                </c:pt>
                <c:pt idx="3">
                  <c:v>8</c:v>
                </c:pt>
                <c:pt idx="4">
                  <c:v>13</c:v>
                </c:pt>
                <c:pt idx="5">
                  <c:v>8</c:v>
                </c:pt>
                <c:pt idx="6">
                  <c:v>38</c:v>
                </c:pt>
                <c:pt idx="7">
                  <c:v>11</c:v>
                </c:pt>
                <c:pt idx="8">
                  <c:v>8</c:v>
                </c:pt>
                <c:pt idx="9">
                  <c:v>7</c:v>
                </c:pt>
                <c:pt idx="10">
                  <c:v>16</c:v>
                </c:pt>
                <c:pt idx="11">
                  <c:v>15</c:v>
                </c:pt>
                <c:pt idx="12">
                  <c:v>21</c:v>
                </c:pt>
                <c:pt idx="13">
                  <c:v>19</c:v>
                </c:pt>
                <c:pt idx="14">
                  <c:v>17</c:v>
                </c:pt>
                <c:pt idx="15">
                  <c:v>5</c:v>
                </c:pt>
                <c:pt idx="16">
                  <c:v>9</c:v>
                </c:pt>
                <c:pt idx="17">
                  <c:v>17</c:v>
                </c:pt>
                <c:pt idx="18">
                  <c:v>24</c:v>
                </c:pt>
                <c:pt idx="19">
                  <c:v>23</c:v>
                </c:pt>
                <c:pt idx="20">
                  <c:v>36</c:v>
                </c:pt>
                <c:pt idx="21">
                  <c:v>19</c:v>
                </c:pt>
                <c:pt idx="22">
                  <c:v>13</c:v>
                </c:pt>
                <c:pt idx="23">
                  <c:v>20</c:v>
                </c:pt>
                <c:pt idx="24">
                  <c:v>34</c:v>
                </c:pt>
                <c:pt idx="25">
                  <c:v>60</c:v>
                </c:pt>
                <c:pt idx="26">
                  <c:v>45</c:v>
                </c:pt>
                <c:pt idx="27">
                  <c:v>54</c:v>
                </c:pt>
                <c:pt idx="28">
                  <c:v>101</c:v>
                </c:pt>
                <c:pt idx="29">
                  <c:v>35</c:v>
                </c:pt>
                <c:pt idx="30">
                  <c:v>36</c:v>
                </c:pt>
                <c:pt idx="31">
                  <c:v>80</c:v>
                </c:pt>
                <c:pt idx="32">
                  <c:v>89</c:v>
                </c:pt>
                <c:pt idx="33">
                  <c:v>100</c:v>
                </c:pt>
                <c:pt idx="34">
                  <c:v>71</c:v>
                </c:pt>
                <c:pt idx="35">
                  <c:v>62</c:v>
                </c:pt>
                <c:pt idx="36">
                  <c:v>44</c:v>
                </c:pt>
                <c:pt idx="37">
                  <c:v>47</c:v>
                </c:pt>
                <c:pt idx="38">
                  <c:v>126</c:v>
                </c:pt>
                <c:pt idx="39">
                  <c:v>104</c:v>
                </c:pt>
                <c:pt idx="40">
                  <c:v>139</c:v>
                </c:pt>
                <c:pt idx="41">
                  <c:v>109</c:v>
                </c:pt>
                <c:pt idx="42">
                  <c:v>78</c:v>
                </c:pt>
                <c:pt idx="43">
                  <c:v>57</c:v>
                </c:pt>
                <c:pt idx="44">
                  <c:v>77</c:v>
                </c:pt>
                <c:pt idx="45">
                  <c:v>103</c:v>
                </c:pt>
                <c:pt idx="46">
                  <c:v>170</c:v>
                </c:pt>
                <c:pt idx="47">
                  <c:v>210</c:v>
                </c:pt>
                <c:pt idx="48">
                  <c:v>208</c:v>
                </c:pt>
                <c:pt idx="49">
                  <c:v>177</c:v>
                </c:pt>
                <c:pt idx="50">
                  <c:v>126</c:v>
                </c:pt>
                <c:pt idx="51">
                  <c:v>245</c:v>
                </c:pt>
                <c:pt idx="52">
                  <c:v>268</c:v>
                </c:pt>
                <c:pt idx="53">
                  <c:v>331</c:v>
                </c:pt>
                <c:pt idx="54">
                  <c:v>328</c:v>
                </c:pt>
                <c:pt idx="55">
                  <c:v>480</c:v>
                </c:pt>
                <c:pt idx="56">
                  <c:v>260</c:v>
                </c:pt>
                <c:pt idx="57">
                  <c:v>229</c:v>
                </c:pt>
                <c:pt idx="58">
                  <c:v>341</c:v>
                </c:pt>
                <c:pt idx="59">
                  <c:v>575</c:v>
                </c:pt>
                <c:pt idx="60">
                  <c:v>596</c:v>
                </c:pt>
                <c:pt idx="61">
                  <c:v>584</c:v>
                </c:pt>
                <c:pt idx="62">
                  <c:v>620</c:v>
                </c:pt>
                <c:pt idx="63">
                  <c:v>604</c:v>
                </c:pt>
                <c:pt idx="64">
                  <c:v>330</c:v>
                </c:pt>
                <c:pt idx="65">
                  <c:v>609</c:v>
                </c:pt>
                <c:pt idx="66">
                  <c:v>760</c:v>
                </c:pt>
                <c:pt idx="67">
                  <c:v>971</c:v>
                </c:pt>
                <c:pt idx="68">
                  <c:v>894</c:v>
                </c:pt>
                <c:pt idx="69">
                  <c:v>1035</c:v>
                </c:pt>
                <c:pt idx="70">
                  <c:v>844</c:v>
                </c:pt>
                <c:pt idx="71">
                  <c:v>555</c:v>
                </c:pt>
                <c:pt idx="72">
                  <c:v>863</c:v>
                </c:pt>
                <c:pt idx="73">
                  <c:v>1223</c:v>
                </c:pt>
                <c:pt idx="74">
                  <c:v>1022</c:v>
                </c:pt>
                <c:pt idx="75" formatCode="General">
                  <c:v>1045</c:v>
                </c:pt>
                <c:pt idx="76" formatCode="General">
                  <c:v>1147</c:v>
                </c:pt>
                <c:pt idx="77" formatCode="General">
                  <c:v>912</c:v>
                </c:pt>
                <c:pt idx="78" formatCode="General">
                  <c:v>543</c:v>
                </c:pt>
                <c:pt idx="79" formatCode="General">
                  <c:v>880</c:v>
                </c:pt>
                <c:pt idx="80" formatCode="General">
                  <c:v>1047</c:v>
                </c:pt>
                <c:pt idx="81" formatCode="General">
                  <c:v>1378</c:v>
                </c:pt>
                <c:pt idx="82" formatCode="General">
                  <c:v>1245</c:v>
                </c:pt>
                <c:pt idx="83" formatCode="General">
                  <c:v>1188</c:v>
                </c:pt>
                <c:pt idx="84" formatCode="General">
                  <c:v>696</c:v>
                </c:pt>
                <c:pt idx="85" formatCode="General">
                  <c:v>284</c:v>
                </c:pt>
                <c:pt idx="86" formatCode="General">
                  <c:v>580</c:v>
                </c:pt>
                <c:pt idx="87" formatCode="General">
                  <c:v>872</c:v>
                </c:pt>
                <c:pt idx="88" formatCode="General">
                  <c:v>1061</c:v>
                </c:pt>
              </c:numCache>
            </c:numRef>
          </c:val>
          <c:extLst>
            <c:ext xmlns:c16="http://schemas.microsoft.com/office/drawing/2014/chart" uri="{C3380CC4-5D6E-409C-BE32-E72D297353CC}">
              <c16:uniqueId val="{00000000-2AEC-4B1A-804B-9913D4C29F30}"/>
            </c:ext>
          </c:extLst>
        </c:ser>
        <c:dLbls>
          <c:showLegendKey val="0"/>
          <c:showVal val="0"/>
          <c:showCatName val="0"/>
          <c:showSerName val="0"/>
          <c:showPercent val="0"/>
          <c:showBubbleSize val="0"/>
        </c:dLbls>
        <c:gapWidth val="50"/>
        <c:axId val="417147840"/>
        <c:axId val="419321824"/>
      </c:barChart>
      <c:dateAx>
        <c:axId val="417147840"/>
        <c:scaling>
          <c:orientation val="minMax"/>
        </c:scaling>
        <c:delete val="0"/>
        <c:axPos val="b"/>
        <c:numFmt formatCode="m/d/yyyy" sourceLinked="1"/>
        <c:majorTickMark val="out"/>
        <c:minorTickMark val="none"/>
        <c:tickLblPos val="low"/>
        <c:spPr>
          <a:noFill/>
          <a:ln w="9525" cap="flat" cmpd="sng" algn="ctr">
            <a:solidFill>
              <a:schemeClr val="tx1"/>
            </a:solidFill>
            <a:round/>
          </a:ln>
          <a:effectLst/>
        </c:spPr>
        <c:txPr>
          <a:bodyPr rot="-2700000" spcFirstLastPara="1" vertOverflow="ellipsis" wrap="square" anchor="ctr" anchorCtr="1"/>
          <a:lstStyle/>
          <a:p>
            <a:pPr>
              <a:defRPr sz="900" b="0" i="0" u="none" strike="noStrike" kern="1200" baseline="0">
                <a:solidFill>
                  <a:schemeClr val="tx1"/>
                </a:solidFill>
                <a:latin typeface="+mn-lt"/>
                <a:ea typeface="+mn-ea"/>
                <a:cs typeface="+mn-cs"/>
              </a:defRPr>
            </a:pPr>
            <a:endParaRPr lang="cs-CZ"/>
          </a:p>
        </c:txPr>
        <c:crossAx val="419321824"/>
        <c:crosses val="autoZero"/>
        <c:auto val="1"/>
        <c:lblOffset val="100"/>
        <c:baseTimeUnit val="days"/>
        <c:majorUnit val="1"/>
        <c:majorTimeUnit val="days"/>
      </c:dateAx>
      <c:valAx>
        <c:axId val="419321824"/>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4171478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cs-CZ"/>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5"/>
          <c:tx>
            <c:strRef>
              <c:f>Sheet1!$A$7</c:f>
              <c:strCache>
                <c:ptCount val="1"/>
                <c:pt idx="0">
                  <c:v>Reálné hodnoty</c:v>
                </c:pt>
              </c:strCache>
            </c:strRef>
          </c:tx>
          <c:spPr>
            <a:solidFill>
              <a:schemeClr val="bg1">
                <a:lumMod val="65000"/>
              </a:schemeClr>
            </a:solidFill>
          </c:spPr>
          <c:invertIfNegative val="0"/>
          <c:dLbls>
            <c:numFmt formatCode="#,##0" sourceLinked="0"/>
            <c:spPr>
              <a:noFill/>
              <a:ln>
                <a:noFill/>
              </a:ln>
              <a:effectLst/>
            </c:spPr>
            <c:txPr>
              <a:bodyPr rot="-5400000" vert="horz" wrap="square" lIns="38100" tIns="19050" rIns="38100" bIns="19050" anchor="ctr">
                <a:spAutoFit/>
              </a:bodyPr>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Sheet1!$B$7:$BJ$7</c:f>
              <c:numCache>
                <c:formatCode>#,##0</c:formatCode>
                <c:ptCount val="61"/>
                <c:pt idx="0">
                  <c:v>1161</c:v>
                </c:pt>
                <c:pt idx="1">
                  <c:v>1238</c:v>
                </c:pt>
                <c:pt idx="2">
                  <c:v>1206</c:v>
                </c:pt>
                <c:pt idx="3">
                  <c:v>1278</c:v>
                </c:pt>
                <c:pt idx="4">
                  <c:v>1482</c:v>
                </c:pt>
                <c:pt idx="5">
                  <c:v>1627</c:v>
                </c:pt>
                <c:pt idx="6">
                  <c:v>1778</c:v>
                </c:pt>
                <c:pt idx="7">
                  <c:v>1949</c:v>
                </c:pt>
                <c:pt idx="8">
                  <c:v>2136</c:v>
                </c:pt>
                <c:pt idx="9">
                  <c:v>2158</c:v>
                </c:pt>
                <c:pt idx="10">
                  <c:v>2204</c:v>
                </c:pt>
                <c:pt idx="11">
                  <c:v>2571</c:v>
                </c:pt>
                <c:pt idx="12">
                  <c:v>2683</c:v>
                </c:pt>
                <c:pt idx="13">
                  <c:v>2969</c:v>
                </c:pt>
                <c:pt idx="14">
                  <c:v>3200</c:v>
                </c:pt>
                <c:pt idx="15">
                  <c:v>3443</c:v>
                </c:pt>
                <c:pt idx="16">
                  <c:v>3530</c:v>
                </c:pt>
                <c:pt idx="17">
                  <c:v>3680</c:v>
                </c:pt>
                <c:pt idx="18">
                  <c:v>4126</c:v>
                </c:pt>
                <c:pt idx="19">
                  <c:v>4419</c:v>
                </c:pt>
                <c:pt idx="20">
                  <c:v>4812</c:v>
                </c:pt>
                <c:pt idx="21">
                  <c:v>5078</c:v>
                </c:pt>
                <c:pt idx="22">
                  <c:v>5439</c:v>
                </c:pt>
                <c:pt idx="23">
                  <c:v>5356</c:v>
                </c:pt>
                <c:pt idx="24">
                  <c:v>5655</c:v>
                </c:pt>
                <c:pt idx="25">
                  <c:v>6168</c:v>
                </c:pt>
                <c:pt idx="26">
                  <c:v>6499</c:v>
                </c:pt>
                <c:pt idx="27">
                  <c:v>6548</c:v>
                </c:pt>
                <c:pt idx="28">
                  <c:v>7232</c:v>
                </c:pt>
                <c:pt idx="29">
                  <c:v>7606</c:v>
                </c:pt>
                <c:pt idx="30">
                  <c:v>7284</c:v>
                </c:pt>
                <c:pt idx="31">
                  <c:v>7417</c:v>
                </c:pt>
                <c:pt idx="32">
                  <c:v>7999</c:v>
                </c:pt>
                <c:pt idx="33">
                  <c:v>8110</c:v>
                </c:pt>
                <c:pt idx="34">
                  <c:v>8207</c:v>
                </c:pt>
                <c:pt idx="35">
                  <c:v>8193</c:v>
                </c:pt>
                <c:pt idx="36">
                  <c:v>8117</c:v>
                </c:pt>
                <c:pt idx="37">
                  <c:v>7680</c:v>
                </c:pt>
                <c:pt idx="38">
                  <c:v>7744</c:v>
                </c:pt>
                <c:pt idx="39">
                  <c:v>8178</c:v>
                </c:pt>
              </c:numCache>
            </c:numRef>
          </c:val>
          <c:extLst>
            <c:ext xmlns:c16="http://schemas.microsoft.com/office/drawing/2014/chart" uri="{C3380CC4-5D6E-409C-BE32-E72D297353CC}">
              <c16:uniqueId val="{00000000-6F6E-42CE-9CB3-AF51175D9639}"/>
            </c:ext>
          </c:extLst>
        </c:ser>
        <c:dLbls>
          <c:showLegendKey val="0"/>
          <c:showVal val="0"/>
          <c:showCatName val="0"/>
          <c:showSerName val="0"/>
          <c:showPercent val="0"/>
          <c:showBubbleSize val="0"/>
        </c:dLbls>
        <c:gapWidth val="50"/>
        <c:axId val="305074472"/>
        <c:axId val="305073688"/>
      </c:barChart>
      <c:lineChart>
        <c:grouping val="standard"/>
        <c:varyColors val="0"/>
        <c:ser>
          <c:idx val="3"/>
          <c:order val="0"/>
          <c:tx>
            <c:strRef>
              <c:f>Sheet1!$A$2</c:f>
              <c:strCache>
                <c:ptCount val="1"/>
                <c:pt idx="0">
                  <c:v>R = 0.73</c:v>
                </c:pt>
              </c:strCache>
            </c:strRef>
          </c:tx>
          <c:spPr>
            <a:ln w="28575">
              <a:solidFill>
                <a:schemeClr val="accent4">
                  <a:lumMod val="60000"/>
                  <a:lumOff val="40000"/>
                </a:schemeClr>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Sheet1!$B$2:$BJ$2</c:f>
              <c:numCache>
                <c:formatCode>General</c:formatCode>
                <c:ptCount val="61"/>
                <c:pt idx="35" formatCode="#,##0">
                  <c:v>8663.6389346026426</c:v>
                </c:pt>
                <c:pt idx="36" formatCode="#,##0">
                  <c:v>8545.5475296026434</c:v>
                </c:pt>
                <c:pt idx="37" formatCode="#,##0">
                  <c:v>8383.4303896026431</c:v>
                </c:pt>
                <c:pt idx="38" formatCode="#,##0">
                  <c:v>8203.9393626026431</c:v>
                </c:pt>
                <c:pt idx="39" formatCode="#,##0">
                  <c:v>8011.7232616026422</c:v>
                </c:pt>
                <c:pt idx="40" formatCode="#,##0">
                  <c:v>7785.1008316026418</c:v>
                </c:pt>
                <c:pt idx="41" formatCode="#,##0">
                  <c:v>7537.7912726026416</c:v>
                </c:pt>
                <c:pt idx="42" formatCode="#,##0">
                  <c:v>7288.9405796026422</c:v>
                </c:pt>
                <c:pt idx="43" formatCode="#,##0">
                  <c:v>7031.8028536026422</c:v>
                </c:pt>
                <c:pt idx="44" formatCode="#,##0">
                  <c:v>6761.364874602642</c:v>
                </c:pt>
                <c:pt idx="45" formatCode="#,##0">
                  <c:v>6493.2615136026416</c:v>
                </c:pt>
                <c:pt idx="46" formatCode="#,##0">
                  <c:v>6237.3641866026419</c:v>
                </c:pt>
                <c:pt idx="47" formatCode="#,##0">
                  <c:v>5979.4279736026419</c:v>
                </c:pt>
                <c:pt idx="48" formatCode="#,##0">
                  <c:v>5717.9884886026421</c:v>
                </c:pt>
                <c:pt idx="49" formatCode="#,##0">
                  <c:v>5463.8212916026414</c:v>
                </c:pt>
                <c:pt idx="50" formatCode="#,##0">
                  <c:v>5222.7597586026423</c:v>
                </c:pt>
                <c:pt idx="51" formatCode="#,##0">
                  <c:v>4989.1985316026421</c:v>
                </c:pt>
                <c:pt idx="52" formatCode="#,##0">
                  <c:v>4760.1101556026415</c:v>
                </c:pt>
                <c:pt idx="53" formatCode="#,##0">
                  <c:v>4539.5449916026419</c:v>
                </c:pt>
                <c:pt idx="54" formatCode="#,##0">
                  <c:v>4326.0941516026414</c:v>
                </c:pt>
                <c:pt idx="55" formatCode="#,##0">
                  <c:v>4119.8147446026423</c:v>
                </c:pt>
                <c:pt idx="56" formatCode="#,##0">
                  <c:v>3921.8906196026423</c:v>
                </c:pt>
                <c:pt idx="57" formatCode="#,##0">
                  <c:v>3731.4564996026425</c:v>
                </c:pt>
                <c:pt idx="58" formatCode="#,##0">
                  <c:v>3548.6938406026425</c:v>
                </c:pt>
                <c:pt idx="59" formatCode="#,##0">
                  <c:v>3374.0761226026425</c:v>
                </c:pt>
                <c:pt idx="60" formatCode="#,##0">
                  <c:v>3206.2468786026425</c:v>
                </c:pt>
              </c:numCache>
            </c:numRef>
          </c:val>
          <c:smooth val="0"/>
          <c:extLst>
            <c:ext xmlns:c16="http://schemas.microsoft.com/office/drawing/2014/chart" uri="{C3380CC4-5D6E-409C-BE32-E72D297353CC}">
              <c16:uniqueId val="{00000001-6F6E-42CE-9CB3-AF51175D9639}"/>
            </c:ext>
          </c:extLst>
        </c:ser>
        <c:ser>
          <c:idx val="2"/>
          <c:order val="1"/>
          <c:tx>
            <c:strRef>
              <c:f>Sheet1!$A$3</c:f>
              <c:strCache>
                <c:ptCount val="1"/>
                <c:pt idx="0">
                  <c:v>R = 0.87</c:v>
                </c:pt>
              </c:strCache>
            </c:strRef>
          </c:tx>
          <c:spPr>
            <a:ln w="28575" cap="rnd">
              <a:solidFill>
                <a:srgbClr val="FF9933"/>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Sheet1!$B$3:$BJ$3</c:f>
              <c:numCache>
                <c:formatCode>General</c:formatCode>
                <c:ptCount val="61"/>
                <c:pt idx="35" formatCode="#,##0">
                  <c:v>8747.4616616026433</c:v>
                </c:pt>
                <c:pt idx="36" formatCode="#,##0">
                  <c:v>8750.3014636026419</c:v>
                </c:pt>
                <c:pt idx="37" formatCode="#,##0">
                  <c:v>8722.6230856026432</c:v>
                </c:pt>
                <c:pt idx="38" formatCode="#,##0">
                  <c:v>8685.0518826026419</c:v>
                </c:pt>
                <c:pt idx="39" formatCode="#,##0">
                  <c:v>8639.9214636026427</c:v>
                </c:pt>
                <c:pt idx="40" formatCode="#,##0">
                  <c:v>8564.3616226026425</c:v>
                </c:pt>
                <c:pt idx="41" formatCode="#,##0">
                  <c:v>8470.1360046026421</c:v>
                </c:pt>
                <c:pt idx="42" formatCode="#,##0">
                  <c:v>8374.6849826026428</c:v>
                </c:pt>
                <c:pt idx="43" formatCode="#,##0">
                  <c:v>8268.0430196026427</c:v>
                </c:pt>
                <c:pt idx="44" formatCode="#,##0">
                  <c:v>8142.8302256026418</c:v>
                </c:pt>
                <c:pt idx="45" formatCode="#,##0">
                  <c:v>8014.4336926026417</c:v>
                </c:pt>
                <c:pt idx="46" formatCode="#,##0">
                  <c:v>7890.7471556026421</c:v>
                </c:pt>
                <c:pt idx="47" formatCode="#,##0">
                  <c:v>7757.064657602642</c:v>
                </c:pt>
                <c:pt idx="48" formatCode="#,##0">
                  <c:v>7612.5134696026416</c:v>
                </c:pt>
                <c:pt idx="49" formatCode="#,##0">
                  <c:v>7467.8570296026419</c:v>
                </c:pt>
                <c:pt idx="50" formatCode="#,##0">
                  <c:v>7327.3941246026416</c:v>
                </c:pt>
                <c:pt idx="51" formatCode="#,##0">
                  <c:v>7185.2363006026417</c:v>
                </c:pt>
                <c:pt idx="52" formatCode="#,##0">
                  <c:v>7040.0412646026416</c:v>
                </c:pt>
                <c:pt idx="53" formatCode="#,##0">
                  <c:v>6896.340601602642</c:v>
                </c:pt>
                <c:pt idx="54" formatCode="#,##0">
                  <c:v>6752.3794656026421</c:v>
                </c:pt>
                <c:pt idx="55" formatCode="#,##0">
                  <c:v>6608.1251016026417</c:v>
                </c:pt>
                <c:pt idx="56" formatCode="#,##0">
                  <c:v>6465.5016886026415</c:v>
                </c:pt>
                <c:pt idx="57" formatCode="#,##0">
                  <c:v>6324.1836976026416</c:v>
                </c:pt>
                <c:pt idx="58" formatCode="#,##0">
                  <c:v>6184.3381976026421</c:v>
                </c:pt>
                <c:pt idx="59" formatCode="#,##0">
                  <c:v>6046.8197036026422</c:v>
                </c:pt>
                <c:pt idx="60" formatCode="#,##0">
                  <c:v>5910.7418956026422</c:v>
                </c:pt>
              </c:numCache>
            </c:numRef>
          </c:val>
          <c:smooth val="0"/>
          <c:extLst>
            <c:ext xmlns:c16="http://schemas.microsoft.com/office/drawing/2014/chart" uri="{C3380CC4-5D6E-409C-BE32-E72D297353CC}">
              <c16:uniqueId val="{00000002-6F6E-42CE-9CB3-AF51175D9639}"/>
            </c:ext>
          </c:extLst>
        </c:ser>
        <c:ser>
          <c:idx val="1"/>
          <c:order val="2"/>
          <c:tx>
            <c:strRef>
              <c:f>Sheet1!$A$4</c:f>
              <c:strCache>
                <c:ptCount val="1"/>
                <c:pt idx="0">
                  <c:v>R = 1.01</c:v>
                </c:pt>
              </c:strCache>
            </c:strRef>
          </c:tx>
          <c:spPr>
            <a:ln w="28575" cap="rnd">
              <a:solidFill>
                <a:srgbClr val="FF6600"/>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Sheet1!$B$4:$BJ$4</c:f>
              <c:numCache>
                <c:formatCode>General</c:formatCode>
                <c:ptCount val="61"/>
                <c:pt idx="35" formatCode="#,##0">
                  <c:v>8841.7242216026425</c:v>
                </c:pt>
                <c:pt idx="36" formatCode="#,##0">
                  <c:v>8983.7920256026428</c:v>
                </c:pt>
                <c:pt idx="37" formatCode="#,##0">
                  <c:v>9114.2182116026434</c:v>
                </c:pt>
                <c:pt idx="38" formatCode="#,##0">
                  <c:v>9247.1237546026423</c:v>
                </c:pt>
                <c:pt idx="39" formatCode="#,##0">
                  <c:v>9383.3951546026419</c:v>
                </c:pt>
                <c:pt idx="40" formatCode="#,##0">
                  <c:v>9500.4512796026429</c:v>
                </c:pt>
                <c:pt idx="41" formatCode="#,##0">
                  <c:v>9608.5212116026432</c:v>
                </c:pt>
                <c:pt idx="42" formatCode="#,##0">
                  <c:v>9723.0419026026429</c:v>
                </c:pt>
                <c:pt idx="43" formatCode="#,##0">
                  <c:v>9830.0372016026431</c:v>
                </c:pt>
                <c:pt idx="44" formatCode="#,##0">
                  <c:v>9919.2562596026419</c:v>
                </c:pt>
                <c:pt idx="45" formatCode="#,##0">
                  <c:v>10006.218430602643</c:v>
                </c:pt>
                <c:pt idx="46" formatCode="#,##0">
                  <c:v>10097.017409602642</c:v>
                </c:pt>
                <c:pt idx="47" formatCode="#,##0">
                  <c:v>10176.426529602642</c:v>
                </c:pt>
                <c:pt idx="48" formatCode="#,##0">
                  <c:v>10243.714799602643</c:v>
                </c:pt>
                <c:pt idx="49" formatCode="#,##0">
                  <c:v>10309.148079602643</c:v>
                </c:pt>
                <c:pt idx="50" formatCode="#,##0">
                  <c:v>10374.960879602642</c:v>
                </c:pt>
                <c:pt idx="51" formatCode="#,##0">
                  <c:v>10434.693289602643</c:v>
                </c:pt>
                <c:pt idx="52" formatCode="#,##0">
                  <c:v>10488.791859602643</c:v>
                </c:pt>
                <c:pt idx="53" formatCode="#,##0">
                  <c:v>10542.106759602642</c:v>
                </c:pt>
                <c:pt idx="54" formatCode="#,##0">
                  <c:v>10592.104569602643</c:v>
                </c:pt>
                <c:pt idx="55" formatCode="#,##0">
                  <c:v>10638.063029602643</c:v>
                </c:pt>
                <c:pt idx="56" formatCode="#,##0">
                  <c:v>10682.287059602642</c:v>
                </c:pt>
                <c:pt idx="57" formatCode="#,##0">
                  <c:v>10724.949729602642</c:v>
                </c:pt>
                <c:pt idx="58" formatCode="#,##0">
                  <c:v>10765.878999602643</c:v>
                </c:pt>
                <c:pt idx="59" formatCode="#,##0">
                  <c:v>10806.196119602642</c:v>
                </c:pt>
                <c:pt idx="60" formatCode="#,##0">
                  <c:v>10845.012789602642</c:v>
                </c:pt>
              </c:numCache>
            </c:numRef>
          </c:val>
          <c:smooth val="0"/>
          <c:extLst>
            <c:ext xmlns:c16="http://schemas.microsoft.com/office/drawing/2014/chart" uri="{C3380CC4-5D6E-409C-BE32-E72D297353CC}">
              <c16:uniqueId val="{00000003-6F6E-42CE-9CB3-AF51175D9639}"/>
            </c:ext>
          </c:extLst>
        </c:ser>
        <c:ser>
          <c:idx val="0"/>
          <c:order val="3"/>
          <c:tx>
            <c:strRef>
              <c:f>Sheet1!$A$5</c:f>
              <c:strCache>
                <c:ptCount val="1"/>
                <c:pt idx="0">
                  <c:v>R = 1.2</c:v>
                </c:pt>
              </c:strCache>
            </c:strRef>
          </c:tx>
          <c:spPr>
            <a:ln w="28575">
              <a:solidFill>
                <a:srgbClr val="C00000"/>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Sheet1!$B$5:$BJ$5</c:f>
              <c:numCache>
                <c:formatCode>General</c:formatCode>
                <c:ptCount val="61"/>
                <c:pt idx="35" formatCode="#,##0">
                  <c:v>8979.840832602642</c:v>
                </c:pt>
                <c:pt idx="36" formatCode="#,##0">
                  <c:v>9330.2754486026424</c:v>
                </c:pt>
                <c:pt idx="37" formatCode="#,##0">
                  <c:v>9702.1661426026421</c:v>
                </c:pt>
                <c:pt idx="38" formatCode="#,##0">
                  <c:v>10101.278569602642</c:v>
                </c:pt>
                <c:pt idx="39" formatCode="#,##0">
                  <c:v>10528.797799602642</c:v>
                </c:pt>
                <c:pt idx="40" formatCode="#,##0">
                  <c:v>10965.853909602643</c:v>
                </c:pt>
                <c:pt idx="41" formatCode="#,##0">
                  <c:v>11422.030019602642</c:v>
                </c:pt>
                <c:pt idx="42" formatCode="#,##0">
                  <c:v>11910.151759602642</c:v>
                </c:pt>
                <c:pt idx="43" formatCode="#,##0">
                  <c:v>12410.609979602643</c:v>
                </c:pt>
                <c:pt idx="44" formatCode="#,##0">
                  <c:v>12909.731419602642</c:v>
                </c:pt>
                <c:pt idx="45" formatCode="#,##0">
                  <c:v>13425.238349602643</c:v>
                </c:pt>
                <c:pt idx="46" formatCode="#,##0">
                  <c:v>13962.473729602643</c:v>
                </c:pt>
                <c:pt idx="47" formatCode="#,##0">
                  <c:v>14506.606099602643</c:v>
                </c:pt>
                <c:pt idx="48" formatCode="#,##0">
                  <c:v>15057.177519602643</c:v>
                </c:pt>
                <c:pt idx="49" formatCode="#,##0">
                  <c:v>15623.762999602643</c:v>
                </c:pt>
                <c:pt idx="50" formatCode="#,##0">
                  <c:v>16206.429749602643</c:v>
                </c:pt>
                <c:pt idx="51" formatCode="#,##0">
                  <c:v>16799.286259602643</c:v>
                </c:pt>
                <c:pt idx="52" formatCode="#,##0">
                  <c:v>17406.570809602639</c:v>
                </c:pt>
                <c:pt idx="53" formatCode="#,##0">
                  <c:v>18034.33848960264</c:v>
                </c:pt>
                <c:pt idx="54" formatCode="#,##0">
                  <c:v>18679.141379602643</c:v>
                </c:pt>
                <c:pt idx="55" formatCode="#,##0">
                  <c:v>19339.58098960264</c:v>
                </c:pt>
                <c:pt idx="56" formatCode="#,##0">
                  <c:v>20019.449899602641</c:v>
                </c:pt>
                <c:pt idx="57" formatCode="#,##0">
                  <c:v>20720.612519602641</c:v>
                </c:pt>
                <c:pt idx="58" formatCode="#,##0">
                  <c:v>21443.521579602642</c:v>
                </c:pt>
                <c:pt idx="59" formatCode="#,##0">
                  <c:v>22190.223949602641</c:v>
                </c:pt>
                <c:pt idx="60" formatCode="#,##0">
                  <c:v>22960.543469602642</c:v>
                </c:pt>
              </c:numCache>
            </c:numRef>
          </c:val>
          <c:smooth val="0"/>
          <c:extLst>
            <c:ext xmlns:c16="http://schemas.microsoft.com/office/drawing/2014/chart" uri="{C3380CC4-5D6E-409C-BE32-E72D297353CC}">
              <c16:uniqueId val="{00000004-6F6E-42CE-9CB3-AF51175D9639}"/>
            </c:ext>
          </c:extLst>
        </c:ser>
        <c:ser>
          <c:idx val="4"/>
          <c:order val="4"/>
          <c:tx>
            <c:strRef>
              <c:f>Sheet1!$A$6</c:f>
              <c:strCache>
                <c:ptCount val="1"/>
              </c:strCache>
            </c:strRef>
          </c:tx>
          <c:spPr>
            <a:ln w="28575">
              <a:solidFill>
                <a:schemeClr val="tx1"/>
              </a:solidFill>
              <a:prstDash val="sysDash"/>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Sheet1!$B$6:$BJ$6</c:f>
              <c:numCache>
                <c:formatCode>General</c:formatCode>
                <c:ptCount val="61"/>
                <c:pt idx="31" formatCode="#,##0">
                  <c:v>7768.619272602642</c:v>
                </c:pt>
                <c:pt idx="32" formatCode="#,##0">
                  <c:v>8028.5060576026417</c:v>
                </c:pt>
                <c:pt idx="33" formatCode="#,##0">
                  <c:v>8288.3928426026432</c:v>
                </c:pt>
                <c:pt idx="34" formatCode="#,##0">
                  <c:v>8548.279627602642</c:v>
                </c:pt>
                <c:pt idx="35" formatCode="#,##0">
                  <c:v>8808.1621296026424</c:v>
                </c:pt>
              </c:numCache>
            </c:numRef>
          </c:val>
          <c:smooth val="0"/>
          <c:extLst>
            <c:ext xmlns:c16="http://schemas.microsoft.com/office/drawing/2014/chart" uri="{C3380CC4-5D6E-409C-BE32-E72D297353CC}">
              <c16:uniqueId val="{00000005-6F6E-42CE-9CB3-AF51175D9639}"/>
            </c:ext>
          </c:extLst>
        </c:ser>
        <c:dLbls>
          <c:showLegendKey val="0"/>
          <c:showVal val="0"/>
          <c:showCatName val="0"/>
          <c:showSerName val="0"/>
          <c:showPercent val="0"/>
          <c:showBubbleSize val="0"/>
        </c:dLbls>
        <c:marker val="1"/>
        <c:smooth val="0"/>
        <c:axId val="305074472"/>
        <c:axId val="305073688"/>
      </c:lineChart>
      <c:catAx>
        <c:axId val="3050744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3688"/>
        <c:crosses val="autoZero"/>
        <c:auto val="1"/>
        <c:lblAlgn val="ctr"/>
        <c:lblOffset val="100"/>
        <c:tickLblSkip val="1"/>
        <c:noMultiLvlLbl val="1"/>
      </c:catAx>
      <c:valAx>
        <c:axId val="305073688"/>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4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cs-CZ"/>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5"/>
          <c:order val="5"/>
          <c:tx>
            <c:strRef>
              <c:f>Sheet1!$A$7</c:f>
              <c:strCache>
                <c:ptCount val="1"/>
                <c:pt idx="0">
                  <c:v>Reálné hodnoty</c:v>
                </c:pt>
              </c:strCache>
            </c:strRef>
          </c:tx>
          <c:spPr>
            <a:solidFill>
              <a:schemeClr val="bg1">
                <a:lumMod val="65000"/>
              </a:schemeClr>
            </a:solidFill>
          </c:spPr>
          <c:invertIfNegative val="0"/>
          <c:dLbls>
            <c:numFmt formatCode="#,##0" sourceLinked="0"/>
            <c:spPr>
              <a:noFill/>
              <a:ln>
                <a:noFill/>
              </a:ln>
              <a:effectLst/>
            </c:spPr>
            <c:txPr>
              <a:bodyPr rot="-5400000" vert="horz" wrap="square" lIns="38100" tIns="19050" rIns="38100" bIns="19050" anchor="ctr">
                <a:spAutoFit/>
              </a:bodyPr>
              <a:lstStyle/>
              <a:p>
                <a:pPr>
                  <a:defRPr/>
                </a:pPr>
                <a:endParaRPr lang="cs-CZ"/>
              </a:p>
            </c:tx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Sheet1!$B$7:$BJ$7</c:f>
              <c:numCache>
                <c:formatCode>#,##0</c:formatCode>
                <c:ptCount val="61"/>
                <c:pt idx="0">
                  <c:v>218</c:v>
                </c:pt>
                <c:pt idx="1">
                  <c:v>224</c:v>
                </c:pt>
                <c:pt idx="2">
                  <c:v>252</c:v>
                </c:pt>
                <c:pt idx="3">
                  <c:v>266</c:v>
                </c:pt>
                <c:pt idx="4">
                  <c:v>278</c:v>
                </c:pt>
                <c:pt idx="5">
                  <c:v>312</c:v>
                </c:pt>
                <c:pt idx="6">
                  <c:v>343</c:v>
                </c:pt>
                <c:pt idx="7">
                  <c:v>355</c:v>
                </c:pt>
                <c:pt idx="8">
                  <c:v>386</c:v>
                </c:pt>
                <c:pt idx="9">
                  <c:v>417</c:v>
                </c:pt>
                <c:pt idx="10">
                  <c:v>409</c:v>
                </c:pt>
                <c:pt idx="11">
                  <c:v>434</c:v>
                </c:pt>
                <c:pt idx="12">
                  <c:v>448</c:v>
                </c:pt>
                <c:pt idx="13">
                  <c:v>476</c:v>
                </c:pt>
                <c:pt idx="14">
                  <c:v>512</c:v>
                </c:pt>
                <c:pt idx="15">
                  <c:v>551</c:v>
                </c:pt>
                <c:pt idx="16">
                  <c:v>563</c:v>
                </c:pt>
                <c:pt idx="17">
                  <c:v>589</c:v>
                </c:pt>
                <c:pt idx="18">
                  <c:v>613</c:v>
                </c:pt>
                <c:pt idx="19">
                  <c:v>635</c:v>
                </c:pt>
                <c:pt idx="20">
                  <c:v>699</c:v>
                </c:pt>
                <c:pt idx="21">
                  <c:v>747</c:v>
                </c:pt>
                <c:pt idx="22">
                  <c:v>758</c:v>
                </c:pt>
                <c:pt idx="23">
                  <c:v>757</c:v>
                </c:pt>
                <c:pt idx="24">
                  <c:v>795</c:v>
                </c:pt>
                <c:pt idx="25">
                  <c:v>882</c:v>
                </c:pt>
                <c:pt idx="26">
                  <c:v>877</c:v>
                </c:pt>
                <c:pt idx="27">
                  <c:v>897</c:v>
                </c:pt>
                <c:pt idx="28">
                  <c:v>999</c:v>
                </c:pt>
                <c:pt idx="29">
                  <c:v>1034</c:v>
                </c:pt>
                <c:pt idx="30">
                  <c:v>1074</c:v>
                </c:pt>
                <c:pt idx="31">
                  <c:v>1119</c:v>
                </c:pt>
                <c:pt idx="32">
                  <c:v>1166</c:v>
                </c:pt>
                <c:pt idx="33">
                  <c:v>1190</c:v>
                </c:pt>
                <c:pt idx="34">
                  <c:v>1183</c:v>
                </c:pt>
                <c:pt idx="35">
                  <c:v>1197</c:v>
                </c:pt>
                <c:pt idx="36">
                  <c:v>1249</c:v>
                </c:pt>
                <c:pt idx="37">
                  <c:v>1208</c:v>
                </c:pt>
                <c:pt idx="38">
                  <c:v>1222</c:v>
                </c:pt>
                <c:pt idx="39">
                  <c:v>1230</c:v>
                </c:pt>
              </c:numCache>
            </c:numRef>
          </c:val>
          <c:extLst>
            <c:ext xmlns:c16="http://schemas.microsoft.com/office/drawing/2014/chart" uri="{C3380CC4-5D6E-409C-BE32-E72D297353CC}">
              <c16:uniqueId val="{00000000-71DA-4816-BA71-1F2C554EB8B4}"/>
            </c:ext>
          </c:extLst>
        </c:ser>
        <c:dLbls>
          <c:showLegendKey val="0"/>
          <c:showVal val="0"/>
          <c:showCatName val="0"/>
          <c:showSerName val="0"/>
          <c:showPercent val="0"/>
          <c:showBubbleSize val="0"/>
        </c:dLbls>
        <c:gapWidth val="50"/>
        <c:axId val="305074472"/>
        <c:axId val="305073688"/>
      </c:barChart>
      <c:lineChart>
        <c:grouping val="standard"/>
        <c:varyColors val="0"/>
        <c:ser>
          <c:idx val="3"/>
          <c:order val="0"/>
          <c:tx>
            <c:strRef>
              <c:f>Sheet1!$A$2</c:f>
              <c:strCache>
                <c:ptCount val="1"/>
                <c:pt idx="0">
                  <c:v>R = 0.73</c:v>
                </c:pt>
              </c:strCache>
            </c:strRef>
          </c:tx>
          <c:spPr>
            <a:ln w="28575">
              <a:solidFill>
                <a:schemeClr val="accent4">
                  <a:lumMod val="60000"/>
                  <a:lumOff val="40000"/>
                </a:schemeClr>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Sheet1!$B$2:$BJ$2</c:f>
              <c:numCache>
                <c:formatCode>General</c:formatCode>
                <c:ptCount val="61"/>
                <c:pt idx="35" formatCode="0.0">
                  <c:v>1320.7443124885735</c:v>
                </c:pt>
                <c:pt idx="36" formatCode="0.0">
                  <c:v>1360.7002135152156</c:v>
                </c:pt>
                <c:pt idx="37" formatCode="0.0">
                  <c:v>1391.5633377407758</c:v>
                </c:pt>
                <c:pt idx="38" formatCode="0.0">
                  <c:v>1414.0233132293204</c:v>
                </c:pt>
                <c:pt idx="39" formatCode="0.0">
                  <c:v>1421.5874483052214</c:v>
                </c:pt>
                <c:pt idx="40" formatCode="0.0">
                  <c:v>1421.2054769108559</c:v>
                </c:pt>
                <c:pt idx="41" formatCode="0.0">
                  <c:v>1414.2317796102088</c:v>
                </c:pt>
                <c:pt idx="42" formatCode="0.0">
                  <c:v>1400.8048334225487</c:v>
                </c:pt>
                <c:pt idx="43" formatCode="0.0">
                  <c:v>1378.2850263221328</c:v>
                </c:pt>
                <c:pt idx="44" formatCode="0.0">
                  <c:v>1349.9771965784191</c:v>
                </c:pt>
                <c:pt idx="45" formatCode="0.0">
                  <c:v>1318.6292392297341</c:v>
                </c:pt>
                <c:pt idx="46" formatCode="0.0">
                  <c:v>1284.3104384798328</c:v>
                </c:pt>
                <c:pt idx="47" formatCode="0.0">
                  <c:v>1245.8092660279315</c:v>
                </c:pt>
                <c:pt idx="48" formatCode="0.0">
                  <c:v>1205.8143897767343</c:v>
                </c:pt>
                <c:pt idx="49" formatCode="0.0">
                  <c:v>1164.9958235170636</c:v>
                </c:pt>
                <c:pt idx="50" formatCode="0.0">
                  <c:v>1122.1621964414114</c:v>
                </c:pt>
                <c:pt idx="51" formatCode="0.0">
                  <c:v>1076.7041058799073</c:v>
                </c:pt>
                <c:pt idx="52" formatCode="0.0">
                  <c:v>1030.4956922836552</c:v>
                </c:pt>
                <c:pt idx="53" formatCode="0.0">
                  <c:v>985.03944248634321</c:v>
                </c:pt>
                <c:pt idx="54" formatCode="0.0">
                  <c:v>938.41923682767083</c:v>
                </c:pt>
                <c:pt idx="55" formatCode="0.0">
                  <c:v>892.4578037118082</c:v>
                </c:pt>
                <c:pt idx="56" formatCode="0.0">
                  <c:v>847.12770254817087</c:v>
                </c:pt>
                <c:pt idx="57" formatCode="0.0">
                  <c:v>803.25058796894416</c:v>
                </c:pt>
                <c:pt idx="58" formatCode="0.0">
                  <c:v>760.55956245181915</c:v>
                </c:pt>
                <c:pt idx="59" formatCode="0.0">
                  <c:v>718.04856144224243</c:v>
                </c:pt>
                <c:pt idx="60" formatCode="0.0">
                  <c:v>676.68715898150174</c:v>
                </c:pt>
              </c:numCache>
            </c:numRef>
          </c:val>
          <c:smooth val="0"/>
          <c:extLst>
            <c:ext xmlns:c16="http://schemas.microsoft.com/office/drawing/2014/chart" uri="{C3380CC4-5D6E-409C-BE32-E72D297353CC}">
              <c16:uniqueId val="{00000004-D02D-44FC-9BFC-49C57A45DF3C}"/>
            </c:ext>
          </c:extLst>
        </c:ser>
        <c:ser>
          <c:idx val="2"/>
          <c:order val="1"/>
          <c:tx>
            <c:strRef>
              <c:f>Sheet1!$A$3</c:f>
              <c:strCache>
                <c:ptCount val="1"/>
                <c:pt idx="0">
                  <c:v>R = 0.87</c:v>
                </c:pt>
              </c:strCache>
            </c:strRef>
          </c:tx>
          <c:spPr>
            <a:ln w="28575" cap="rnd">
              <a:solidFill>
                <a:srgbClr val="FF9933"/>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Sheet1!$B$3:$BJ$3</c:f>
              <c:numCache>
                <c:formatCode>General</c:formatCode>
                <c:ptCount val="61"/>
                <c:pt idx="35" formatCode="0.0">
                  <c:v>1332.9449966683305</c:v>
                </c:pt>
                <c:pt idx="36" formatCode="0.0">
                  <c:v>1390.4601017179848</c:v>
                </c:pt>
                <c:pt idx="37" formatCode="0.0">
                  <c:v>1441.8957253855149</c:v>
                </c:pt>
                <c:pt idx="38" formatCode="0.0">
                  <c:v>1487.6934139512512</c:v>
                </c:pt>
                <c:pt idx="39" formatCode="0.0">
                  <c:v>1522.0100592064291</c:v>
                </c:pt>
                <c:pt idx="40" formatCode="0.0">
                  <c:v>1550.4619351080096</c:v>
                </c:pt>
                <c:pt idx="41" formatCode="0.0">
                  <c:v>1573.8391686490186</c:v>
                </c:pt>
                <c:pt idx="42" formatCode="0.0">
                  <c:v>1591.689803918674</c:v>
                </c:pt>
                <c:pt idx="43" formatCode="0.0">
                  <c:v>1601.1263060319241</c:v>
                </c:pt>
                <c:pt idx="44" formatCode="0.0">
                  <c:v>1604.7638795382777</c:v>
                </c:pt>
                <c:pt idx="45" formatCode="0.0">
                  <c:v>1605.0140641676589</c:v>
                </c:pt>
                <c:pt idx="46" formatCode="0.0">
                  <c:v>1601.7429594789494</c:v>
                </c:pt>
                <c:pt idx="47" formatCode="0.0">
                  <c:v>1593.426975930706</c:v>
                </c:pt>
                <c:pt idx="48" formatCode="0.0">
                  <c:v>1582.7627991953766</c:v>
                </c:pt>
                <c:pt idx="49" formatCode="0.0">
                  <c:v>1570.1655670093103</c:v>
                </c:pt>
                <c:pt idx="50" formatCode="0.0">
                  <c:v>1554.4979540512932</c:v>
                </c:pt>
                <c:pt idx="51" formatCode="0.0">
                  <c:v>1534.6867219201297</c:v>
                </c:pt>
                <c:pt idx="52" formatCode="0.0">
                  <c:v>1512.7416827904881</c:v>
                </c:pt>
                <c:pt idx="53" formatCode="0.0">
                  <c:v>1489.8650919403754</c:v>
                </c:pt>
                <c:pt idx="54" formatCode="0.0">
                  <c:v>1464.07081947745</c:v>
                </c:pt>
                <c:pt idx="55" formatCode="0.0">
                  <c:v>1437.3062640125872</c:v>
                </c:pt>
                <c:pt idx="56" formatCode="0.0">
                  <c:v>1409.660699648261</c:v>
                </c:pt>
                <c:pt idx="57" formatCode="0.0">
                  <c:v>1381.9164979505656</c:v>
                </c:pt>
                <c:pt idx="58" formatCode="0.0">
                  <c:v>1353.8760971429281</c:v>
                </c:pt>
                <c:pt idx="59" formatCode="0.0">
                  <c:v>1324.5739086566746</c:v>
                </c:pt>
                <c:pt idx="60" formatCode="0.0">
                  <c:v>1294.9526178738986</c:v>
                </c:pt>
              </c:numCache>
            </c:numRef>
          </c:val>
          <c:smooth val="0"/>
          <c:extLst>
            <c:ext xmlns:c16="http://schemas.microsoft.com/office/drawing/2014/chart" uri="{C3380CC4-5D6E-409C-BE32-E72D297353CC}">
              <c16:uniqueId val="{00000003-D02D-44FC-9BFC-49C57A45DF3C}"/>
            </c:ext>
          </c:extLst>
        </c:ser>
        <c:ser>
          <c:idx val="1"/>
          <c:order val="2"/>
          <c:tx>
            <c:strRef>
              <c:f>Sheet1!$A$4</c:f>
              <c:strCache>
                <c:ptCount val="1"/>
                <c:pt idx="0">
                  <c:v>R = 1.01</c:v>
                </c:pt>
              </c:strCache>
            </c:strRef>
          </c:tx>
          <c:spPr>
            <a:ln w="28575" cap="rnd">
              <a:solidFill>
                <a:srgbClr val="FF6600"/>
              </a:solidFill>
              <a:prstDash val="solid"/>
              <a:round/>
            </a:ln>
            <a:effectLst/>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Sheet1!$B$4:$BJ$4</c:f>
              <c:numCache>
                <c:formatCode>General</c:formatCode>
                <c:ptCount val="61"/>
                <c:pt idx="35" formatCode="0.0">
                  <c:v>1346.6652340167875</c:v>
                </c:pt>
                <c:pt idx="36" formatCode="0.0">
                  <c:v>1424.39738040616</c:v>
                </c:pt>
                <c:pt idx="37" formatCode="0.0">
                  <c:v>1499.9735963674905</c:v>
                </c:pt>
                <c:pt idx="38" formatCode="0.0">
                  <c:v>1573.6370590450661</c:v>
                </c:pt>
                <c:pt idx="39" formatCode="0.0">
                  <c:v>1640.4958229642846</c:v>
                </c:pt>
                <c:pt idx="40" formatCode="0.0">
                  <c:v>1704.9883095798605</c:v>
                </c:pt>
                <c:pt idx="41" formatCode="0.0">
                  <c:v>1767.4086317284432</c:v>
                </c:pt>
                <c:pt idx="42" formatCode="0.0">
                  <c:v>1826.6961824934003</c:v>
                </c:pt>
                <c:pt idx="43" formatCode="0.0">
                  <c:v>1879.7014935115089</c:v>
                </c:pt>
                <c:pt idx="44" formatCode="0.0">
                  <c:v>1928.3138422334143</c:v>
                </c:pt>
                <c:pt idx="45" formatCode="0.0">
                  <c:v>1974.6635198917288</c:v>
                </c:pt>
                <c:pt idx="46" formatCode="0.0">
                  <c:v>2018.4665116157346</c:v>
                </c:pt>
                <c:pt idx="47" formatCode="0.0">
                  <c:v>2057.8772143511965</c:v>
                </c:pt>
                <c:pt idx="48" formatCode="0.0">
                  <c:v>2095.5579410006053</c:v>
                </c:pt>
                <c:pt idx="49" formatCode="0.0">
                  <c:v>2131.6045276916279</c:v>
                </c:pt>
                <c:pt idx="50" formatCode="0.0">
                  <c:v>2164.9098028056637</c:v>
                </c:pt>
                <c:pt idx="51" formatCode="0.0">
                  <c:v>2193.8637169727999</c:v>
                </c:pt>
                <c:pt idx="52" formatCode="0.0">
                  <c:v>2220.6055297045373</c:v>
                </c:pt>
                <c:pt idx="53" formatCode="0.0">
                  <c:v>2245.9638105591948</c:v>
                </c:pt>
                <c:pt idx="54" formatCode="0.0">
                  <c:v>2267.8050262928718</c:v>
                </c:pt>
                <c:pt idx="55" formatCode="0.0">
                  <c:v>2288.1239101213068</c:v>
                </c:pt>
                <c:pt idx="56" formatCode="0.0">
                  <c:v>2307.0657490808271</c:v>
                </c:pt>
                <c:pt idx="57" formatCode="0.0">
                  <c:v>2325.3298897357477</c:v>
                </c:pt>
                <c:pt idx="58" formatCode="0.0">
                  <c:v>2342.7149009198351</c:v>
                </c:pt>
                <c:pt idx="59" formatCode="0.0">
                  <c:v>2358.249856561958</c:v>
                </c:pt>
                <c:pt idx="60" formatCode="0.0">
                  <c:v>2372.7496249660817</c:v>
                </c:pt>
              </c:numCache>
            </c:numRef>
          </c:val>
          <c:smooth val="0"/>
          <c:extLst>
            <c:ext xmlns:c16="http://schemas.microsoft.com/office/drawing/2014/chart" uri="{C3380CC4-5D6E-409C-BE32-E72D297353CC}">
              <c16:uniqueId val="{00000002-D02D-44FC-9BFC-49C57A45DF3C}"/>
            </c:ext>
          </c:extLst>
        </c:ser>
        <c:ser>
          <c:idx val="0"/>
          <c:order val="3"/>
          <c:tx>
            <c:strRef>
              <c:f>Sheet1!$A$5</c:f>
              <c:strCache>
                <c:ptCount val="1"/>
                <c:pt idx="0">
                  <c:v>R = 1.2</c:v>
                </c:pt>
              </c:strCache>
            </c:strRef>
          </c:tx>
          <c:spPr>
            <a:ln w="28575">
              <a:solidFill>
                <a:srgbClr val="C00000"/>
              </a:solidFill>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Sheet1!$B$5:$BJ$5</c:f>
              <c:numCache>
                <c:formatCode>General</c:formatCode>
                <c:ptCount val="61"/>
                <c:pt idx="35" formatCode="0.0">
                  <c:v>1366.7685782033436</c:v>
                </c:pt>
                <c:pt idx="36" formatCode="0.0">
                  <c:v>1474.7587920406904</c:v>
                </c:pt>
                <c:pt idx="37" formatCode="0.0">
                  <c:v>1587.1314502909545</c:v>
                </c:pt>
                <c:pt idx="38" formatCode="0.0">
                  <c:v>1704.0650899257616</c:v>
                </c:pt>
                <c:pt idx="39" formatCode="0.0">
                  <c:v>1822.4896603029754</c:v>
                </c:pt>
                <c:pt idx="40" formatCode="0.0">
                  <c:v>1945.7275175233822</c:v>
                </c:pt>
                <c:pt idx="41" formatCode="0.0">
                  <c:v>2073.6685174503518</c:v>
                </c:pt>
                <c:pt idx="42" formatCode="0.0">
                  <c:v>2204.5455710772317</c:v>
                </c:pt>
                <c:pt idx="43" formatCode="0.0">
                  <c:v>2335.0113937502506</c:v>
                </c:pt>
                <c:pt idx="44" formatCode="0.0">
                  <c:v>2466.1654246990533</c:v>
                </c:pt>
                <c:pt idx="45" formatCode="0.0">
                  <c:v>2600.1172669032558</c:v>
                </c:pt>
                <c:pt idx="46" formatCode="0.0">
                  <c:v>2736.7150716730753</c:v>
                </c:pt>
                <c:pt idx="47" formatCode="0.0">
                  <c:v>2873.9206191578151</c:v>
                </c:pt>
                <c:pt idx="48" formatCode="0.0">
                  <c:v>3014.4849217828746</c:v>
                </c:pt>
                <c:pt idx="49" formatCode="0.0">
                  <c:v>3158.1862478940307</c:v>
                </c:pt>
                <c:pt idx="50" formatCode="0.0">
                  <c:v>3304.1997521012295</c:v>
                </c:pt>
                <c:pt idx="51" formatCode="0.0">
                  <c:v>3450.4475425406267</c:v>
                </c:pt>
                <c:pt idx="52" formatCode="0.0">
                  <c:v>3599.5054927450087</c:v>
                </c:pt>
                <c:pt idx="53" formatCode="0.0">
                  <c:v>3751.8589098383031</c:v>
                </c:pt>
                <c:pt idx="54" formatCode="0.0">
                  <c:v>3905.2901423342455</c:v>
                </c:pt>
                <c:pt idx="55" formatCode="0.0">
                  <c:v>4062.0194518911808</c:v>
                </c:pt>
                <c:pt idx="56" formatCode="0.0">
                  <c:v>4222.4984148972226</c:v>
                </c:pt>
                <c:pt idx="57" formatCode="0.0">
                  <c:v>4387.5110977419454</c:v>
                </c:pt>
                <c:pt idx="58" formatCode="0.0">
                  <c:v>4557.0720423013327</c:v>
                </c:pt>
                <c:pt idx="59" formatCode="0.0">
                  <c:v>4730.3583782297901</c:v>
                </c:pt>
                <c:pt idx="60" formatCode="0.0">
                  <c:v>4908.1986905308231</c:v>
                </c:pt>
              </c:numCache>
            </c:numRef>
          </c:val>
          <c:smooth val="0"/>
          <c:extLst>
            <c:ext xmlns:c16="http://schemas.microsoft.com/office/drawing/2014/chart" uri="{C3380CC4-5D6E-409C-BE32-E72D297353CC}">
              <c16:uniqueId val="{00000001-D02D-44FC-9BFC-49C57A45DF3C}"/>
            </c:ext>
          </c:extLst>
        </c:ser>
        <c:ser>
          <c:idx val="4"/>
          <c:order val="4"/>
          <c:tx>
            <c:strRef>
              <c:f>Sheet1!$A$6</c:f>
              <c:strCache>
                <c:ptCount val="1"/>
              </c:strCache>
            </c:strRef>
          </c:tx>
          <c:spPr>
            <a:ln w="28575">
              <a:solidFill>
                <a:schemeClr val="tx1"/>
              </a:solidFill>
              <a:prstDash val="sysDash"/>
            </a:ln>
          </c:spPr>
          <c:marker>
            <c:symbol val="none"/>
          </c:marker>
          <c:cat>
            <c:strRef>
              <c:f>Sheet1!$B$1:$BJ$1</c:f>
              <c:strCache>
                <c:ptCount val="61"/>
                <c:pt idx="0">
                  <c:v>01.10.2020</c:v>
                </c:pt>
                <c:pt idx="1">
                  <c:v>02.10.2020</c:v>
                </c:pt>
                <c:pt idx="2">
                  <c:v>03.10.2020</c:v>
                </c:pt>
                <c:pt idx="3">
                  <c:v>04.10.2020</c:v>
                </c:pt>
                <c:pt idx="4">
                  <c:v>05.10.2020</c:v>
                </c:pt>
                <c:pt idx="5">
                  <c:v>06.10.2020</c:v>
                </c:pt>
                <c:pt idx="6">
                  <c:v>07.10.2020</c:v>
                </c:pt>
                <c:pt idx="7">
                  <c:v>08.10.2020</c:v>
                </c:pt>
                <c:pt idx="8">
                  <c:v>09.10.2020</c:v>
                </c:pt>
                <c:pt idx="9">
                  <c:v>10.10.2020</c:v>
                </c:pt>
                <c:pt idx="10">
                  <c:v>11.10.2020</c:v>
                </c:pt>
                <c:pt idx="11">
                  <c:v>12.10.2020</c:v>
                </c:pt>
                <c:pt idx="12">
                  <c:v>13.10.2020</c:v>
                </c:pt>
                <c:pt idx="13">
                  <c:v>14.10.2020</c:v>
                </c:pt>
                <c:pt idx="14">
                  <c:v>15.10.2020</c:v>
                </c:pt>
                <c:pt idx="15">
                  <c:v>16.10.2020</c:v>
                </c:pt>
                <c:pt idx="16">
                  <c:v>17.10.2020</c:v>
                </c:pt>
                <c:pt idx="17">
                  <c:v>18.10.2020</c:v>
                </c:pt>
                <c:pt idx="18">
                  <c:v>19.10.2020</c:v>
                </c:pt>
                <c:pt idx="19">
                  <c:v>20.10.2020</c:v>
                </c:pt>
                <c:pt idx="20">
                  <c:v>21.10.2020</c:v>
                </c:pt>
                <c:pt idx="21">
                  <c:v>22.10.2020</c:v>
                </c:pt>
                <c:pt idx="22">
                  <c:v>23.10.2020</c:v>
                </c:pt>
                <c:pt idx="23">
                  <c:v>24.10.2020</c:v>
                </c:pt>
                <c:pt idx="24">
                  <c:v>25.10.2020</c:v>
                </c:pt>
                <c:pt idx="25">
                  <c:v>26.10.2020</c:v>
                </c:pt>
                <c:pt idx="26">
                  <c:v>27.10.2020</c:v>
                </c:pt>
                <c:pt idx="27">
                  <c:v>28.10.2020</c:v>
                </c:pt>
                <c:pt idx="28">
                  <c:v>29.10.2020</c:v>
                </c:pt>
                <c:pt idx="29">
                  <c:v>30.10.2020</c:v>
                </c:pt>
                <c:pt idx="30">
                  <c:v>31.10.2020</c:v>
                </c:pt>
                <c:pt idx="31">
                  <c:v>01.11.2020</c:v>
                </c:pt>
                <c:pt idx="32">
                  <c:v>02.11.2020</c:v>
                </c:pt>
                <c:pt idx="33">
                  <c:v>03.11.2020</c:v>
                </c:pt>
                <c:pt idx="34">
                  <c:v>04.11.2020</c:v>
                </c:pt>
                <c:pt idx="35">
                  <c:v>05.11.2020</c:v>
                </c:pt>
                <c:pt idx="36">
                  <c:v>06.11.2020</c:v>
                </c:pt>
                <c:pt idx="37">
                  <c:v>07.11.2020</c:v>
                </c:pt>
                <c:pt idx="38">
                  <c:v>08.11.2020</c:v>
                </c:pt>
                <c:pt idx="39">
                  <c:v>09.11.2020</c:v>
                </c:pt>
                <c:pt idx="40">
                  <c:v>10.11.2020</c:v>
                </c:pt>
                <c:pt idx="41">
                  <c:v>11.11.2020</c:v>
                </c:pt>
                <c:pt idx="42">
                  <c:v>12.11.2020</c:v>
                </c:pt>
                <c:pt idx="43">
                  <c:v>13.11.2020</c:v>
                </c:pt>
                <c:pt idx="44">
                  <c:v>14.11.2020</c:v>
                </c:pt>
                <c:pt idx="45">
                  <c:v>15.11.2020</c:v>
                </c:pt>
                <c:pt idx="46">
                  <c:v>16.11.2020</c:v>
                </c:pt>
                <c:pt idx="47">
                  <c:v>17.11.2020</c:v>
                </c:pt>
                <c:pt idx="48">
                  <c:v>18.11.2020</c:v>
                </c:pt>
                <c:pt idx="49">
                  <c:v>19.11.2020</c:v>
                </c:pt>
                <c:pt idx="50">
                  <c:v>20.11.2020</c:v>
                </c:pt>
                <c:pt idx="51">
                  <c:v>21.11.2020</c:v>
                </c:pt>
                <c:pt idx="52">
                  <c:v>22.11.2020</c:v>
                </c:pt>
                <c:pt idx="53">
                  <c:v>23.11.2020</c:v>
                </c:pt>
                <c:pt idx="54">
                  <c:v>24.11.2020</c:v>
                </c:pt>
                <c:pt idx="55">
                  <c:v>25.11.2020</c:v>
                </c:pt>
                <c:pt idx="56">
                  <c:v>26.11.2020</c:v>
                </c:pt>
                <c:pt idx="57">
                  <c:v>27.11.2020</c:v>
                </c:pt>
                <c:pt idx="58">
                  <c:v>28.11.2020</c:v>
                </c:pt>
                <c:pt idx="59">
                  <c:v>29.11.2020</c:v>
                </c:pt>
                <c:pt idx="60">
                  <c:v>30.11.2020</c:v>
                </c:pt>
              </c:strCache>
            </c:strRef>
          </c:cat>
          <c:val>
            <c:numRef>
              <c:f>Sheet1!$B$6:$BJ$6</c:f>
              <c:numCache>
                <c:formatCode>General</c:formatCode>
                <c:ptCount val="61"/>
                <c:pt idx="31">
                  <c:v>1132.8571428571429</c:v>
                </c:pt>
                <c:pt idx="32">
                  <c:v>1185.0880522289219</c:v>
                </c:pt>
                <c:pt idx="33">
                  <c:v>1237.3189616007007</c:v>
                </c:pt>
                <c:pt idx="34">
                  <c:v>1289.5498709724798</c:v>
                </c:pt>
                <c:pt idx="35" formatCode="0.0">
                  <c:v>1341.7807803442588</c:v>
                </c:pt>
              </c:numCache>
            </c:numRef>
          </c:val>
          <c:smooth val="0"/>
          <c:extLst>
            <c:ext xmlns:c16="http://schemas.microsoft.com/office/drawing/2014/chart" uri="{C3380CC4-5D6E-409C-BE32-E72D297353CC}">
              <c16:uniqueId val="{00000000-D02D-44FC-9BFC-49C57A45DF3C}"/>
            </c:ext>
          </c:extLst>
        </c:ser>
        <c:dLbls>
          <c:showLegendKey val="0"/>
          <c:showVal val="0"/>
          <c:showCatName val="0"/>
          <c:showSerName val="0"/>
          <c:showPercent val="0"/>
          <c:showBubbleSize val="0"/>
        </c:dLbls>
        <c:marker val="1"/>
        <c:smooth val="0"/>
        <c:axId val="305074472"/>
        <c:axId val="305073688"/>
      </c:lineChart>
      <c:catAx>
        <c:axId val="3050744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3688"/>
        <c:crosses val="autoZero"/>
        <c:auto val="1"/>
        <c:lblAlgn val="ctr"/>
        <c:lblOffset val="100"/>
        <c:tickLblSkip val="1"/>
        <c:noMultiLvlLbl val="1"/>
      </c:catAx>
      <c:valAx>
        <c:axId val="305073688"/>
        <c:scaling>
          <c:orientation val="minMax"/>
        </c:scaling>
        <c:delete val="0"/>
        <c:axPos val="l"/>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cs-CZ"/>
          </a:p>
        </c:txPr>
        <c:crossAx val="305074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cs-CZ"/>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0.95898</cdr:x>
      <cdr:y>0.53284</cdr:y>
    </cdr:from>
    <cdr:to>
      <cdr:x>1</cdr:x>
      <cdr:y>0.57758</cdr:y>
    </cdr:to>
    <cdr:sp macro="" textlink="">
      <cdr:nvSpPr>
        <cdr:cNvPr id="3" name="TextovéPole 2"/>
        <cdr:cNvSpPr txBox="1"/>
      </cdr:nvSpPr>
      <cdr:spPr>
        <a:xfrm xmlns:a="http://schemas.openxmlformats.org/drawingml/2006/main">
          <a:off x="10757918" y="3061900"/>
          <a:ext cx="460188" cy="257092"/>
        </a:xfrm>
        <a:prstGeom xmlns:a="http://schemas.openxmlformats.org/drawingml/2006/main" prst="rect">
          <a:avLst/>
        </a:prstGeom>
        <a:solidFill xmlns:a="http://schemas.openxmlformats.org/drawingml/2006/main">
          <a:schemeClr val="accent1"/>
        </a:solidFill>
      </cdr:spPr>
      <cdr:txBody>
        <a:bodyPr xmlns:a="http://schemas.openxmlformats.org/drawingml/2006/main" vertOverflow="clip" wrap="square" rtlCol="0"/>
        <a:lstStyle xmlns:a="http://schemas.openxmlformats.org/drawingml/2006/main"/>
        <a:p xmlns:a="http://schemas.openxmlformats.org/drawingml/2006/main">
          <a:r>
            <a:rPr lang="cs-CZ" sz="1100" dirty="0" smtClean="0"/>
            <a:t>883</a:t>
          </a:r>
          <a:endParaRPr lang="cs-CZ" sz="1100" dirty="0"/>
        </a:p>
      </cdr:txBody>
    </cdr:sp>
  </cdr:relSizeAnchor>
  <cdr:relSizeAnchor xmlns:cdr="http://schemas.openxmlformats.org/drawingml/2006/chartDrawing">
    <cdr:from>
      <cdr:x>0.95898</cdr:x>
      <cdr:y>0.30299</cdr:y>
    </cdr:from>
    <cdr:to>
      <cdr:x>1</cdr:x>
      <cdr:y>0.34773</cdr:y>
    </cdr:to>
    <cdr:sp macro="" textlink="">
      <cdr:nvSpPr>
        <cdr:cNvPr id="4" name="TextovéPole 3"/>
        <cdr:cNvSpPr txBox="1"/>
      </cdr:nvSpPr>
      <cdr:spPr>
        <a:xfrm xmlns:a="http://schemas.openxmlformats.org/drawingml/2006/main">
          <a:off x="10757918" y="1741100"/>
          <a:ext cx="460188" cy="257092"/>
        </a:xfrm>
        <a:prstGeom xmlns:a="http://schemas.openxmlformats.org/drawingml/2006/main" prst="rect">
          <a:avLst/>
        </a:prstGeom>
        <a:solidFill xmlns:a="http://schemas.openxmlformats.org/drawingml/2006/main">
          <a:schemeClr val="accent2"/>
        </a:solidFill>
      </cdr:spPr>
      <cdr:txBody>
        <a:bodyPr xmlns:a="http://schemas.openxmlformats.org/drawingml/2006/main" vertOverflow="clip" wrap="square" rtlCol="0"/>
        <a:lstStyle xmlns:a="http://schemas.openxmlformats.org/drawingml/2006/main"/>
        <a:p xmlns:a="http://schemas.openxmlformats.org/drawingml/2006/main">
          <a:r>
            <a:rPr lang="cs-CZ" dirty="0" smtClean="0"/>
            <a:t>631</a:t>
          </a:r>
          <a:endParaRPr lang="cs-CZ" sz="1100" dirty="0"/>
        </a:p>
      </cdr:txBody>
    </cdr:sp>
  </cdr:relSizeAnchor>
  <cdr:relSizeAnchor xmlns:cdr="http://schemas.openxmlformats.org/drawingml/2006/chartDrawing">
    <cdr:from>
      <cdr:x>0.95898</cdr:x>
      <cdr:y>0.11882</cdr:y>
    </cdr:from>
    <cdr:to>
      <cdr:x>1</cdr:x>
      <cdr:y>0.16356</cdr:y>
    </cdr:to>
    <cdr:sp macro="" textlink="">
      <cdr:nvSpPr>
        <cdr:cNvPr id="5" name="TextovéPole 4"/>
        <cdr:cNvSpPr txBox="1"/>
      </cdr:nvSpPr>
      <cdr:spPr>
        <a:xfrm xmlns:a="http://schemas.openxmlformats.org/drawingml/2006/main">
          <a:off x="10757918" y="682766"/>
          <a:ext cx="460188" cy="257092"/>
        </a:xfrm>
        <a:prstGeom xmlns:a="http://schemas.openxmlformats.org/drawingml/2006/main" prst="rect">
          <a:avLst/>
        </a:prstGeom>
        <a:solidFill xmlns:a="http://schemas.openxmlformats.org/drawingml/2006/main">
          <a:schemeClr val="accent3"/>
        </a:solidFill>
      </cdr:spPr>
      <cdr:txBody>
        <a:bodyPr xmlns:a="http://schemas.openxmlformats.org/drawingml/2006/main" vertOverflow="clip" wrap="square" rtlCol="0"/>
        <a:lstStyle xmlns:a="http://schemas.openxmlformats.org/drawingml/2006/main"/>
        <a:p xmlns:a="http://schemas.openxmlformats.org/drawingml/2006/main">
          <a:r>
            <a:rPr lang="cs-CZ" dirty="0" smtClean="0"/>
            <a:t>440</a:t>
          </a:r>
          <a:endParaRPr lang="cs-CZ"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9534-E31E-47A6-B3B5-39567348889D}" type="datetimeFigureOut">
              <a:rPr lang="cs-CZ" smtClean="0"/>
              <a:t>12.11.2020</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B4F48-45DA-4A93-94D7-4559DBB1A6C9}" type="slidenum">
              <a:rPr lang="cs-CZ" smtClean="0"/>
              <a:t>‹#›</a:t>
            </a:fld>
            <a:endParaRPr lang="cs-CZ"/>
          </a:p>
        </p:txBody>
      </p:sp>
    </p:spTree>
    <p:extLst>
      <p:ext uri="{BB962C8B-B14F-4D97-AF65-F5344CB8AC3E}">
        <p14:creationId xmlns:p14="http://schemas.microsoft.com/office/powerpoint/2010/main" val="61277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58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80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3B4F48-45DA-4A93-94D7-4559DBB1A6C9}"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99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4402AD0F-0DC9-4FF9-A1AD-81BDA829852F}" type="slidenum">
              <a:rPr lang="cs-CZ" smtClean="0"/>
              <a:t>16</a:t>
            </a:fld>
            <a:endParaRPr lang="cs-CZ"/>
          </a:p>
        </p:txBody>
      </p:sp>
    </p:spTree>
    <p:extLst>
      <p:ext uri="{BB962C8B-B14F-4D97-AF65-F5344CB8AC3E}">
        <p14:creationId xmlns:p14="http://schemas.microsoft.com/office/powerpoint/2010/main" val="9397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4402AD0F-0DC9-4FF9-A1AD-81BDA829852F}" type="slidenum">
              <a:rPr lang="cs-CZ" smtClean="0"/>
              <a:t>17</a:t>
            </a:fld>
            <a:endParaRPr lang="cs-CZ"/>
          </a:p>
        </p:txBody>
      </p:sp>
    </p:spTree>
    <p:extLst>
      <p:ext uri="{BB962C8B-B14F-4D97-AF65-F5344CB8AC3E}">
        <p14:creationId xmlns:p14="http://schemas.microsoft.com/office/powerpoint/2010/main" val="9397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02AD0F-0DC9-4FF9-A1AD-81BDA829852F}"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83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Master" Target="../slideMasters/slideMaster2.xml"/><Relationship Id="rId6" Type="http://schemas.openxmlformats.org/officeDocument/2006/relationships/image" Target="../media/image7.svg"/><Relationship Id="rId5" Type="http://schemas.openxmlformats.org/officeDocument/2006/relationships/image" Target="../media/image9.png"/><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9" name="Obdélník 8">
            <a:extLst>
              <a:ext uri="{FF2B5EF4-FFF2-40B4-BE49-F238E27FC236}">
                <a16:creationId xmlns:a16="http://schemas.microsoft.com/office/drawing/2014/main" id="{CCA52EFB-82F9-447B-B7F3-826EC4CD9CBF}"/>
              </a:ext>
            </a:extLst>
          </p:cNvPr>
          <p:cNvSpPr/>
          <p:nvPr userDrawn="1"/>
        </p:nvSpPr>
        <p:spPr>
          <a:xfrm>
            <a:off x="0" y="0"/>
            <a:ext cx="12192000" cy="3693111"/>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2" name="Nadpis 1">
            <a:extLst>
              <a:ext uri="{FF2B5EF4-FFF2-40B4-BE49-F238E27FC236}">
                <a16:creationId xmlns:a16="http://schemas.microsoft.com/office/drawing/2014/main" id="{71BE36A2-70AC-4C89-89C4-238AB82AA62C}"/>
              </a:ext>
            </a:extLst>
          </p:cNvPr>
          <p:cNvSpPr>
            <a:spLocks noGrp="1"/>
          </p:cNvSpPr>
          <p:nvPr>
            <p:ph type="ctrTitle"/>
          </p:nvPr>
        </p:nvSpPr>
        <p:spPr>
          <a:xfrm>
            <a:off x="0" y="2503487"/>
            <a:ext cx="12192000" cy="1189622"/>
          </a:xfrm>
        </p:spPr>
        <p:txBody>
          <a:bodyPr anchor="b"/>
          <a:lstStyle>
            <a:lvl1pPr algn="ctr">
              <a:defRPr sz="6000">
                <a:solidFill>
                  <a:schemeClr val="bg1"/>
                </a:solidFill>
              </a:defRPr>
            </a:lvl1pPr>
          </a:lstStyle>
          <a:p>
            <a:r>
              <a:rPr lang="cs-CZ"/>
              <a:t>Kliknutím lze upravit styl.</a:t>
            </a:r>
          </a:p>
        </p:txBody>
      </p:sp>
      <p:sp>
        <p:nvSpPr>
          <p:cNvPr id="3" name="Podnadpis 2">
            <a:extLst>
              <a:ext uri="{FF2B5EF4-FFF2-40B4-BE49-F238E27FC236}">
                <a16:creationId xmlns:a16="http://schemas.microsoft.com/office/drawing/2014/main" id="{DC3DEF16-12AD-4266-89B6-935870F017F0}"/>
              </a:ext>
            </a:extLst>
          </p:cNvPr>
          <p:cNvSpPr>
            <a:spLocks noGrp="1"/>
          </p:cNvSpPr>
          <p:nvPr>
            <p:ph type="subTitle" idx="1"/>
          </p:nvPr>
        </p:nvSpPr>
        <p:spPr>
          <a:xfrm>
            <a:off x="1524000" y="3693110"/>
            <a:ext cx="9144000" cy="1564690"/>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grpSp>
        <p:nvGrpSpPr>
          <p:cNvPr id="11" name="Skupina 10">
            <a:extLst>
              <a:ext uri="{FF2B5EF4-FFF2-40B4-BE49-F238E27FC236}">
                <a16:creationId xmlns:a16="http://schemas.microsoft.com/office/drawing/2014/main" id="{6CF3A5FA-C42D-4E34-9D77-74D10308ACF3}"/>
              </a:ext>
            </a:extLst>
          </p:cNvPr>
          <p:cNvGrpSpPr/>
          <p:nvPr userDrawn="1"/>
        </p:nvGrpSpPr>
        <p:grpSpPr>
          <a:xfrm>
            <a:off x="2325580" y="790894"/>
            <a:ext cx="7540840" cy="921700"/>
            <a:chOff x="2441360" y="790894"/>
            <a:chExt cx="7540840" cy="921700"/>
          </a:xfrm>
        </p:grpSpPr>
        <p:pic>
          <p:nvPicPr>
            <p:cNvPr id="8" name="Obrázek 7">
              <a:extLst>
                <a:ext uri="{FF2B5EF4-FFF2-40B4-BE49-F238E27FC236}">
                  <a16:creationId xmlns:a16="http://schemas.microsoft.com/office/drawing/2014/main" id="{B198CE6B-E463-4B26-AD17-D57305EBAE8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2441360" y="790894"/>
              <a:ext cx="3426781" cy="921700"/>
            </a:xfrm>
            <a:prstGeom prst="rect">
              <a:avLst/>
            </a:prstGeom>
          </p:spPr>
        </p:pic>
        <p:pic>
          <p:nvPicPr>
            <p:cNvPr id="10" name="Obrázek 9">
              <a:extLst>
                <a:ext uri="{FF2B5EF4-FFF2-40B4-BE49-F238E27FC236}">
                  <a16:creationId xmlns:a16="http://schemas.microsoft.com/office/drawing/2014/main" id="{911BFECC-788F-4A5A-B297-6CA8846F017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pic>
        <p:nvPicPr>
          <p:cNvPr id="12" name="Obrázek 11">
            <a:extLst>
              <a:ext uri="{FF2B5EF4-FFF2-40B4-BE49-F238E27FC236}">
                <a16:creationId xmlns:a16="http://schemas.microsoft.com/office/drawing/2014/main" id="{9EE90BA2-9181-43A3-8D17-C7D721FC34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13566" y="6040340"/>
            <a:ext cx="964869" cy="639860"/>
          </a:xfrm>
          <a:prstGeom prst="rect">
            <a:avLst/>
          </a:prstGeom>
        </p:spPr>
      </p:pic>
    </p:spTree>
    <p:extLst>
      <p:ext uri="{BB962C8B-B14F-4D97-AF65-F5344CB8AC3E}">
        <p14:creationId xmlns:p14="http://schemas.microsoft.com/office/powerpoint/2010/main" val="62140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10" name="Obdélník 9">
            <a:extLst>
              <a:ext uri="{FF2B5EF4-FFF2-40B4-BE49-F238E27FC236}">
                <a16:creationId xmlns:a16="http://schemas.microsoft.com/office/drawing/2014/main" id="{5920C5AB-7E0D-4B8A-92A9-7DA47D440BBD}"/>
              </a:ext>
            </a:extLst>
          </p:cNvPr>
          <p:cNvSpPr/>
          <p:nvPr userDrawn="1"/>
        </p:nvSpPr>
        <p:spPr>
          <a:xfrm>
            <a:off x="0" y="0"/>
            <a:ext cx="12192000" cy="13050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sp>
        <p:nvSpPr>
          <p:cNvPr id="3" name="Zástupný obsah 2">
            <a:extLst>
              <a:ext uri="{FF2B5EF4-FFF2-40B4-BE49-F238E27FC236}">
                <a16:creationId xmlns:a16="http://schemas.microsoft.com/office/drawing/2014/main" id="{5CD1A40D-4F09-4D08-916F-43B796F44A47}"/>
              </a:ext>
            </a:extLst>
          </p:cNvPr>
          <p:cNvSpPr>
            <a:spLocks noGrp="1"/>
          </p:cNvSpPr>
          <p:nvPr>
            <p:ph idx="1"/>
          </p:nvPr>
        </p:nvSpPr>
        <p:spPr>
          <a:xfrm>
            <a:off x="381739" y="1825625"/>
            <a:ext cx="11487705" cy="4351338"/>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4" name="Nadpis 1">
            <a:extLst>
              <a:ext uri="{FF2B5EF4-FFF2-40B4-BE49-F238E27FC236}">
                <a16:creationId xmlns:a16="http://schemas.microsoft.com/office/drawing/2014/main" id="{635F49FF-6718-4CE1-A42C-74D8FC3B4218}"/>
              </a:ext>
            </a:extLst>
          </p:cNvPr>
          <p:cNvSpPr>
            <a:spLocks noGrp="1"/>
          </p:cNvSpPr>
          <p:nvPr>
            <p:ph type="title"/>
          </p:nvPr>
        </p:nvSpPr>
        <p:spPr>
          <a:xfrm>
            <a:off x="381740" y="0"/>
            <a:ext cx="6507332" cy="1305016"/>
          </a:xfrm>
        </p:spPr>
        <p:txBody>
          <a:bodyPr>
            <a:noAutofit/>
          </a:bodyPr>
          <a:lstStyle>
            <a:lvl1pPr>
              <a:defRPr sz="3600">
                <a:solidFill>
                  <a:schemeClr val="bg1"/>
                </a:solidFill>
              </a:defRPr>
            </a:lvl1pPr>
          </a:lstStyle>
          <a:p>
            <a:r>
              <a:rPr lang="cs-CZ" dirty="0"/>
              <a:t>Kliknutím lze upravit styl.</a:t>
            </a:r>
          </a:p>
        </p:txBody>
      </p:sp>
      <p:grpSp>
        <p:nvGrpSpPr>
          <p:cNvPr id="15" name="Skupina 14">
            <a:extLst>
              <a:ext uri="{FF2B5EF4-FFF2-40B4-BE49-F238E27FC236}">
                <a16:creationId xmlns:a16="http://schemas.microsoft.com/office/drawing/2014/main" id="{A5367FD4-1AA0-460C-B73C-7D7567665B93}"/>
              </a:ext>
            </a:extLst>
          </p:cNvPr>
          <p:cNvGrpSpPr/>
          <p:nvPr userDrawn="1"/>
        </p:nvGrpSpPr>
        <p:grpSpPr>
          <a:xfrm>
            <a:off x="7146337" y="420847"/>
            <a:ext cx="4962987" cy="635942"/>
            <a:chOff x="3783104" y="781489"/>
            <a:chExt cx="6199096" cy="931105"/>
          </a:xfrm>
        </p:grpSpPr>
        <p:pic>
          <p:nvPicPr>
            <p:cNvPr id="16" name="Obrázek 15">
              <a:extLst>
                <a:ext uri="{FF2B5EF4-FFF2-40B4-BE49-F238E27FC236}">
                  <a16:creationId xmlns:a16="http://schemas.microsoft.com/office/drawing/2014/main" id="{36D59138-B214-4FC1-9898-96D78BF9475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3783104" y="781489"/>
              <a:ext cx="3426781" cy="921700"/>
            </a:xfrm>
            <a:prstGeom prst="rect">
              <a:avLst/>
            </a:prstGeom>
          </p:spPr>
        </p:pic>
        <p:pic>
          <p:nvPicPr>
            <p:cNvPr id="17" name="Obrázek 16">
              <a:extLst>
                <a:ext uri="{FF2B5EF4-FFF2-40B4-BE49-F238E27FC236}">
                  <a16:creationId xmlns:a16="http://schemas.microsoft.com/office/drawing/2014/main" id="{C99D30FB-B17A-485F-8C33-36B649E5FF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spTree>
    <p:extLst>
      <p:ext uri="{BB962C8B-B14F-4D97-AF65-F5344CB8AC3E}">
        <p14:creationId xmlns:p14="http://schemas.microsoft.com/office/powerpoint/2010/main" val="1512250015"/>
      </p:ext>
    </p:extLst>
  </p:cSld>
  <p:clrMapOvr>
    <a:masterClrMapping/>
  </p:clrMapOvr>
  <p:extLst>
    <p:ext uri="{DCECCB84-F9BA-43D5-87BE-67443E8EF086}">
      <p15:sldGuideLst xmlns:p15="http://schemas.microsoft.com/office/powerpoint/2012/main">
        <p15:guide id="1" orient="horz" pos="414"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enom nadpis">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B40EF74F-5572-4E88-BDB6-732EFDF9A064}"/>
              </a:ext>
            </a:extLst>
          </p:cNvPr>
          <p:cNvSpPr/>
          <p:nvPr userDrawn="1"/>
        </p:nvSpPr>
        <p:spPr>
          <a:xfrm>
            <a:off x="0" y="0"/>
            <a:ext cx="12192000" cy="1305017"/>
          </a:xfrm>
          <a:prstGeom prst="rect">
            <a:avLst/>
          </a:prstGeom>
          <a:solidFill>
            <a:srgbClr val="D31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chemeClr val="bg1"/>
              </a:solidFill>
            </a:endParaRPr>
          </a:p>
        </p:txBody>
      </p:sp>
      <p:pic>
        <p:nvPicPr>
          <p:cNvPr id="13" name="Obrázek 12">
            <a:extLst>
              <a:ext uri="{FF2B5EF4-FFF2-40B4-BE49-F238E27FC236}">
                <a16:creationId xmlns:a16="http://schemas.microsoft.com/office/drawing/2014/main" id="{7ACC8354-5878-430C-A84E-8418F73DA8B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8761124" y="427270"/>
            <a:ext cx="3348200" cy="629518"/>
          </a:xfrm>
          <a:prstGeom prst="rect">
            <a:avLst/>
          </a:prstGeom>
        </p:spPr>
      </p:pic>
      <p:grpSp>
        <p:nvGrpSpPr>
          <p:cNvPr id="14" name="Skupina 13">
            <a:extLst>
              <a:ext uri="{FF2B5EF4-FFF2-40B4-BE49-F238E27FC236}">
                <a16:creationId xmlns:a16="http://schemas.microsoft.com/office/drawing/2014/main" id="{F87F3FC9-A29E-4C5B-A820-1CE817C19E7A}"/>
              </a:ext>
            </a:extLst>
          </p:cNvPr>
          <p:cNvGrpSpPr/>
          <p:nvPr userDrawn="1"/>
        </p:nvGrpSpPr>
        <p:grpSpPr>
          <a:xfrm>
            <a:off x="7146337" y="420847"/>
            <a:ext cx="4962987" cy="635942"/>
            <a:chOff x="3783104" y="781489"/>
            <a:chExt cx="6199096" cy="931105"/>
          </a:xfrm>
        </p:grpSpPr>
        <p:pic>
          <p:nvPicPr>
            <p:cNvPr id="15" name="Obrázek 14">
              <a:extLst>
                <a:ext uri="{FF2B5EF4-FFF2-40B4-BE49-F238E27FC236}">
                  <a16:creationId xmlns:a16="http://schemas.microsoft.com/office/drawing/2014/main" id="{88C88485-1FA6-42BC-89DE-25EBC5C93E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1893"/>
            <a:stretch/>
          </p:blipFill>
          <p:spPr>
            <a:xfrm>
              <a:off x="3783104" y="781489"/>
              <a:ext cx="3426781" cy="921700"/>
            </a:xfrm>
            <a:prstGeom prst="rect">
              <a:avLst/>
            </a:prstGeom>
          </p:spPr>
        </p:pic>
        <p:pic>
          <p:nvPicPr>
            <p:cNvPr id="16" name="Obrázek 15">
              <a:extLst>
                <a:ext uri="{FF2B5EF4-FFF2-40B4-BE49-F238E27FC236}">
                  <a16:creationId xmlns:a16="http://schemas.microsoft.com/office/drawing/2014/main" id="{2861DD9B-1BC7-426A-81C6-0DC72A659A1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698"/>
            <a:stretch/>
          </p:blipFill>
          <p:spPr>
            <a:xfrm>
              <a:off x="5800078" y="790894"/>
              <a:ext cx="4182122" cy="921700"/>
            </a:xfrm>
            <a:prstGeom prst="rect">
              <a:avLst/>
            </a:prstGeom>
          </p:spPr>
        </p:pic>
      </p:grpSp>
      <p:sp>
        <p:nvSpPr>
          <p:cNvPr id="21" name="Nadpis 1">
            <a:extLst>
              <a:ext uri="{FF2B5EF4-FFF2-40B4-BE49-F238E27FC236}">
                <a16:creationId xmlns:a16="http://schemas.microsoft.com/office/drawing/2014/main" id="{A9AB94AD-4B9F-4F63-B34A-76C56085093C}"/>
              </a:ext>
            </a:extLst>
          </p:cNvPr>
          <p:cNvSpPr>
            <a:spLocks noGrp="1"/>
          </p:cNvSpPr>
          <p:nvPr>
            <p:ph type="title"/>
          </p:nvPr>
        </p:nvSpPr>
        <p:spPr>
          <a:xfrm>
            <a:off x="381740" y="0"/>
            <a:ext cx="6507332" cy="1305016"/>
          </a:xfrm>
        </p:spPr>
        <p:txBody>
          <a:bodyPr>
            <a:noAutofit/>
          </a:bodyPr>
          <a:lstStyle>
            <a:lvl1pPr>
              <a:defRPr sz="3600">
                <a:solidFill>
                  <a:schemeClr val="bg1"/>
                </a:solidFill>
              </a:defRPr>
            </a:lvl1pPr>
          </a:lstStyle>
          <a:p>
            <a:r>
              <a:rPr lang="cs-CZ" dirty="0"/>
              <a:t>Kliknutím lze upravit styl.</a:t>
            </a:r>
          </a:p>
        </p:txBody>
      </p:sp>
    </p:spTree>
    <p:extLst>
      <p:ext uri="{BB962C8B-B14F-4D97-AF65-F5344CB8AC3E}">
        <p14:creationId xmlns:p14="http://schemas.microsoft.com/office/powerpoint/2010/main" val="231696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8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14159AF-26F1-42E1-BF83-F89C20A19403}" type="datetimeFigureOut">
              <a:rPr lang="cs-CZ" smtClean="0"/>
              <a:t>12.11.2020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5B1DE3A8-275C-4F7D-9678-21DFF80A7010}" type="slidenum">
              <a:rPr lang="cs-CZ" smtClean="0"/>
              <a:t>‹#›</a:t>
            </a:fld>
            <a:endParaRPr lang="cs-CZ"/>
          </a:p>
        </p:txBody>
      </p:sp>
    </p:spTree>
    <p:extLst>
      <p:ext uri="{BB962C8B-B14F-4D97-AF65-F5344CB8AC3E}">
        <p14:creationId xmlns:p14="http://schemas.microsoft.com/office/powerpoint/2010/main" val="26742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Úvodní snímek">
    <p:bg>
      <p:bgRef idx="1001">
        <a:schemeClr val="bg1"/>
      </p:bgRef>
    </p:bg>
    <p:spTree>
      <p:nvGrpSpPr>
        <p:cNvPr id="1" name=""/>
        <p:cNvGrpSpPr/>
        <p:nvPr/>
      </p:nvGrpSpPr>
      <p:grpSpPr>
        <a:xfrm>
          <a:off x="0" y="0"/>
          <a:ext cx="0" cy="0"/>
          <a:chOff x="0" y="0"/>
          <a:chExt cx="0" cy="0"/>
        </a:xfrm>
      </p:grpSpPr>
      <p:pic>
        <p:nvPicPr>
          <p:cNvPr id="32" name="Obrázek 31">
            <a:extLst>
              <a:ext uri="{FF2B5EF4-FFF2-40B4-BE49-F238E27FC236}">
                <a16:creationId xmlns:a16="http://schemas.microsoft.com/office/drawing/2014/main" id="{195036A3-2C0E-4CFE-A711-5BBB07E7B7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7728" y="1584000"/>
            <a:ext cx="5336537" cy="3060000"/>
          </a:xfrm>
          <a:prstGeom prst="rect">
            <a:avLst/>
          </a:prstGeom>
        </p:spPr>
      </p:pic>
      <p:sp>
        <p:nvSpPr>
          <p:cNvPr id="16" name="Obdélník 15"/>
          <p:cNvSpPr/>
          <p:nvPr userDrawn="1"/>
        </p:nvSpPr>
        <p:spPr>
          <a:xfrm>
            <a:off x="-3" y="-38466"/>
            <a:ext cx="12192000" cy="6858000"/>
          </a:xfrm>
          <a:prstGeom prst="rect">
            <a:avLst/>
          </a:prstGeom>
          <a:gradFill flip="none" rotWithShape="1">
            <a:gsLst>
              <a:gs pos="49000">
                <a:schemeClr val="bg1"/>
              </a:gs>
              <a:gs pos="0">
                <a:schemeClr val="accent5">
                  <a:lumMod val="52000"/>
                  <a:lumOff val="48000"/>
                  <a:alpha val="67000"/>
                </a:schemeClr>
              </a:gs>
              <a:gs pos="100000">
                <a:schemeClr val="accent4">
                  <a:alpha val="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dirty="0">
              <a:solidFill>
                <a:srgbClr val="274073"/>
              </a:solidFill>
            </a:endParaRPr>
          </a:p>
        </p:txBody>
      </p:sp>
      <p:sp>
        <p:nvSpPr>
          <p:cNvPr id="24" name="Obdélník 23"/>
          <p:cNvSpPr/>
          <p:nvPr userDrawn="1"/>
        </p:nvSpPr>
        <p:spPr>
          <a:xfrm>
            <a:off x="13436" y="5922000"/>
            <a:ext cx="12191997"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2" name="Nadpis 1"/>
          <p:cNvSpPr>
            <a:spLocks noGrp="1"/>
          </p:cNvSpPr>
          <p:nvPr>
            <p:ph type="ctrTitle" hasCustomPrompt="1"/>
          </p:nvPr>
        </p:nvSpPr>
        <p:spPr>
          <a:xfrm>
            <a:off x="914400" y="2720943"/>
            <a:ext cx="10363200" cy="891530"/>
          </a:xfrm>
          <a:prstGeom prst="rect">
            <a:avLst/>
          </a:prstGeom>
        </p:spPr>
        <p:txBody>
          <a:bodyPr/>
          <a:lstStyle>
            <a:lvl1pPr>
              <a:defRPr b="1">
                <a:solidFill>
                  <a:srgbClr val="DA2B46"/>
                </a:solidFill>
              </a:defRPr>
            </a:lvl1pPr>
          </a:lstStyle>
          <a:p>
            <a:r>
              <a:rPr lang="cs-CZ" dirty="0"/>
              <a:t>KLIKNUTÍM LZE UPRAVIT STYL.</a:t>
            </a:r>
          </a:p>
        </p:txBody>
      </p:sp>
      <p:sp>
        <p:nvSpPr>
          <p:cNvPr id="3" name="Podnadpis 2"/>
          <p:cNvSpPr>
            <a:spLocks noGrp="1"/>
          </p:cNvSpPr>
          <p:nvPr>
            <p:ph type="subTitle" idx="1" hasCustomPrompt="1"/>
          </p:nvPr>
        </p:nvSpPr>
        <p:spPr>
          <a:xfrm>
            <a:off x="1828800" y="4887218"/>
            <a:ext cx="8534400" cy="694928"/>
          </a:xfrm>
        </p:spPr>
        <p:txBody>
          <a:bodyPr>
            <a:normAutofit/>
          </a:bodyPr>
          <a:lstStyle>
            <a:lvl1pPr marL="0" indent="0" algn="ctr">
              <a:buNone/>
              <a:defRPr sz="28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dirty="0"/>
              <a:t>KLIKNUTÍM LZE UPRAVIT STYL PŘEDLOHY.</a:t>
            </a:r>
          </a:p>
        </p:txBody>
      </p:sp>
      <p:sp>
        <p:nvSpPr>
          <p:cNvPr id="9" name="Obdélník 8"/>
          <p:cNvSpPr/>
          <p:nvPr userDrawn="1"/>
        </p:nvSpPr>
        <p:spPr>
          <a:xfrm>
            <a:off x="-3" y="689910"/>
            <a:ext cx="12192000" cy="108012"/>
          </a:xfrm>
          <a:prstGeom prst="rect">
            <a:avLst/>
          </a:prstGeom>
          <a:solidFill>
            <a:srgbClr val="724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13" name="Obdélník 12"/>
          <p:cNvSpPr/>
          <p:nvPr userDrawn="1"/>
        </p:nvSpPr>
        <p:spPr>
          <a:xfrm>
            <a:off x="-3" y="0"/>
            <a:ext cx="12192000" cy="6899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p>
        </p:txBody>
      </p:sp>
      <p:sp>
        <p:nvSpPr>
          <p:cNvPr id="25" name="Obdélník 24"/>
          <p:cNvSpPr/>
          <p:nvPr userDrawn="1"/>
        </p:nvSpPr>
        <p:spPr>
          <a:xfrm>
            <a:off x="0" y="5879932"/>
            <a:ext cx="12192000" cy="45719"/>
          </a:xfrm>
          <a:prstGeom prst="rect">
            <a:avLst/>
          </a:prstGeom>
          <a:solidFill>
            <a:srgbClr val="004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solidFill>
                <a:schemeClr val="accent2"/>
              </a:solidFill>
            </a:endParaRPr>
          </a:p>
        </p:txBody>
      </p:sp>
      <p:sp>
        <p:nvSpPr>
          <p:cNvPr id="17" name="TextovéPole 16"/>
          <p:cNvSpPr txBox="1"/>
          <p:nvPr userDrawn="1"/>
        </p:nvSpPr>
        <p:spPr>
          <a:xfrm>
            <a:off x="2788357" y="151329"/>
            <a:ext cx="8489243" cy="430887"/>
          </a:xfrm>
          <a:prstGeom prst="rect">
            <a:avLst/>
          </a:prstGeom>
          <a:noFill/>
        </p:spPr>
        <p:txBody>
          <a:bodyPr wrap="square" rtlCol="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cs-CZ" sz="1100" dirty="0"/>
              <a:t>Národní koordinační centrum programů časného záchytu onemocnění I CZ.03.2.63/0.0/0.0/15_039/0006904</a:t>
            </a:r>
          </a:p>
          <a:p>
            <a:pPr marL="0" marR="0" indent="0" algn="r" defTabSz="914400" rtl="0" eaLnBrk="1" fontAlgn="auto" latinLnBrk="0" hangingPunct="1">
              <a:lnSpc>
                <a:spcPct val="100000"/>
              </a:lnSpc>
              <a:spcBef>
                <a:spcPts val="0"/>
              </a:spcBef>
              <a:spcAft>
                <a:spcPts val="0"/>
              </a:spcAft>
              <a:buClrTx/>
              <a:buSzTx/>
              <a:buFontTx/>
              <a:buNone/>
              <a:tabLst/>
              <a:defRPr/>
            </a:pPr>
            <a:r>
              <a:rPr lang="cs-CZ" sz="1100" kern="1200" dirty="0">
                <a:solidFill>
                  <a:schemeClr val="tx1"/>
                </a:solidFill>
                <a:latin typeface="+mn-lt"/>
                <a:ea typeface="+mn-ea"/>
                <a:cs typeface="+mn-cs"/>
              </a:rPr>
              <a:t>Datová základna realizace screeningových programů CZ.03.2.63/0.0/0.0/15_039/0007216 </a:t>
            </a:r>
          </a:p>
        </p:txBody>
      </p:sp>
      <p:grpSp>
        <p:nvGrpSpPr>
          <p:cNvPr id="21" name="Skupina 20">
            <a:extLst>
              <a:ext uri="{FF2B5EF4-FFF2-40B4-BE49-F238E27FC236}">
                <a16:creationId xmlns:a16="http://schemas.microsoft.com/office/drawing/2014/main" id="{F88470AF-D48F-470D-AEEF-9666AC0B61BB}"/>
              </a:ext>
            </a:extLst>
          </p:cNvPr>
          <p:cNvGrpSpPr/>
          <p:nvPr userDrawn="1"/>
        </p:nvGrpSpPr>
        <p:grpSpPr>
          <a:xfrm>
            <a:off x="972000" y="99405"/>
            <a:ext cx="2394526" cy="521285"/>
            <a:chOff x="-3635511" y="3808741"/>
            <a:chExt cx="2394526" cy="521285"/>
          </a:xfrm>
        </p:grpSpPr>
        <p:pic>
          <p:nvPicPr>
            <p:cNvPr id="22" name="Obrázek 21">
              <a:extLst>
                <a:ext uri="{FF2B5EF4-FFF2-40B4-BE49-F238E27FC236}">
                  <a16:creationId xmlns:a16="http://schemas.microsoft.com/office/drawing/2014/main" id="{7C156A95-99FD-463F-A7F7-8DFAEC399BE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69077"/>
            <a:stretch/>
          </p:blipFill>
          <p:spPr>
            <a:xfrm>
              <a:off x="-3635511" y="3808741"/>
              <a:ext cx="754652" cy="505853"/>
            </a:xfrm>
            <a:prstGeom prst="rect">
              <a:avLst/>
            </a:prstGeom>
          </p:spPr>
        </p:pic>
        <p:sp>
          <p:nvSpPr>
            <p:cNvPr id="23" name="TextovéPole 22">
              <a:extLst>
                <a:ext uri="{FF2B5EF4-FFF2-40B4-BE49-F238E27FC236}">
                  <a16:creationId xmlns:a16="http://schemas.microsoft.com/office/drawing/2014/main" id="{4A16176F-E232-43A6-B00C-47517659318E}"/>
                </a:ext>
              </a:extLst>
            </p:cNvPr>
            <p:cNvSpPr txBox="1"/>
            <p:nvPr userDrawn="1"/>
          </p:nvSpPr>
          <p:spPr>
            <a:xfrm>
              <a:off x="-2954432" y="3822195"/>
              <a:ext cx="1713447" cy="507831"/>
            </a:xfrm>
            <a:prstGeom prst="rect">
              <a:avLst/>
            </a:prstGeom>
            <a:noFill/>
          </p:spPr>
          <p:txBody>
            <a:bodyPr wrap="square" rtlCol="0">
              <a:spAutoFit/>
            </a:bodyPr>
            <a:lstStyle/>
            <a:p>
              <a:r>
                <a:rPr lang="cs-CZ" sz="900" i="0" dirty="0">
                  <a:solidFill>
                    <a:schemeClr val="bg2">
                      <a:lumMod val="10000"/>
                    </a:schemeClr>
                  </a:solidFill>
                </a:rPr>
                <a:t>Evropská</a:t>
              </a:r>
              <a:r>
                <a:rPr lang="cs-CZ" sz="900" i="0" baseline="0" dirty="0">
                  <a:solidFill>
                    <a:schemeClr val="bg2">
                      <a:lumMod val="10000"/>
                    </a:schemeClr>
                  </a:solidFill>
                </a:rPr>
                <a:t> unie</a:t>
              </a:r>
            </a:p>
            <a:p>
              <a:r>
                <a:rPr lang="cs-CZ" sz="900" i="0" baseline="0" dirty="0">
                  <a:solidFill>
                    <a:schemeClr val="bg2">
                      <a:lumMod val="10000"/>
                    </a:schemeClr>
                  </a:solidFill>
                </a:rPr>
                <a:t>Evropský sociální fond</a:t>
              </a:r>
            </a:p>
            <a:p>
              <a:r>
                <a:rPr lang="cs-CZ" sz="900" i="0" baseline="0" dirty="0">
                  <a:solidFill>
                    <a:schemeClr val="bg2">
                      <a:lumMod val="10000"/>
                    </a:schemeClr>
                  </a:solidFill>
                </a:rPr>
                <a:t>Operační program Zaměstnanost</a:t>
              </a:r>
              <a:endParaRPr lang="cs-CZ" sz="900" i="0" dirty="0">
                <a:solidFill>
                  <a:schemeClr val="bg2">
                    <a:lumMod val="10000"/>
                  </a:schemeClr>
                </a:solidFill>
              </a:endParaRPr>
            </a:p>
          </p:txBody>
        </p:sp>
      </p:grpSp>
      <p:sp>
        <p:nvSpPr>
          <p:cNvPr id="26" name="TextovéPole 25">
            <a:extLst>
              <a:ext uri="{FF2B5EF4-FFF2-40B4-BE49-F238E27FC236}">
                <a16:creationId xmlns:a16="http://schemas.microsoft.com/office/drawing/2014/main" id="{858CEEB2-107C-4552-B3EE-55408A9AA3DD}"/>
              </a:ext>
            </a:extLst>
          </p:cNvPr>
          <p:cNvSpPr txBox="1"/>
          <p:nvPr userDrawn="1"/>
        </p:nvSpPr>
        <p:spPr>
          <a:xfrm>
            <a:off x="1636734" y="6269165"/>
            <a:ext cx="3888432" cy="369332"/>
          </a:xfrm>
          <a:prstGeom prst="rect">
            <a:avLst/>
          </a:prstGeom>
          <a:noFill/>
        </p:spPr>
        <p:txBody>
          <a:bodyPr wrap="square" rtlCol="0">
            <a:spAutoFit/>
          </a:bodyPr>
          <a:lstStyle/>
          <a:p>
            <a:r>
              <a:rPr lang="cs-CZ" sz="900" dirty="0">
                <a:solidFill>
                  <a:schemeClr val="accent2"/>
                </a:solidFill>
              </a:rPr>
              <a:t>Ústav zdravotnických informací a statistiky České republiky</a:t>
            </a:r>
          </a:p>
          <a:p>
            <a:r>
              <a:rPr lang="cs-CZ" sz="900" i="1" dirty="0">
                <a:solidFill>
                  <a:schemeClr val="accent2"/>
                </a:solidFill>
              </a:rPr>
              <a:t>Institute </a:t>
            </a:r>
            <a:r>
              <a:rPr lang="cs-CZ" sz="900" i="1" dirty="0" err="1">
                <a:solidFill>
                  <a:schemeClr val="accent2"/>
                </a:solidFill>
              </a:rPr>
              <a:t>of</a:t>
            </a:r>
            <a:r>
              <a:rPr lang="cs-CZ" sz="900" i="1" dirty="0">
                <a:solidFill>
                  <a:schemeClr val="accent2"/>
                </a:solidFill>
              </a:rPr>
              <a:t> </a:t>
            </a:r>
            <a:r>
              <a:rPr lang="cs-CZ" sz="900" i="1" dirty="0" err="1">
                <a:solidFill>
                  <a:schemeClr val="accent2"/>
                </a:solidFill>
              </a:rPr>
              <a:t>Health</a:t>
            </a:r>
            <a:r>
              <a:rPr lang="cs-CZ" sz="900" i="1" dirty="0">
                <a:solidFill>
                  <a:schemeClr val="accent2"/>
                </a:solidFill>
              </a:rPr>
              <a:t> </a:t>
            </a:r>
            <a:r>
              <a:rPr lang="cs-CZ" sz="900" i="1" dirty="0" err="1">
                <a:solidFill>
                  <a:schemeClr val="accent2"/>
                </a:solidFill>
              </a:rPr>
              <a:t>Information</a:t>
            </a:r>
            <a:r>
              <a:rPr lang="cs-CZ" sz="900" i="1" dirty="0">
                <a:solidFill>
                  <a:schemeClr val="accent2"/>
                </a:solidFill>
              </a:rPr>
              <a:t> and </a:t>
            </a:r>
            <a:r>
              <a:rPr lang="cs-CZ" sz="900" i="1" dirty="0" err="1">
                <a:solidFill>
                  <a:schemeClr val="accent2"/>
                </a:solidFill>
              </a:rPr>
              <a:t>Statistics</a:t>
            </a:r>
            <a:r>
              <a:rPr lang="cs-CZ" sz="900" i="1" dirty="0">
                <a:solidFill>
                  <a:schemeClr val="accent2"/>
                </a:solidFill>
              </a:rPr>
              <a:t> </a:t>
            </a:r>
            <a:r>
              <a:rPr lang="cs-CZ" sz="900" i="1" dirty="0" err="1">
                <a:solidFill>
                  <a:schemeClr val="accent2"/>
                </a:solidFill>
              </a:rPr>
              <a:t>of</a:t>
            </a:r>
            <a:r>
              <a:rPr lang="cs-CZ" sz="900" i="1" dirty="0">
                <a:solidFill>
                  <a:schemeClr val="accent2"/>
                </a:solidFill>
              </a:rPr>
              <a:t> </a:t>
            </a:r>
            <a:r>
              <a:rPr lang="cs-CZ" sz="900" i="1" dirty="0" err="1">
                <a:solidFill>
                  <a:schemeClr val="accent2"/>
                </a:solidFill>
              </a:rPr>
              <a:t>the</a:t>
            </a:r>
            <a:r>
              <a:rPr lang="cs-CZ" sz="900" i="1" dirty="0">
                <a:solidFill>
                  <a:schemeClr val="accent2"/>
                </a:solidFill>
              </a:rPr>
              <a:t> Czech Republic</a:t>
            </a:r>
          </a:p>
        </p:txBody>
      </p:sp>
      <p:pic>
        <p:nvPicPr>
          <p:cNvPr id="27" name="Obrázek 26">
            <a:extLst>
              <a:ext uri="{FF2B5EF4-FFF2-40B4-BE49-F238E27FC236}">
                <a16:creationId xmlns:a16="http://schemas.microsoft.com/office/drawing/2014/main" id="{9DC5116B-C626-40A9-A244-031AB6F7805E}"/>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2000" y="6195600"/>
            <a:ext cx="654994" cy="432000"/>
          </a:xfrm>
          <a:prstGeom prst="rect">
            <a:avLst/>
          </a:prstGeom>
        </p:spPr>
      </p:pic>
      <p:pic>
        <p:nvPicPr>
          <p:cNvPr id="28" name="Grafický objekt 13">
            <a:extLst>
              <a:ext uri="{FF2B5EF4-FFF2-40B4-BE49-F238E27FC236}">
                <a16:creationId xmlns:a16="http://schemas.microsoft.com/office/drawing/2014/main" id="{C250F949-DEEF-49A4-8BDC-56E499AC995C}"/>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360842" y="6300157"/>
            <a:ext cx="2859158" cy="242524"/>
          </a:xfrm>
          <a:prstGeom prst="rect">
            <a:avLst/>
          </a:prstGeom>
        </p:spPr>
      </p:pic>
    </p:spTree>
    <p:extLst>
      <p:ext uri="{BB962C8B-B14F-4D97-AF65-F5344CB8AC3E}">
        <p14:creationId xmlns:p14="http://schemas.microsoft.com/office/powerpoint/2010/main" val="14775896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178">
          <p15:clr>
            <a:srgbClr val="FBAE40"/>
          </p15:clr>
        </p15:guide>
        <p15:guide id="2" pos="731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623392" y="980731"/>
            <a:ext cx="10944000" cy="4824537"/>
          </a:xfrm>
        </p:spPr>
        <p:txBody>
          <a:bodyPr/>
          <a:lstStyle>
            <a:lvl1pPr>
              <a:defRPr b="1">
                <a:solidFill>
                  <a:schemeClr val="tx2"/>
                </a:solidFill>
              </a:defRPr>
            </a:lvl1pPr>
            <a:lvl2pPr>
              <a:defRPr>
                <a:solidFill>
                  <a:schemeClr val="tx1"/>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7" name="Nadpis 1"/>
          <p:cNvSpPr>
            <a:spLocks noGrp="1"/>
          </p:cNvSpPr>
          <p:nvPr>
            <p:ph type="title" hasCustomPrompt="1"/>
          </p:nvPr>
        </p:nvSpPr>
        <p:spPr>
          <a:xfrm>
            <a:off x="623392" y="260648"/>
            <a:ext cx="10945216" cy="648072"/>
          </a:xfrm>
          <a:prstGeom prst="rect">
            <a:avLst/>
          </a:prstGeom>
        </p:spPr>
        <p:txBody>
          <a:bodyPr anchor="ctr"/>
          <a:lstStyle>
            <a:lvl1pPr algn="l">
              <a:defRPr sz="3200" b="1">
                <a:solidFill>
                  <a:srgbClr val="DA2B46"/>
                </a:solidFill>
              </a:defRPr>
            </a:lvl1pPr>
          </a:lstStyle>
          <a:p>
            <a:r>
              <a:rPr lang="cs-CZ" dirty="0"/>
              <a:t>KLIKNUTÍM LZE UPRAVIT STYL.</a:t>
            </a:r>
          </a:p>
        </p:txBody>
      </p:sp>
    </p:spTree>
    <p:extLst>
      <p:ext uri="{BB962C8B-B14F-4D97-AF65-F5344CB8AC3E}">
        <p14:creationId xmlns:p14="http://schemas.microsoft.com/office/powerpoint/2010/main" val="161967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963084" y="3273006"/>
            <a:ext cx="10363200" cy="1362075"/>
          </a:xfrm>
          <a:prstGeom prst="rect">
            <a:avLst/>
          </a:prstGeom>
        </p:spPr>
        <p:txBody>
          <a:bodyPr anchor="t"/>
          <a:lstStyle>
            <a:lvl1pPr algn="l">
              <a:defRPr sz="4000" b="1" cap="all">
                <a:solidFill>
                  <a:schemeClr val="tx1"/>
                </a:solidFill>
              </a:defRPr>
            </a:lvl1pPr>
          </a:lstStyle>
          <a:p>
            <a:r>
              <a:rPr lang="cs-CZ" dirty="0"/>
              <a:t>Kliknutím lze upravit styl.</a:t>
            </a:r>
          </a:p>
        </p:txBody>
      </p:sp>
      <p:sp>
        <p:nvSpPr>
          <p:cNvPr id="3" name="Zástupný symbol pro text 2"/>
          <p:cNvSpPr>
            <a:spLocks noGrp="1"/>
          </p:cNvSpPr>
          <p:nvPr>
            <p:ph type="body" idx="1"/>
          </p:nvPr>
        </p:nvSpPr>
        <p:spPr>
          <a:xfrm>
            <a:off x="963084" y="1772819"/>
            <a:ext cx="10363200" cy="1500187"/>
          </a:xfrm>
        </p:spPr>
        <p:txBody>
          <a:bodyPr anchor="b"/>
          <a:lstStyle>
            <a:lvl1pPr marL="0" indent="0">
              <a:buNone/>
              <a:defRPr sz="2000">
                <a:solidFill>
                  <a:srgbClr val="724F7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Kliknutím lze upravit styly předlohy textu.</a:t>
            </a:r>
          </a:p>
        </p:txBody>
      </p:sp>
      <p:sp>
        <p:nvSpPr>
          <p:cNvPr id="7" name="Zástupný symbol pro datum 3"/>
          <p:cNvSpPr>
            <a:spLocks noGrp="1"/>
          </p:cNvSpPr>
          <p:nvPr>
            <p:ph type="dt" sz="half" idx="2"/>
          </p:nvPr>
        </p:nvSpPr>
        <p:spPr>
          <a:xfrm>
            <a:off x="482985" y="6070628"/>
            <a:ext cx="1200000" cy="203079"/>
          </a:xfrm>
          <a:prstGeom prst="rect">
            <a:avLst/>
          </a:prstGeom>
        </p:spPr>
        <p:txBody>
          <a:bodyPr anchor="ctr"/>
          <a:lstStyle>
            <a:lvl1pPr>
              <a:defRPr sz="1050"/>
            </a:lvl1pPr>
          </a:lstStyle>
          <a:p>
            <a:fld id="{E4EC567F-E7DA-47BB-AEB1-9930A46F27B5}" type="datetimeFigureOut">
              <a:rPr lang="cs-CZ" smtClean="0"/>
              <a:pPr/>
              <a:t>12.11.2020</a:t>
            </a:fld>
            <a:endParaRPr lang="cs-CZ" dirty="0"/>
          </a:p>
        </p:txBody>
      </p:sp>
      <p:sp>
        <p:nvSpPr>
          <p:cNvPr id="8" name="Zástupný symbol pro zápatí 4"/>
          <p:cNvSpPr>
            <a:spLocks noGrp="1"/>
          </p:cNvSpPr>
          <p:nvPr>
            <p:ph type="ftr" sz="quarter" idx="3"/>
          </p:nvPr>
        </p:nvSpPr>
        <p:spPr>
          <a:xfrm>
            <a:off x="1843916" y="6068291"/>
            <a:ext cx="8403411" cy="193324"/>
          </a:xfrm>
          <a:prstGeom prst="rect">
            <a:avLst/>
          </a:prstGeom>
        </p:spPr>
        <p:txBody>
          <a:bodyPr anchor="ctr"/>
          <a:lstStyle>
            <a:lvl1pPr algn="ctr">
              <a:defRPr sz="1050"/>
            </a:lvl1pPr>
          </a:lstStyle>
          <a:p>
            <a:endParaRPr lang="cs-CZ" dirty="0"/>
          </a:p>
        </p:txBody>
      </p:sp>
      <p:sp>
        <p:nvSpPr>
          <p:cNvPr id="9" name="Zástupný symbol pro číslo snímku 5"/>
          <p:cNvSpPr>
            <a:spLocks noGrp="1"/>
          </p:cNvSpPr>
          <p:nvPr>
            <p:ph type="sldNum" sz="quarter" idx="4"/>
          </p:nvPr>
        </p:nvSpPr>
        <p:spPr>
          <a:xfrm>
            <a:off x="10408541" y="6065807"/>
            <a:ext cx="1200000" cy="211101"/>
          </a:xfrm>
          <a:prstGeom prst="rect">
            <a:avLst/>
          </a:prstGeom>
        </p:spPr>
        <p:txBody>
          <a:bodyPr anchor="ctr"/>
          <a:lstStyle>
            <a:lvl1pPr algn="r">
              <a:defRPr sz="1050"/>
            </a:lvl1pPr>
          </a:lstStyle>
          <a:p>
            <a:fld id="{84C9401D-42AF-4231-A83B-9F6747628248}" type="slidenum">
              <a:rPr lang="cs-CZ" smtClean="0"/>
              <a:pPr/>
              <a:t>‹#›</a:t>
            </a:fld>
            <a:endParaRPr lang="cs-CZ" dirty="0"/>
          </a:p>
        </p:txBody>
      </p:sp>
    </p:spTree>
    <p:extLst>
      <p:ext uri="{BB962C8B-B14F-4D97-AF65-F5344CB8AC3E}">
        <p14:creationId xmlns:p14="http://schemas.microsoft.com/office/powerpoint/2010/main" val="316617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10" name="Zástupný symbol pro datum 3"/>
          <p:cNvSpPr>
            <a:spLocks noGrp="1"/>
          </p:cNvSpPr>
          <p:nvPr>
            <p:ph type="dt" sz="half" idx="2"/>
          </p:nvPr>
        </p:nvSpPr>
        <p:spPr>
          <a:xfrm>
            <a:off x="482985" y="6070628"/>
            <a:ext cx="1200000" cy="203079"/>
          </a:xfrm>
          <a:prstGeom prst="rect">
            <a:avLst/>
          </a:prstGeom>
        </p:spPr>
        <p:txBody>
          <a:bodyPr anchor="ctr"/>
          <a:lstStyle>
            <a:lvl1pPr>
              <a:defRPr sz="1050"/>
            </a:lvl1pPr>
          </a:lstStyle>
          <a:p>
            <a:fld id="{E4EC567F-E7DA-47BB-AEB1-9930A46F27B5}" type="datetimeFigureOut">
              <a:rPr lang="cs-CZ" smtClean="0"/>
              <a:pPr/>
              <a:t>12.11.2020</a:t>
            </a:fld>
            <a:endParaRPr lang="cs-CZ" dirty="0"/>
          </a:p>
        </p:txBody>
      </p:sp>
      <p:sp>
        <p:nvSpPr>
          <p:cNvPr id="11" name="Zástupný symbol pro zápatí 4"/>
          <p:cNvSpPr>
            <a:spLocks noGrp="1"/>
          </p:cNvSpPr>
          <p:nvPr>
            <p:ph type="ftr" sz="quarter" idx="3"/>
          </p:nvPr>
        </p:nvSpPr>
        <p:spPr>
          <a:xfrm>
            <a:off x="1843916" y="6068291"/>
            <a:ext cx="8403411" cy="193324"/>
          </a:xfrm>
          <a:prstGeom prst="rect">
            <a:avLst/>
          </a:prstGeom>
        </p:spPr>
        <p:txBody>
          <a:bodyPr anchor="ctr"/>
          <a:lstStyle>
            <a:lvl1pPr algn="ctr">
              <a:defRPr sz="1050"/>
            </a:lvl1pPr>
          </a:lstStyle>
          <a:p>
            <a:endParaRPr lang="cs-CZ" dirty="0"/>
          </a:p>
        </p:txBody>
      </p:sp>
      <p:sp>
        <p:nvSpPr>
          <p:cNvPr id="12" name="Zástupný symbol pro číslo snímku 5"/>
          <p:cNvSpPr>
            <a:spLocks noGrp="1"/>
          </p:cNvSpPr>
          <p:nvPr>
            <p:ph type="sldNum" sz="quarter" idx="4"/>
          </p:nvPr>
        </p:nvSpPr>
        <p:spPr>
          <a:xfrm>
            <a:off x="10408541" y="6065807"/>
            <a:ext cx="1200000" cy="211101"/>
          </a:xfrm>
          <a:prstGeom prst="rect">
            <a:avLst/>
          </a:prstGeom>
        </p:spPr>
        <p:txBody>
          <a:bodyPr anchor="ctr"/>
          <a:lstStyle>
            <a:lvl1pPr algn="r">
              <a:defRPr sz="1050"/>
            </a:lvl1pPr>
          </a:lstStyle>
          <a:p>
            <a:fld id="{84C9401D-42AF-4231-A83B-9F6747628248}" type="slidenum">
              <a:rPr lang="cs-CZ" smtClean="0"/>
              <a:pPr/>
              <a:t>‹#›</a:t>
            </a:fld>
            <a:endParaRPr lang="cs-CZ" dirty="0"/>
          </a:p>
        </p:txBody>
      </p:sp>
      <p:sp>
        <p:nvSpPr>
          <p:cNvPr id="6" name="Nadpis 1"/>
          <p:cNvSpPr>
            <a:spLocks noGrp="1"/>
          </p:cNvSpPr>
          <p:nvPr>
            <p:ph type="title" hasCustomPrompt="1"/>
          </p:nvPr>
        </p:nvSpPr>
        <p:spPr>
          <a:xfrm>
            <a:off x="623392" y="260648"/>
            <a:ext cx="10945216" cy="648072"/>
          </a:xfrm>
          <a:prstGeom prst="rect">
            <a:avLst/>
          </a:prstGeom>
        </p:spPr>
        <p:txBody>
          <a:bodyPr anchor="ctr"/>
          <a:lstStyle>
            <a:lvl1pPr algn="l">
              <a:defRPr sz="3200" b="1">
                <a:solidFill>
                  <a:srgbClr val="DA2B46"/>
                </a:solidFill>
              </a:defRPr>
            </a:lvl1pPr>
          </a:lstStyle>
          <a:p>
            <a:r>
              <a:rPr lang="cs-CZ" dirty="0"/>
              <a:t>KLIKNUTÍM LZE UPRAVIT STYL.</a:t>
            </a:r>
          </a:p>
        </p:txBody>
      </p:sp>
    </p:spTree>
    <p:extLst>
      <p:ext uri="{BB962C8B-B14F-4D97-AF65-F5344CB8AC3E}">
        <p14:creationId xmlns:p14="http://schemas.microsoft.com/office/powerpoint/2010/main" val="709570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slideLayout" Target="../slideLayouts/slideLayout8.xml"/><Relationship Id="rId7" Type="http://schemas.openxmlformats.org/officeDocument/2006/relationships/image" Target="../media/image4.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jpeg"/><Relationship Id="rId5" Type="http://schemas.openxmlformats.org/officeDocument/2006/relationships/theme" Target="../theme/theme2.xml"/><Relationship Id="rId10" Type="http://schemas.openxmlformats.org/officeDocument/2006/relationships/image" Target="../media/image7.svg"/><Relationship Id="rId4" Type="http://schemas.openxmlformats.org/officeDocument/2006/relationships/slideLayout" Target="../slideLayouts/slideLayout9.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9E29F1E6-ED0B-46BA-8E34-71ED3EB5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7438496F-B824-41C1-AA93-D9881432A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8CCCD239-AA6C-468B-B245-CD5B8A25A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C3069-8C51-47E8-9C44-38C8AF77A8AC}" type="datetimeFigureOut">
              <a:rPr lang="cs-CZ" smtClean="0"/>
              <a:t>12.11.2020</a:t>
            </a:fld>
            <a:endParaRPr lang="cs-CZ"/>
          </a:p>
        </p:txBody>
      </p:sp>
      <p:sp>
        <p:nvSpPr>
          <p:cNvPr id="5" name="Zástupný symbol pro zápatí 4">
            <a:extLst>
              <a:ext uri="{FF2B5EF4-FFF2-40B4-BE49-F238E27FC236}">
                <a16:creationId xmlns:a16="http://schemas.microsoft.com/office/drawing/2014/main" id="{6DE7136D-3C88-4971-84B6-5D5DE228D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DAB90520-7E94-4EFB-924D-7EC9C954C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DAE22-6391-4995-B91F-1C3568FD3113}" type="slidenum">
              <a:rPr lang="cs-CZ" smtClean="0"/>
              <a:t>‹#›</a:t>
            </a:fld>
            <a:endParaRPr lang="cs-CZ"/>
          </a:p>
        </p:txBody>
      </p:sp>
    </p:spTree>
    <p:extLst>
      <p:ext uri="{BB962C8B-B14F-4D97-AF65-F5344CB8AC3E}">
        <p14:creationId xmlns:p14="http://schemas.microsoft.com/office/powerpoint/2010/main" val="3642565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Zástupný symbol pro text 2"/>
          <p:cNvSpPr>
            <a:spLocks noGrp="1"/>
          </p:cNvSpPr>
          <p:nvPr>
            <p:ph type="body" idx="1"/>
          </p:nvPr>
        </p:nvSpPr>
        <p:spPr>
          <a:xfrm>
            <a:off x="624000" y="764707"/>
            <a:ext cx="10944000" cy="5040559"/>
          </a:xfrm>
          <a:prstGeom prst="rect">
            <a:avLst/>
          </a:prstGeom>
        </p:spPr>
        <p:txBody>
          <a:bodyPr vert="horz" lIns="91440" tIns="45720" rIns="91440" bIns="45720" rtlCol="0">
            <a:normAutofit/>
          </a:bodyPr>
          <a:lstStyle/>
          <a:p>
            <a:pPr lvl="0"/>
            <a:r>
              <a:rPr lang="cs-CZ" dirty="0"/>
              <a:t>Kliknutím lze upravit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11" name="Obdélník 10">
            <a:extLst>
              <a:ext uri="{FF2B5EF4-FFF2-40B4-BE49-F238E27FC236}">
                <a16:creationId xmlns:a16="http://schemas.microsoft.com/office/drawing/2014/main" id="{A8B41E4C-7C53-49D1-A6A7-BADC85A98B77}"/>
              </a:ext>
            </a:extLst>
          </p:cNvPr>
          <p:cNvSpPr/>
          <p:nvPr userDrawn="1"/>
        </p:nvSpPr>
        <p:spPr>
          <a:xfrm>
            <a:off x="0" y="6272892"/>
            <a:ext cx="12192000" cy="1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1800">
              <a:solidFill>
                <a:schemeClr val="accent2"/>
              </a:solidFill>
            </a:endParaRPr>
          </a:p>
        </p:txBody>
      </p:sp>
      <p:grpSp>
        <p:nvGrpSpPr>
          <p:cNvPr id="12" name="Skupina 11">
            <a:extLst>
              <a:ext uri="{FF2B5EF4-FFF2-40B4-BE49-F238E27FC236}">
                <a16:creationId xmlns:a16="http://schemas.microsoft.com/office/drawing/2014/main" id="{10964C23-7502-44A3-900C-38F4C522DDF7}"/>
              </a:ext>
            </a:extLst>
          </p:cNvPr>
          <p:cNvGrpSpPr/>
          <p:nvPr userDrawn="1"/>
        </p:nvGrpSpPr>
        <p:grpSpPr>
          <a:xfrm>
            <a:off x="439358" y="6370574"/>
            <a:ext cx="2266057" cy="421394"/>
            <a:chOff x="-1238301" y="3808742"/>
            <a:chExt cx="2266057" cy="421394"/>
          </a:xfrm>
        </p:grpSpPr>
        <p:pic>
          <p:nvPicPr>
            <p:cNvPr id="13" name="Obrázek 12">
              <a:extLst>
                <a:ext uri="{FF2B5EF4-FFF2-40B4-BE49-F238E27FC236}">
                  <a16:creationId xmlns:a16="http://schemas.microsoft.com/office/drawing/2014/main" id="{CDBD5828-5EFB-4A41-A797-93B2FC7F04E0}"/>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r="69077"/>
            <a:stretch/>
          </p:blipFill>
          <p:spPr>
            <a:xfrm>
              <a:off x="-1238301" y="3808742"/>
              <a:ext cx="612000" cy="410232"/>
            </a:xfrm>
            <a:prstGeom prst="rect">
              <a:avLst/>
            </a:prstGeom>
          </p:spPr>
        </p:pic>
        <p:sp>
          <p:nvSpPr>
            <p:cNvPr id="17" name="TextovéPole 16">
              <a:extLst>
                <a:ext uri="{FF2B5EF4-FFF2-40B4-BE49-F238E27FC236}">
                  <a16:creationId xmlns:a16="http://schemas.microsoft.com/office/drawing/2014/main" id="{772FED2F-5B03-4031-96D4-0C82449E52B0}"/>
                </a:ext>
              </a:extLst>
            </p:cNvPr>
            <p:cNvSpPr txBox="1"/>
            <p:nvPr userDrawn="1"/>
          </p:nvSpPr>
          <p:spPr>
            <a:xfrm>
              <a:off x="-685691" y="3814638"/>
              <a:ext cx="1713447" cy="415498"/>
            </a:xfrm>
            <a:prstGeom prst="rect">
              <a:avLst/>
            </a:prstGeom>
            <a:noFill/>
          </p:spPr>
          <p:txBody>
            <a:bodyPr wrap="square" rtlCol="0">
              <a:spAutoFit/>
            </a:bodyPr>
            <a:lstStyle/>
            <a:p>
              <a:r>
                <a:rPr lang="cs-CZ" sz="700" i="0" dirty="0">
                  <a:solidFill>
                    <a:schemeClr val="bg2">
                      <a:lumMod val="10000"/>
                    </a:schemeClr>
                  </a:solidFill>
                </a:rPr>
                <a:t>Evropská</a:t>
              </a:r>
              <a:r>
                <a:rPr lang="cs-CZ" sz="700" i="0" baseline="0" dirty="0">
                  <a:solidFill>
                    <a:schemeClr val="bg2">
                      <a:lumMod val="10000"/>
                    </a:schemeClr>
                  </a:solidFill>
                </a:rPr>
                <a:t> unie</a:t>
              </a:r>
            </a:p>
            <a:p>
              <a:r>
                <a:rPr lang="cs-CZ" sz="700" i="0" baseline="0" dirty="0">
                  <a:solidFill>
                    <a:schemeClr val="bg2">
                      <a:lumMod val="10000"/>
                    </a:schemeClr>
                  </a:solidFill>
                </a:rPr>
                <a:t>Evropský sociální fond</a:t>
              </a:r>
            </a:p>
            <a:p>
              <a:r>
                <a:rPr lang="cs-CZ" sz="700" i="0" baseline="0" dirty="0">
                  <a:solidFill>
                    <a:schemeClr val="bg2">
                      <a:lumMod val="10000"/>
                    </a:schemeClr>
                  </a:solidFill>
                </a:rPr>
                <a:t>Operační program Zaměstnanost</a:t>
              </a:r>
              <a:endParaRPr lang="cs-CZ" sz="700" i="0" dirty="0">
                <a:solidFill>
                  <a:schemeClr val="bg2">
                    <a:lumMod val="10000"/>
                  </a:schemeClr>
                </a:solidFill>
              </a:endParaRPr>
            </a:p>
          </p:txBody>
        </p:sp>
      </p:grpSp>
      <p:pic>
        <p:nvPicPr>
          <p:cNvPr id="18" name="Obrázek 17">
            <a:extLst>
              <a:ext uri="{FF2B5EF4-FFF2-40B4-BE49-F238E27FC236}">
                <a16:creationId xmlns:a16="http://schemas.microsoft.com/office/drawing/2014/main" id="{D3A64A3E-5CE1-4373-9488-123DE518BFFB}"/>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142168" y="6395690"/>
            <a:ext cx="1563511" cy="360000"/>
          </a:xfrm>
          <a:prstGeom prst="rect">
            <a:avLst/>
          </a:prstGeom>
        </p:spPr>
      </p:pic>
      <p:pic>
        <p:nvPicPr>
          <p:cNvPr id="22" name="Obrázek 21">
            <a:extLst>
              <a:ext uri="{FF2B5EF4-FFF2-40B4-BE49-F238E27FC236}">
                <a16:creationId xmlns:a16="http://schemas.microsoft.com/office/drawing/2014/main" id="{813C5B4A-5521-4F74-8DBB-23F3AD51747E}"/>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7142432" y="6395690"/>
            <a:ext cx="545828" cy="360000"/>
          </a:xfrm>
          <a:prstGeom prst="rect">
            <a:avLst/>
          </a:prstGeom>
        </p:spPr>
      </p:pic>
      <p:pic>
        <p:nvPicPr>
          <p:cNvPr id="23" name="Grafický objekt 13">
            <a:extLst>
              <a:ext uri="{FF2B5EF4-FFF2-40B4-BE49-F238E27FC236}">
                <a16:creationId xmlns:a16="http://schemas.microsoft.com/office/drawing/2014/main" id="{4CAC0E8A-9294-4088-87D2-D875E5895AD2}"/>
              </a:ext>
            </a:extLst>
          </p:cNvPr>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125012" y="6472776"/>
            <a:ext cx="2627630" cy="222885"/>
          </a:xfrm>
          <a:prstGeom prst="rect">
            <a:avLst/>
          </a:prstGeom>
        </p:spPr>
      </p:pic>
    </p:spTree>
    <p:extLst>
      <p:ext uri="{BB962C8B-B14F-4D97-AF65-F5344CB8AC3E}">
        <p14:creationId xmlns:p14="http://schemas.microsoft.com/office/powerpoint/2010/main" val="161138263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1" kern="1200">
          <a:solidFill>
            <a:srgbClr val="724F77"/>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p15:clr>
            <a:srgbClr val="F26B43"/>
          </p15:clr>
        </p15:guide>
        <p15:guide id="2" pos="489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083D3C-33A4-427C-8968-4D5445585846}"/>
              </a:ext>
            </a:extLst>
          </p:cNvPr>
          <p:cNvSpPr>
            <a:spLocks noGrp="1"/>
          </p:cNvSpPr>
          <p:nvPr>
            <p:ph type="ctrTitle"/>
          </p:nvPr>
        </p:nvSpPr>
        <p:spPr/>
        <p:txBody>
          <a:bodyPr>
            <a:normAutofit fontScale="90000"/>
          </a:bodyPr>
          <a:lstStyle/>
          <a:p>
            <a:r>
              <a:rPr lang="cs-CZ" b="1" dirty="0"/>
              <a:t>Datová a informační základna </a:t>
            </a:r>
            <a:br>
              <a:rPr lang="cs-CZ" b="1" dirty="0"/>
            </a:br>
            <a:r>
              <a:rPr lang="cs-CZ" b="1" dirty="0"/>
              <a:t>pro management pandemie COVID-19</a:t>
            </a:r>
          </a:p>
        </p:txBody>
      </p:sp>
      <p:sp>
        <p:nvSpPr>
          <p:cNvPr id="3" name="Podnadpis 2">
            <a:extLst>
              <a:ext uri="{FF2B5EF4-FFF2-40B4-BE49-F238E27FC236}">
                <a16:creationId xmlns:a16="http://schemas.microsoft.com/office/drawing/2014/main" id="{3DC956FD-6669-4C82-B852-E3CE5A476C50}"/>
              </a:ext>
            </a:extLst>
          </p:cNvPr>
          <p:cNvSpPr>
            <a:spLocks noGrp="1"/>
          </p:cNvSpPr>
          <p:nvPr>
            <p:ph type="subTitle" idx="1"/>
          </p:nvPr>
        </p:nvSpPr>
        <p:spPr>
          <a:xfrm>
            <a:off x="423862" y="3931234"/>
            <a:ext cx="11344275" cy="1974265"/>
          </a:xfrm>
        </p:spPr>
        <p:txBody>
          <a:bodyPr>
            <a:normAutofit/>
          </a:bodyPr>
          <a:lstStyle/>
          <a:p>
            <a:r>
              <a:rPr lang="cs-CZ" sz="5400" b="1" dirty="0"/>
              <a:t>Stručný souhrn stávajícího stavu </a:t>
            </a:r>
          </a:p>
          <a:p>
            <a:r>
              <a:rPr lang="cs-CZ" sz="3900" b="1" dirty="0"/>
              <a:t>SIR modely s odhadem reprodukčního čísla</a:t>
            </a:r>
          </a:p>
        </p:txBody>
      </p:sp>
    </p:spTree>
    <p:extLst>
      <p:ext uri="{BB962C8B-B14F-4D97-AF65-F5344CB8AC3E}">
        <p14:creationId xmlns:p14="http://schemas.microsoft.com/office/powerpoint/2010/main" val="45938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aoblený obdélník 5">
            <a:extLst>
              <a:ext uri="{FF2B5EF4-FFF2-40B4-BE49-F238E27FC236}">
                <a16:creationId xmlns:a16="http://schemas.microsoft.com/office/drawing/2014/main" id="{6A43643D-2B4A-4245-8C6B-2E5B6E5C772D}"/>
              </a:ext>
            </a:extLst>
          </p:cNvPr>
          <p:cNvSpPr/>
          <p:nvPr/>
        </p:nvSpPr>
        <p:spPr>
          <a:xfrm>
            <a:off x="308970" y="119628"/>
            <a:ext cx="11642238" cy="6214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Denní podíl pozitivních záchytů z počtu provedených testů</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 po </a:t>
            </a:r>
            <a:r>
              <a:rPr kumimoji="0" lang="en-US" sz="2400" b="1" i="0" u="none" strike="noStrike" kern="1200" cap="none" spc="0" normalizeH="0" baseline="0" noProof="0" dirty="0" err="1">
                <a:ln>
                  <a:noFill/>
                </a:ln>
                <a:solidFill>
                  <a:srgbClr val="44546A"/>
                </a:solidFill>
                <a:effectLst/>
                <a:uLnTx/>
                <a:uFillTx/>
                <a:latin typeface="Calibri" panose="020F0502020204030204"/>
                <a:ea typeface="+mn-ea"/>
                <a:cs typeface="+mn-cs"/>
              </a:rPr>
              <a:t>korekci</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srgbClr val="44546A"/>
                </a:solidFill>
                <a:effectLst/>
                <a:uLnTx/>
                <a:uFillTx/>
                <a:latin typeface="Calibri" panose="020F0502020204030204"/>
                <a:ea typeface="+mn-ea"/>
                <a:cs typeface="+mn-cs"/>
              </a:rPr>
              <a:t>na</a:t>
            </a:r>
            <a:r>
              <a:rPr kumimoji="0" lang="en-US" sz="24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opakované testy</a:t>
            </a:r>
          </a:p>
        </p:txBody>
      </p:sp>
      <p:sp>
        <p:nvSpPr>
          <p:cNvPr id="10" name="Obdélník 9">
            <a:extLst>
              <a:ext uri="{FF2B5EF4-FFF2-40B4-BE49-F238E27FC236}">
                <a16:creationId xmlns:a16="http://schemas.microsoft.com/office/drawing/2014/main" id="{647F5E49-37FA-435B-B204-921A330CA7EB}"/>
              </a:ext>
            </a:extLst>
          </p:cNvPr>
          <p:cNvSpPr/>
          <p:nvPr/>
        </p:nvSpPr>
        <p:spPr>
          <a:xfrm>
            <a:off x="243656" y="844210"/>
            <a:ext cx="9950805" cy="307777"/>
          </a:xfrm>
          <a:prstGeom prst="rect">
            <a:avLst/>
          </a:prstGeom>
        </p:spPr>
        <p:txBody>
          <a:bodyPr wrap="square">
            <a:spAutoFit/>
          </a:bodyPr>
          <a:lstStyle/>
          <a:p>
            <a:pPr lvl="0">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Podíl pozitivních záchytů kalkulovaný z denního počtu testů po </a:t>
            </a:r>
            <a:r>
              <a:rPr lang="pl-PL" sz="1400" b="1" dirty="0">
                <a:solidFill>
                  <a:prstClr val="black"/>
                </a:solidFill>
              </a:rPr>
              <a:t>korekci na opakované a kontrolní testy:</a:t>
            </a:r>
            <a:endPar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ovéPole 12">
            <a:extLst>
              <a:ext uri="{FF2B5EF4-FFF2-40B4-BE49-F238E27FC236}">
                <a16:creationId xmlns:a16="http://schemas.microsoft.com/office/drawing/2014/main" id="{88572F16-9C30-46BB-B62C-C68EA3C1FC35}"/>
              </a:ext>
            </a:extLst>
          </p:cNvPr>
          <p:cNvSpPr txBox="1"/>
          <p:nvPr/>
        </p:nvSpPr>
        <p:spPr>
          <a:xfrm rot="16200000">
            <a:off x="-978817" y="3904624"/>
            <a:ext cx="275272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Calibri" panose="020F0502020204030204"/>
                <a:ea typeface="+mn-ea"/>
                <a:cs typeface="+mn-cs"/>
              </a:rPr>
              <a:t>Podíl pozitivních případů v ČR</a:t>
            </a:r>
          </a:p>
        </p:txBody>
      </p:sp>
      <p:graphicFrame>
        <p:nvGraphicFramePr>
          <p:cNvPr id="8" name="Chart 4">
            <a:extLst>
              <a:ext uri="{FF2B5EF4-FFF2-40B4-BE49-F238E27FC236}">
                <a16:creationId xmlns:a16="http://schemas.microsoft.com/office/drawing/2014/main" id="{35EA9334-7D51-4F2D-AD1C-D3AC5FA3E068}"/>
              </a:ext>
            </a:extLst>
          </p:cNvPr>
          <p:cNvGraphicFramePr/>
          <p:nvPr>
            <p:extLst>
              <p:ext uri="{D42A27DB-BD31-4B8C-83A1-F6EECF244321}">
                <p14:modId xmlns:p14="http://schemas.microsoft.com/office/powerpoint/2010/main" val="3042277538"/>
              </p:ext>
            </p:extLst>
          </p:nvPr>
        </p:nvGraphicFramePr>
        <p:xfrm>
          <a:off x="671739" y="1887934"/>
          <a:ext cx="11010187" cy="48557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274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Stávající problém: vysoký podíl i počet nákaz mezi seniory, zásah zranitelných skupin a sociálních zařízení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409572" y="3687890"/>
            <a:ext cx="11344275"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Nově diagnostikovaní ve věku 65+, 75+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Za uplynulé 3 dny: </a:t>
            </a:r>
            <a:r>
              <a:rPr kumimoji="0" lang="cs-CZ" sz="3600" b="1" i="0" u="none" strike="noStrike" kern="1200" cap="none" spc="0" normalizeH="0" baseline="0" noProof="0" dirty="0" smtClean="0">
                <a:ln>
                  <a:noFill/>
                </a:ln>
                <a:solidFill>
                  <a:srgbClr val="C00000"/>
                </a:solidFill>
                <a:effectLst/>
                <a:uLnTx/>
                <a:uFillTx/>
                <a:latin typeface="Calibri" panose="020F0502020204030204"/>
                <a:ea typeface="+mn-ea"/>
                <a:cs typeface="+mn-cs"/>
              </a:rPr>
              <a:t>4 83665</a:t>
            </a: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 / </a:t>
            </a:r>
            <a:r>
              <a:rPr kumimoji="0" lang="cs-CZ" sz="3600" b="1" i="0" u="none" strike="noStrike" kern="1200" cap="none" spc="0" normalizeH="0" baseline="0" noProof="0" dirty="0" smtClean="0">
                <a:ln>
                  <a:noFill/>
                </a:ln>
                <a:solidFill>
                  <a:srgbClr val="C00000"/>
                </a:solidFill>
                <a:effectLst/>
                <a:uLnTx/>
                <a:uFillTx/>
                <a:latin typeface="Calibri" panose="020F0502020204030204"/>
                <a:ea typeface="+mn-ea"/>
                <a:cs typeface="+mn-cs"/>
              </a:rPr>
              <a:t>2 513 75</a:t>
            </a: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Za uplynulých 7 dní: </a:t>
            </a:r>
            <a:r>
              <a:rPr kumimoji="0" lang="cs-CZ" sz="3600" b="1" i="0" u="none" strike="noStrike" kern="1200" cap="none" spc="0" normalizeH="0" baseline="0" noProof="0" dirty="0" smtClean="0">
                <a:ln>
                  <a:noFill/>
                </a:ln>
                <a:solidFill>
                  <a:srgbClr val="C00000"/>
                </a:solidFill>
                <a:effectLst/>
                <a:uLnTx/>
                <a:uFillTx/>
                <a:latin typeface="Calibri" panose="020F0502020204030204"/>
                <a:ea typeface="+mn-ea"/>
                <a:cs typeface="+mn-cs"/>
              </a:rPr>
              <a:t>11 706 65</a:t>
            </a: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 / </a:t>
            </a:r>
            <a:r>
              <a:rPr kumimoji="0" lang="cs-CZ" sz="3600" b="1" i="0" u="none" strike="noStrike" kern="1200" cap="none" spc="0" normalizeH="0" baseline="0" noProof="0" dirty="0" smtClean="0">
                <a:ln>
                  <a:noFill/>
                </a:ln>
                <a:solidFill>
                  <a:srgbClr val="C00000"/>
                </a:solidFill>
                <a:effectLst/>
                <a:uLnTx/>
                <a:uFillTx/>
                <a:latin typeface="Calibri" panose="020F0502020204030204"/>
                <a:ea typeface="+mn-ea"/>
                <a:cs typeface="+mn-cs"/>
              </a:rPr>
              <a:t>5 926 75</a:t>
            </a: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Za uplynulých 14 dní: </a:t>
            </a:r>
            <a:r>
              <a:rPr kumimoji="0" lang="cs-CZ" sz="3600" b="1" i="0" u="none" strike="noStrike" kern="1200" cap="none" spc="0" normalizeH="0" baseline="0" noProof="0" dirty="0" smtClean="0">
                <a:ln>
                  <a:noFill/>
                </a:ln>
                <a:solidFill>
                  <a:srgbClr val="C00000"/>
                </a:solidFill>
                <a:effectLst/>
                <a:uLnTx/>
                <a:uFillTx/>
                <a:latin typeface="Calibri" panose="020F0502020204030204"/>
                <a:ea typeface="+mn-ea"/>
                <a:cs typeface="+mn-cs"/>
              </a:rPr>
              <a:t>25 632 65</a:t>
            </a: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 / 12 </a:t>
            </a:r>
            <a:r>
              <a:rPr kumimoji="0" lang="cs-CZ" sz="3600" b="1" i="0" u="none" strike="noStrike" kern="1200" cap="none" spc="0" normalizeH="0" baseline="0" noProof="0" dirty="0" smtClean="0">
                <a:ln>
                  <a:noFill/>
                </a:ln>
                <a:solidFill>
                  <a:srgbClr val="C00000"/>
                </a:solidFill>
                <a:effectLst/>
                <a:uLnTx/>
                <a:uFillTx/>
                <a:latin typeface="Calibri" panose="020F0502020204030204"/>
                <a:ea typeface="+mn-ea"/>
                <a:cs typeface="+mn-cs"/>
              </a:rPr>
              <a:t>878 </a:t>
            </a:r>
            <a:r>
              <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rPr>
              <a:t>75+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36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534023" y="1902970"/>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97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af 7">
            <a:extLst>
              <a:ext uri="{FF2B5EF4-FFF2-40B4-BE49-F238E27FC236}">
                <a16:creationId xmlns:a16="http://schemas.microsoft.com/office/drawing/2014/main" id="{351012A4-E949-43C2-B095-A30435CD82D4}"/>
              </a:ext>
            </a:extLst>
          </p:cNvPr>
          <p:cNvGraphicFramePr/>
          <p:nvPr>
            <p:extLst>
              <p:ext uri="{D42A27DB-BD31-4B8C-83A1-F6EECF244321}">
                <p14:modId xmlns:p14="http://schemas.microsoft.com/office/powerpoint/2010/main" val="3151071292"/>
              </p:ext>
            </p:extLst>
          </p:nvPr>
        </p:nvGraphicFramePr>
        <p:xfrm>
          <a:off x="418082" y="956675"/>
          <a:ext cx="11218106" cy="5746400"/>
        </p:xfrm>
        <a:graphic>
          <a:graphicData uri="http://schemas.openxmlformats.org/drawingml/2006/chart">
            <c:chart xmlns:c="http://schemas.openxmlformats.org/drawingml/2006/chart" xmlns:r="http://schemas.openxmlformats.org/officeDocument/2006/relationships" r:id="rId3"/>
          </a:graphicData>
        </a:graphic>
      </p:graphicFrame>
      <p:sp>
        <p:nvSpPr>
          <p:cNvPr id="11" name="Zaoblený obdélník 4">
            <a:extLst>
              <a:ext uri="{FF2B5EF4-FFF2-40B4-BE49-F238E27FC236}">
                <a16:creationId xmlns:a16="http://schemas.microsoft.com/office/drawing/2014/main" id="{3B3E719F-EA8D-48CE-83A0-C8494EBB6024}"/>
              </a:ext>
            </a:extLst>
          </p:cNvPr>
          <p:cNvSpPr/>
          <p:nvPr/>
        </p:nvSpPr>
        <p:spPr>
          <a:xfrm>
            <a:off x="729843" y="6352712"/>
            <a:ext cx="10763074" cy="3503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Kumulace za období od </a:t>
            </a:r>
            <a:r>
              <a:rPr kumimoji="0" lang="cs-CZ" sz="1800" b="1" i="0" u="none" strike="noStrike" kern="1200" cap="none" spc="0" normalizeH="0" baseline="0" noProof="0" dirty="0">
                <a:ln>
                  <a:noFill/>
                </a:ln>
                <a:solidFill>
                  <a:srgbClr val="FF0000"/>
                </a:solidFill>
                <a:effectLst/>
                <a:uLnTx/>
                <a:uFillTx/>
                <a:latin typeface="Calibri" panose="020F0502020204030204"/>
                <a:ea typeface="+mn-ea"/>
                <a:cs typeface="+mn-cs"/>
              </a:rPr>
              <a:t>1. 9. – </a:t>
            </a:r>
            <a:r>
              <a:rPr kumimoji="0" lang="cs-CZ" sz="1800" b="1" i="0" u="none" strike="noStrike" kern="1200" cap="none" spc="0" normalizeH="0" baseline="0" noProof="0" dirty="0" smtClean="0">
                <a:ln>
                  <a:noFill/>
                </a:ln>
                <a:solidFill>
                  <a:srgbClr val="FF0000"/>
                </a:solidFill>
                <a:effectLst/>
                <a:uLnTx/>
                <a:uFillTx/>
                <a:latin typeface="Calibri" panose="020F0502020204030204"/>
                <a:ea typeface="+mn-ea"/>
                <a:cs typeface="+mn-cs"/>
              </a:rPr>
              <a:t>11</a:t>
            </a:r>
            <a:r>
              <a:rPr lang="cs-CZ" b="1" dirty="0" smtClean="0">
                <a:solidFill>
                  <a:srgbClr val="FF0000"/>
                </a:solidFill>
                <a:latin typeface="Calibri" panose="020F0502020204030204"/>
              </a:rPr>
              <a:t>. </a:t>
            </a:r>
            <a:r>
              <a:rPr lang="cs-CZ" b="1" dirty="0">
                <a:solidFill>
                  <a:srgbClr val="FF0000"/>
                </a:solidFill>
                <a:latin typeface="Calibri" panose="020F0502020204030204"/>
              </a:rPr>
              <a:t>11</a:t>
            </a:r>
            <a:r>
              <a:rPr kumimoji="0" lang="cs-CZ" sz="18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nl-NL" sz="1800" b="1" i="0" u="none" strike="noStrike" kern="1200" cap="none" spc="0" normalizeH="0" baseline="0" noProof="0" dirty="0">
                <a:ln>
                  <a:noFill/>
                </a:ln>
                <a:solidFill>
                  <a:srgbClr val="FF0000"/>
                </a:solidFill>
                <a:effectLst/>
                <a:uLnTx/>
                <a:uFillTx/>
                <a:latin typeface="Calibri" panose="020F0502020204030204"/>
                <a:ea typeface="+mn-ea"/>
                <a:cs typeface="+mn-cs"/>
              </a:rPr>
              <a:t>2020 </a:t>
            </a:r>
          </a:p>
        </p:txBody>
      </p:sp>
      <p:sp>
        <p:nvSpPr>
          <p:cNvPr id="9" name="Zaoblený obdélník 8"/>
          <p:cNvSpPr/>
          <p:nvPr/>
        </p:nvSpPr>
        <p:spPr>
          <a:xfrm>
            <a:off x="234922" y="55667"/>
            <a:ext cx="11610714" cy="83137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Kumulativní počty seniorů (</a:t>
            </a:r>
            <a:r>
              <a:rPr kumimoji="0" lang="cs-CZ" sz="2400" b="1" i="0" u="none" strike="noStrike" kern="1200" cap="none" spc="0" normalizeH="0" baseline="0" noProof="0" dirty="0">
                <a:ln>
                  <a:noFill/>
                </a:ln>
                <a:solidFill>
                  <a:srgbClr val="FF0000"/>
                </a:solidFill>
                <a:effectLst/>
                <a:uLnTx/>
                <a:uFillTx/>
                <a:latin typeface="Calibri" panose="020F0502020204030204"/>
                <a:ea typeface="+mn-ea"/>
                <a:cs typeface="+mn-cs"/>
              </a:rPr>
              <a:t>65+</a:t>
            </a: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 s potvrzenou nákazou COVID-19 v čase</a:t>
            </a:r>
            <a:endParaRPr kumimoji="0" lang="cs-CZ" sz="24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graphicFrame>
        <p:nvGraphicFramePr>
          <p:cNvPr id="5" name="Tabulka 4">
            <a:extLst>
              <a:ext uri="{FF2B5EF4-FFF2-40B4-BE49-F238E27FC236}">
                <a16:creationId xmlns:a16="http://schemas.microsoft.com/office/drawing/2014/main" id="{6750EED2-1FFC-4204-8F0A-C9992731CFAB}"/>
              </a:ext>
            </a:extLst>
          </p:cNvPr>
          <p:cNvGraphicFramePr>
            <a:graphicFrameLocks noGrp="1"/>
          </p:cNvGraphicFramePr>
          <p:nvPr>
            <p:extLst>
              <p:ext uri="{D42A27DB-BD31-4B8C-83A1-F6EECF244321}">
                <p14:modId xmlns:p14="http://schemas.microsoft.com/office/powerpoint/2010/main" val="1002935443"/>
              </p:ext>
            </p:extLst>
          </p:nvPr>
        </p:nvGraphicFramePr>
        <p:xfrm>
          <a:off x="1096241" y="956675"/>
          <a:ext cx="7189922" cy="2137506"/>
        </p:xfrm>
        <a:graphic>
          <a:graphicData uri="http://schemas.openxmlformats.org/drawingml/2006/table">
            <a:tbl>
              <a:tblPr/>
              <a:tblGrid>
                <a:gridCol w="778258">
                  <a:extLst>
                    <a:ext uri="{9D8B030D-6E8A-4147-A177-3AD203B41FA5}">
                      <a16:colId xmlns:a16="http://schemas.microsoft.com/office/drawing/2014/main" val="2713157130"/>
                    </a:ext>
                  </a:extLst>
                </a:gridCol>
                <a:gridCol w="801458">
                  <a:extLst>
                    <a:ext uri="{9D8B030D-6E8A-4147-A177-3AD203B41FA5}">
                      <a16:colId xmlns:a16="http://schemas.microsoft.com/office/drawing/2014/main" val="2802949961"/>
                    </a:ext>
                  </a:extLst>
                </a:gridCol>
                <a:gridCol w="801458">
                  <a:extLst>
                    <a:ext uri="{9D8B030D-6E8A-4147-A177-3AD203B41FA5}">
                      <a16:colId xmlns:a16="http://schemas.microsoft.com/office/drawing/2014/main" val="1176798564"/>
                    </a:ext>
                  </a:extLst>
                </a:gridCol>
                <a:gridCol w="801458">
                  <a:extLst>
                    <a:ext uri="{9D8B030D-6E8A-4147-A177-3AD203B41FA5}">
                      <a16:colId xmlns:a16="http://schemas.microsoft.com/office/drawing/2014/main" val="1799869350"/>
                    </a:ext>
                  </a:extLst>
                </a:gridCol>
                <a:gridCol w="801458">
                  <a:extLst>
                    <a:ext uri="{9D8B030D-6E8A-4147-A177-3AD203B41FA5}">
                      <a16:colId xmlns:a16="http://schemas.microsoft.com/office/drawing/2014/main" val="457601574"/>
                    </a:ext>
                  </a:extLst>
                </a:gridCol>
                <a:gridCol w="801458">
                  <a:extLst>
                    <a:ext uri="{9D8B030D-6E8A-4147-A177-3AD203B41FA5}">
                      <a16:colId xmlns:a16="http://schemas.microsoft.com/office/drawing/2014/main" val="220437212"/>
                    </a:ext>
                  </a:extLst>
                </a:gridCol>
                <a:gridCol w="801458">
                  <a:extLst>
                    <a:ext uri="{9D8B030D-6E8A-4147-A177-3AD203B41FA5}">
                      <a16:colId xmlns:a16="http://schemas.microsoft.com/office/drawing/2014/main" val="574279401"/>
                    </a:ext>
                  </a:extLst>
                </a:gridCol>
                <a:gridCol w="801458">
                  <a:extLst>
                    <a:ext uri="{9D8B030D-6E8A-4147-A177-3AD203B41FA5}">
                      <a16:colId xmlns:a16="http://schemas.microsoft.com/office/drawing/2014/main" val="3058786156"/>
                    </a:ext>
                  </a:extLst>
                </a:gridCol>
                <a:gridCol w="801458">
                  <a:extLst>
                    <a:ext uri="{9D8B030D-6E8A-4147-A177-3AD203B41FA5}">
                      <a16:colId xmlns:a16="http://schemas.microsoft.com/office/drawing/2014/main" val="3053277102"/>
                    </a:ext>
                  </a:extLst>
                </a:gridCol>
              </a:tblGrid>
              <a:tr h="697221">
                <a:tc rowSpan="2">
                  <a:txBody>
                    <a:bodyPr/>
                    <a:lstStyle/>
                    <a:p>
                      <a:pPr algn="ctr" rtl="0" fontAlgn="ctr"/>
                      <a:r>
                        <a:rPr lang="cs-CZ" sz="1400" b="1" i="0" u="none" strike="noStrike" dirty="0">
                          <a:solidFill>
                            <a:srgbClr val="FFFFFF"/>
                          </a:solidFill>
                          <a:effectLst/>
                          <a:latin typeface="Calibri" panose="020F0502020204030204" pitchFamily="34" charset="0"/>
                        </a:rPr>
                        <a:t>Věk</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gridSpan="2">
                  <a:txBody>
                    <a:bodyPr/>
                    <a:lstStyle/>
                    <a:p>
                      <a:pPr algn="ctr" rtl="0" fontAlgn="ctr"/>
                      <a:r>
                        <a:rPr lang="cs-CZ" sz="1400" b="1" i="0" u="none" strike="noStrike" dirty="0">
                          <a:solidFill>
                            <a:srgbClr val="FFFFFF"/>
                          </a:solidFill>
                          <a:effectLst/>
                          <a:latin typeface="Calibri" panose="020F0502020204030204" pitchFamily="34" charset="0"/>
                        </a:rPr>
                        <a:t>Diagnostikovaní </a:t>
                      </a:r>
                      <a:br>
                        <a:rPr lang="cs-CZ" sz="1400" b="1" i="0" u="none" strike="noStrike" dirty="0">
                          <a:solidFill>
                            <a:srgbClr val="FFFFFF"/>
                          </a:solidFill>
                          <a:effectLst/>
                          <a:latin typeface="Calibri" panose="020F0502020204030204" pitchFamily="34" charset="0"/>
                        </a:rPr>
                      </a:br>
                      <a:r>
                        <a:rPr lang="cs-CZ" sz="1400" b="1" i="0" u="none" strike="noStrike" dirty="0">
                          <a:solidFill>
                            <a:srgbClr val="FFFFFF"/>
                          </a:solidFill>
                          <a:effectLst/>
                          <a:latin typeface="Calibri" panose="020F0502020204030204" pitchFamily="34" charset="0"/>
                        </a:rPr>
                        <a:t>březen-srpen k 31. 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solidFill>
                      <a:srgbClr val="5B9BD5"/>
                    </a:solidFill>
                  </a:tcPr>
                </a:tc>
                <a:tc hMerge="1">
                  <a:txBody>
                    <a:bodyPr/>
                    <a:lstStyle/>
                    <a:p>
                      <a:endParaRPr lang="cs-CZ"/>
                    </a:p>
                  </a:txBody>
                  <a:tcPr/>
                </a:tc>
                <a:tc gridSpan="2">
                  <a:txBody>
                    <a:bodyPr/>
                    <a:lstStyle/>
                    <a:p>
                      <a:pPr algn="ctr" rtl="0" fontAlgn="ctr"/>
                      <a:r>
                        <a:rPr lang="fi-FI" sz="1400" b="1" i="0" u="none" strike="noStrike">
                          <a:solidFill>
                            <a:srgbClr val="FFFFFF"/>
                          </a:solidFill>
                          <a:effectLst/>
                          <a:latin typeface="Calibri" panose="020F0502020204030204" pitchFamily="34" charset="0"/>
                        </a:rPr>
                        <a:t>Diagnostikovaní</a:t>
                      </a:r>
                      <a:br>
                        <a:rPr lang="fi-FI" sz="1400" b="1" i="0" u="none" strike="noStrike">
                          <a:solidFill>
                            <a:srgbClr val="FFFFFF"/>
                          </a:solidFill>
                          <a:effectLst/>
                          <a:latin typeface="Calibri" panose="020F0502020204030204" pitchFamily="34" charset="0"/>
                        </a:rPr>
                      </a:br>
                      <a:r>
                        <a:rPr lang="fi-FI" sz="1400" b="1" i="0" u="none" strike="noStrike">
                          <a:solidFill>
                            <a:srgbClr val="FFFFFF"/>
                          </a:solidFill>
                          <a:effectLst/>
                          <a:latin typeface="Calibri" panose="020F0502020204030204" pitchFamily="34" charset="0"/>
                        </a:rPr>
                        <a:t>v září 1.9. – 30.9.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endParaRPr lang="cs-CZ"/>
                    </a:p>
                  </a:txBody>
                  <a:tcPr/>
                </a:tc>
                <a:tc gridSpan="2">
                  <a:txBody>
                    <a:bodyPr/>
                    <a:lstStyle/>
                    <a:p>
                      <a:pPr algn="ctr" rtl="0" fontAlgn="ctr"/>
                      <a:r>
                        <a:rPr lang="cs-CZ" sz="1400" b="1" i="0" u="none" strike="noStrike" dirty="0">
                          <a:solidFill>
                            <a:srgbClr val="FFFFFF"/>
                          </a:solidFill>
                          <a:effectLst/>
                          <a:latin typeface="Calibri" panose="020F0502020204030204" pitchFamily="34" charset="0"/>
                        </a:rPr>
                        <a:t>Diagnostikovaní </a:t>
                      </a:r>
                      <a:br>
                        <a:rPr lang="cs-CZ" sz="1400" b="1" i="0" u="none" strike="noStrike" dirty="0">
                          <a:solidFill>
                            <a:srgbClr val="FFFFFF"/>
                          </a:solidFill>
                          <a:effectLst/>
                          <a:latin typeface="Calibri" panose="020F0502020204030204" pitchFamily="34" charset="0"/>
                        </a:rPr>
                      </a:br>
                      <a:r>
                        <a:rPr lang="cs-CZ" sz="1400" b="1" i="0" u="none" strike="noStrike" dirty="0">
                          <a:solidFill>
                            <a:srgbClr val="FFFFFF"/>
                          </a:solidFill>
                          <a:effectLst/>
                          <a:latin typeface="Calibri" panose="020F0502020204030204" pitchFamily="34" charset="0"/>
                        </a:rPr>
                        <a:t>v říjnu 1.10. - 31.10.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endParaRPr lang="cs-CZ"/>
                    </a:p>
                  </a:txBody>
                  <a:tcPr/>
                </a:tc>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1" i="0" u="none" strike="noStrike" dirty="0">
                          <a:solidFill>
                            <a:srgbClr val="FFFFFF"/>
                          </a:solidFill>
                          <a:effectLst/>
                          <a:latin typeface="Calibri" panose="020F0502020204030204" pitchFamily="34" charset="0"/>
                        </a:rPr>
                        <a:t>Diagnostikovaní </a:t>
                      </a:r>
                      <a:br>
                        <a:rPr lang="cs-CZ" sz="1400" b="1" i="0" u="none" strike="noStrike" dirty="0">
                          <a:solidFill>
                            <a:srgbClr val="FFFFFF"/>
                          </a:solidFill>
                          <a:effectLst/>
                          <a:latin typeface="Calibri" panose="020F0502020204030204" pitchFamily="34" charset="0"/>
                        </a:rPr>
                      </a:br>
                      <a:r>
                        <a:rPr lang="cs-CZ" sz="1400" b="1" i="0" u="none" strike="noStrike" dirty="0">
                          <a:solidFill>
                            <a:srgbClr val="FFFFFF"/>
                          </a:solidFill>
                          <a:effectLst/>
                          <a:latin typeface="Calibri" panose="020F0502020204030204" pitchFamily="34" charset="0"/>
                        </a:rPr>
                        <a:t>v listopadu</a:t>
                      </a:r>
                    </a:p>
                    <a:p>
                      <a:pPr marL="0" marR="0" lvl="0" indent="0" algn="ctr" defTabSz="914400" rtl="0" eaLnBrk="1" fontAlgn="ctr" latinLnBrk="0" hangingPunct="1">
                        <a:lnSpc>
                          <a:spcPct val="100000"/>
                        </a:lnSpc>
                        <a:spcBef>
                          <a:spcPts val="0"/>
                        </a:spcBef>
                        <a:spcAft>
                          <a:spcPts val="0"/>
                        </a:spcAft>
                        <a:buClrTx/>
                        <a:buSzTx/>
                        <a:buFontTx/>
                        <a:buNone/>
                        <a:tabLst/>
                        <a:defRPr/>
                      </a:pPr>
                      <a:r>
                        <a:rPr lang="cs-CZ" sz="1400" b="1" i="0" u="none" strike="noStrike" dirty="0">
                          <a:solidFill>
                            <a:srgbClr val="FFFFFF"/>
                          </a:solidFill>
                          <a:effectLst/>
                          <a:latin typeface="Calibri" panose="020F0502020204030204" pitchFamily="34" charset="0"/>
                        </a:rPr>
                        <a:t>1.11. - </a:t>
                      </a:r>
                      <a:r>
                        <a:rPr lang="cs-CZ" sz="1400" b="1" i="0" u="none" strike="noStrike" dirty="0" smtClean="0">
                          <a:solidFill>
                            <a:srgbClr val="FFFFFF"/>
                          </a:solidFill>
                          <a:effectLst/>
                          <a:latin typeface="Calibri" panose="020F0502020204030204" pitchFamily="34" charset="0"/>
                        </a:rPr>
                        <a:t>11.11</a:t>
                      </a:r>
                      <a:r>
                        <a:rPr lang="cs-CZ" sz="1400" b="1" i="0" u="none" strike="noStrike" dirty="0">
                          <a:solidFill>
                            <a:srgbClr val="FFFFFF"/>
                          </a:solidFill>
                          <a:effectLst/>
                          <a:latin typeface="Calibri" panose="020F0502020204030204" pitchFamily="34" charset="0"/>
                        </a:rPr>
                        <a: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tc hMerge="1">
                  <a:txBody>
                    <a:bodyPr/>
                    <a:lstStyle/>
                    <a:p>
                      <a:pPr algn="ctr" rtl="0" fontAlgn="ctr"/>
                      <a:endParaRPr lang="cs-CZ" sz="1400" b="1" i="0" u="none" strike="noStrike" dirty="0">
                        <a:solidFill>
                          <a:srgbClr val="FFFFFF"/>
                        </a:solidFill>
                        <a:effectLst/>
                        <a:latin typeface="Calibri" panose="020F0502020204030204" pitchFamily="34"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5B9BD5"/>
                    </a:solidFill>
                  </a:tcPr>
                </a:tc>
                <a:extLst>
                  <a:ext uri="{0D108BD9-81ED-4DB2-BD59-A6C34878D82A}">
                    <a16:rowId xmlns:a16="http://schemas.microsoft.com/office/drawing/2014/main" val="2029249845"/>
                  </a:ext>
                </a:extLst>
              </a:tr>
              <a:tr h="437434">
                <a:tc vMerge="1">
                  <a:txBody>
                    <a:bodyPr/>
                    <a:lstStyle/>
                    <a:p>
                      <a:endParaRPr lang="cs-CZ"/>
                    </a:p>
                  </a:txBody>
                  <a:tcPr/>
                </a:tc>
                <a:tc>
                  <a:txBody>
                    <a:bodyPr/>
                    <a:lstStyle/>
                    <a:p>
                      <a:pPr algn="ctr" rtl="0" fontAlgn="ctr"/>
                      <a:r>
                        <a:rPr lang="cs-CZ" sz="1400" b="1" i="0" u="none" strike="noStrike">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absolutně</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cs-CZ" sz="1400" b="1" i="0" u="none" strike="noStrike" dirty="0">
                          <a:solidFill>
                            <a:srgbClr val="FFFFFF"/>
                          </a:solidFill>
                          <a:effectLst/>
                          <a:latin typeface="Calibri" panose="020F0502020204030204" pitchFamily="34" charset="0"/>
                        </a:rPr>
                        <a:t> podíl dle věku</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067485458"/>
                  </a:ext>
                </a:extLst>
              </a:tr>
              <a:tr h="257876">
                <a:tc>
                  <a:txBody>
                    <a:bodyPr/>
                    <a:lstStyle/>
                    <a:p>
                      <a:pPr algn="ctr" rtl="0" fontAlgn="ctr"/>
                      <a:r>
                        <a:rPr lang="cs-CZ" sz="1400" b="1" i="0" u="none" strike="noStrike" dirty="0">
                          <a:solidFill>
                            <a:srgbClr val="000000"/>
                          </a:solidFill>
                          <a:effectLst/>
                          <a:latin typeface="Calibri" panose="020F0502020204030204" pitchFamily="34" charset="0"/>
                        </a:rPr>
                        <a:t>65-74 let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1 723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50,4%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2 671</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57,5%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20 400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52,6%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0" i="0" u="none" strike="noStrike">
                          <a:solidFill>
                            <a:srgbClr val="000000"/>
                          </a:solidFill>
                          <a:effectLst/>
                          <a:latin typeface="Calibri" panose="020F0502020204030204" pitchFamily="34" charset="0"/>
                        </a:rPr>
                        <a:t>9549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0" i="0" u="none" strike="noStrike">
                          <a:solidFill>
                            <a:srgbClr val="000000"/>
                          </a:solidFill>
                          <a:effectLst/>
                          <a:latin typeface="Calibri" panose="020F0502020204030204" pitchFamily="34" charset="0"/>
                        </a:rPr>
                        <a:t>49,4%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864075329"/>
                  </a:ext>
                </a:extLst>
              </a:tr>
              <a:tr h="248325">
                <a:tc>
                  <a:txBody>
                    <a:bodyPr/>
                    <a:lstStyle/>
                    <a:p>
                      <a:pPr algn="ctr" rtl="0" fontAlgn="ctr"/>
                      <a:r>
                        <a:rPr lang="cs-CZ" sz="1400" b="1" i="0" u="none" strike="noStrike" dirty="0">
                          <a:solidFill>
                            <a:srgbClr val="000000"/>
                          </a:solidFill>
                          <a:effectLst/>
                          <a:latin typeface="Calibri" panose="020F0502020204030204" pitchFamily="34" charset="0"/>
                        </a:rPr>
                        <a:t>75-84 let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1 054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30,9%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1 376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29,6%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12 045</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31,0%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0" i="0" u="none" strike="noStrike">
                          <a:solidFill>
                            <a:srgbClr val="000000"/>
                          </a:solidFill>
                          <a:effectLst/>
                          <a:latin typeface="Calibri" panose="020F0502020204030204" pitchFamily="34" charset="0"/>
                        </a:rPr>
                        <a:t>6352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0" i="0" u="none" strike="noStrike">
                          <a:solidFill>
                            <a:srgbClr val="000000"/>
                          </a:solidFill>
                          <a:effectLst/>
                          <a:latin typeface="Calibri" panose="020F0502020204030204" pitchFamily="34" charset="0"/>
                        </a:rPr>
                        <a:t>32,9%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80316232"/>
                  </a:ext>
                </a:extLst>
              </a:tr>
              <a:tr h="248325">
                <a:tc>
                  <a:txBody>
                    <a:bodyPr/>
                    <a:lstStyle/>
                    <a:p>
                      <a:pPr algn="ctr" rtl="0" fontAlgn="ctr"/>
                      <a:r>
                        <a:rPr lang="cs-CZ" sz="1400" b="1" i="0" u="none" strike="noStrike" dirty="0">
                          <a:solidFill>
                            <a:srgbClr val="000000"/>
                          </a:solidFill>
                          <a:effectLst/>
                          <a:latin typeface="Calibri" panose="020F0502020204030204" pitchFamily="34" charset="0"/>
                        </a:rPr>
                        <a:t>85+ let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639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18,7%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597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12,9%</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6 352</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0" i="0" u="none" strike="noStrike">
                          <a:solidFill>
                            <a:srgbClr val="000000"/>
                          </a:solidFill>
                          <a:effectLst/>
                          <a:latin typeface="Calibri" panose="020F0502020204030204" pitchFamily="34" charset="0"/>
                        </a:rPr>
                        <a:t>16,4%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0" i="0" u="none" strike="noStrike" dirty="0">
                          <a:solidFill>
                            <a:srgbClr val="000000"/>
                          </a:solidFill>
                          <a:effectLst/>
                          <a:latin typeface="Calibri" panose="020F0502020204030204" pitchFamily="34" charset="0"/>
                        </a:rPr>
                        <a:t>3422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0" i="0" u="none" strike="noStrike">
                          <a:solidFill>
                            <a:srgbClr val="000000"/>
                          </a:solidFill>
                          <a:effectLst/>
                          <a:latin typeface="Calibri" panose="020F0502020204030204" pitchFamily="34" charset="0"/>
                        </a:rPr>
                        <a:t>17,7%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290833865"/>
                  </a:ext>
                </a:extLst>
              </a:tr>
              <a:tr h="248325">
                <a:tc>
                  <a:txBody>
                    <a:bodyPr/>
                    <a:lstStyle/>
                    <a:p>
                      <a:pPr algn="ctr" rtl="0" fontAlgn="ctr"/>
                      <a:r>
                        <a:rPr lang="cs-CZ" sz="1400" b="1" i="0" u="none" strike="noStrike" dirty="0">
                          <a:solidFill>
                            <a:srgbClr val="000000"/>
                          </a:solidFill>
                          <a:effectLst/>
                          <a:latin typeface="Calibri" panose="020F0502020204030204" pitchFamily="34" charset="0"/>
                        </a:rPr>
                        <a:t>Celkem</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3 416</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4 644</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38 797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cs-CZ" sz="1400" b="1" i="0" u="none" strike="noStrike">
                          <a:solidFill>
                            <a:srgbClr val="000000"/>
                          </a:solidFill>
                          <a:effectLst/>
                          <a:latin typeface="Calibri" panose="020F0502020204030204" pitchFamily="34" charset="0"/>
                        </a:rPr>
                        <a:t>100,0%</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1" i="0" u="none" strike="noStrike">
                          <a:solidFill>
                            <a:srgbClr val="000000"/>
                          </a:solidFill>
                          <a:effectLst/>
                          <a:latin typeface="Calibri" panose="020F0502020204030204" pitchFamily="34" charset="0"/>
                        </a:rPr>
                        <a:t>19323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b"/>
                      <a:r>
                        <a:rPr lang="cs-CZ" sz="1400" b="1" i="0" u="none" strike="noStrike" dirty="0">
                          <a:solidFill>
                            <a:srgbClr val="000000"/>
                          </a:solidFill>
                          <a:effectLst/>
                          <a:latin typeface="Calibri" panose="020F0502020204030204" pitchFamily="34" charset="0"/>
                        </a:rPr>
                        <a:t>100,0%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020450506"/>
                  </a:ext>
                </a:extLst>
              </a:tr>
            </a:tbl>
          </a:graphicData>
        </a:graphic>
      </p:graphicFrame>
    </p:spTree>
    <p:extLst>
      <p:ext uri="{BB962C8B-B14F-4D97-AF65-F5344CB8AC3E}">
        <p14:creationId xmlns:p14="http://schemas.microsoft.com/office/powerpoint/2010/main" val="179711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p:cNvSpPr txBox="1"/>
          <p:nvPr/>
        </p:nvSpPr>
        <p:spPr>
          <a:xfrm>
            <a:off x="420368" y="157231"/>
            <a:ext cx="11344275" cy="523220"/>
          </a:xfrm>
          <a:prstGeom prst="rect">
            <a:avLst/>
          </a:prstGeom>
          <a:noFill/>
        </p:spPr>
        <p:txBody>
          <a:bodyPr wrap="square" rtlCol="0">
            <a:spAutoFit/>
          </a:bodyPr>
          <a:lstStyle/>
          <a:p>
            <a:pPr algn="ctr"/>
            <a:r>
              <a:rPr lang="cs-CZ" sz="2800" b="1" dirty="0"/>
              <a:t>Stávající vývoj – počty nově diagnostikovaných seniorů ve věku 65+ </a:t>
            </a:r>
            <a:endParaRPr lang="cs-CZ" sz="2800" b="1" dirty="0">
              <a:solidFill>
                <a:srgbClr val="C00000"/>
              </a:solidFill>
            </a:endParaRPr>
          </a:p>
        </p:txBody>
      </p:sp>
      <p:graphicFrame>
        <p:nvGraphicFramePr>
          <p:cNvPr id="19" name="Chart 4">
            <a:extLst>
              <a:ext uri="{FF2B5EF4-FFF2-40B4-BE49-F238E27FC236}">
                <a16:creationId xmlns:a16="http://schemas.microsoft.com/office/drawing/2014/main" id="{F0CA6C70-9B59-4D50-B46A-3E4563CC1717}"/>
              </a:ext>
            </a:extLst>
          </p:cNvPr>
          <p:cNvGraphicFramePr/>
          <p:nvPr>
            <p:extLst>
              <p:ext uri="{D42A27DB-BD31-4B8C-83A1-F6EECF244321}">
                <p14:modId xmlns:p14="http://schemas.microsoft.com/office/powerpoint/2010/main" val="788171577"/>
              </p:ext>
            </p:extLst>
          </p:nvPr>
        </p:nvGraphicFramePr>
        <p:xfrm>
          <a:off x="95247" y="2824205"/>
          <a:ext cx="12030075" cy="4033795"/>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ovéPole 14"/>
          <p:cNvSpPr txBox="1"/>
          <p:nvPr/>
        </p:nvSpPr>
        <p:spPr>
          <a:xfrm>
            <a:off x="1005192" y="4671630"/>
            <a:ext cx="2362704" cy="830997"/>
          </a:xfrm>
          <a:prstGeom prst="rect">
            <a:avLst/>
          </a:prstGeom>
          <a:solidFill>
            <a:schemeClr val="accent1"/>
          </a:solidFill>
        </p:spPr>
        <p:txBody>
          <a:bodyPr wrap="square" rtlCol="0">
            <a:spAutoFit/>
          </a:bodyPr>
          <a:lstStyle/>
          <a:p>
            <a:r>
              <a:rPr lang="cs-CZ" sz="2400" b="1" dirty="0">
                <a:solidFill>
                  <a:schemeClr val="bg1"/>
                </a:solidFill>
              </a:rPr>
              <a:t>Populace seniorů 65+ let</a:t>
            </a:r>
          </a:p>
        </p:txBody>
      </p:sp>
      <p:graphicFrame>
        <p:nvGraphicFramePr>
          <p:cNvPr id="2" name="Tabulka 1">
            <a:extLst>
              <a:ext uri="{FF2B5EF4-FFF2-40B4-BE49-F238E27FC236}">
                <a16:creationId xmlns:a16="http://schemas.microsoft.com/office/drawing/2014/main" id="{54775C62-ADFB-470E-BE5B-DBDA1624BC17}"/>
              </a:ext>
            </a:extLst>
          </p:cNvPr>
          <p:cNvGraphicFramePr>
            <a:graphicFrameLocks noGrp="1"/>
          </p:cNvGraphicFramePr>
          <p:nvPr>
            <p:extLst>
              <p:ext uri="{D42A27DB-BD31-4B8C-83A1-F6EECF244321}">
                <p14:modId xmlns:p14="http://schemas.microsoft.com/office/powerpoint/2010/main" val="2657400687"/>
              </p:ext>
            </p:extLst>
          </p:nvPr>
        </p:nvGraphicFramePr>
        <p:xfrm>
          <a:off x="310535" y="1638024"/>
          <a:ext cx="11599497" cy="1012402"/>
        </p:xfrm>
        <a:graphic>
          <a:graphicData uri="http://schemas.openxmlformats.org/drawingml/2006/table">
            <a:tbl>
              <a:tblPr/>
              <a:tblGrid>
                <a:gridCol w="1159497">
                  <a:extLst>
                    <a:ext uri="{9D8B030D-6E8A-4147-A177-3AD203B41FA5}">
                      <a16:colId xmlns:a16="http://schemas.microsoft.com/office/drawing/2014/main" val="3546016253"/>
                    </a:ext>
                  </a:extLst>
                </a:gridCol>
                <a:gridCol w="648000">
                  <a:extLst>
                    <a:ext uri="{9D8B030D-6E8A-4147-A177-3AD203B41FA5}">
                      <a16:colId xmlns:a16="http://schemas.microsoft.com/office/drawing/2014/main" val="1748583085"/>
                    </a:ext>
                  </a:extLst>
                </a:gridCol>
                <a:gridCol w="648000">
                  <a:extLst>
                    <a:ext uri="{9D8B030D-6E8A-4147-A177-3AD203B41FA5}">
                      <a16:colId xmlns:a16="http://schemas.microsoft.com/office/drawing/2014/main" val="294383206"/>
                    </a:ext>
                  </a:extLst>
                </a:gridCol>
                <a:gridCol w="648000">
                  <a:extLst>
                    <a:ext uri="{9D8B030D-6E8A-4147-A177-3AD203B41FA5}">
                      <a16:colId xmlns:a16="http://schemas.microsoft.com/office/drawing/2014/main" val="1925740230"/>
                    </a:ext>
                  </a:extLst>
                </a:gridCol>
                <a:gridCol w="648000">
                  <a:extLst>
                    <a:ext uri="{9D8B030D-6E8A-4147-A177-3AD203B41FA5}">
                      <a16:colId xmlns:a16="http://schemas.microsoft.com/office/drawing/2014/main" val="3497972796"/>
                    </a:ext>
                  </a:extLst>
                </a:gridCol>
                <a:gridCol w="648000">
                  <a:extLst>
                    <a:ext uri="{9D8B030D-6E8A-4147-A177-3AD203B41FA5}">
                      <a16:colId xmlns:a16="http://schemas.microsoft.com/office/drawing/2014/main" val="396824373"/>
                    </a:ext>
                  </a:extLst>
                </a:gridCol>
                <a:gridCol w="648000">
                  <a:extLst>
                    <a:ext uri="{9D8B030D-6E8A-4147-A177-3AD203B41FA5}">
                      <a16:colId xmlns:a16="http://schemas.microsoft.com/office/drawing/2014/main" val="1613593397"/>
                    </a:ext>
                  </a:extLst>
                </a:gridCol>
                <a:gridCol w="648000">
                  <a:extLst>
                    <a:ext uri="{9D8B030D-6E8A-4147-A177-3AD203B41FA5}">
                      <a16:colId xmlns:a16="http://schemas.microsoft.com/office/drawing/2014/main" val="2626922952"/>
                    </a:ext>
                  </a:extLst>
                </a:gridCol>
                <a:gridCol w="648000">
                  <a:extLst>
                    <a:ext uri="{9D8B030D-6E8A-4147-A177-3AD203B41FA5}">
                      <a16:colId xmlns:a16="http://schemas.microsoft.com/office/drawing/2014/main" val="2058257818"/>
                    </a:ext>
                  </a:extLst>
                </a:gridCol>
                <a:gridCol w="648000">
                  <a:extLst>
                    <a:ext uri="{9D8B030D-6E8A-4147-A177-3AD203B41FA5}">
                      <a16:colId xmlns:a16="http://schemas.microsoft.com/office/drawing/2014/main" val="3346796891"/>
                    </a:ext>
                  </a:extLst>
                </a:gridCol>
                <a:gridCol w="648000">
                  <a:extLst>
                    <a:ext uri="{9D8B030D-6E8A-4147-A177-3AD203B41FA5}">
                      <a16:colId xmlns:a16="http://schemas.microsoft.com/office/drawing/2014/main" val="413064103"/>
                    </a:ext>
                  </a:extLst>
                </a:gridCol>
                <a:gridCol w="648000">
                  <a:extLst>
                    <a:ext uri="{9D8B030D-6E8A-4147-A177-3AD203B41FA5}">
                      <a16:colId xmlns:a16="http://schemas.microsoft.com/office/drawing/2014/main" val="2948284207"/>
                    </a:ext>
                  </a:extLst>
                </a:gridCol>
                <a:gridCol w="648000">
                  <a:extLst>
                    <a:ext uri="{9D8B030D-6E8A-4147-A177-3AD203B41FA5}">
                      <a16:colId xmlns:a16="http://schemas.microsoft.com/office/drawing/2014/main" val="1849498471"/>
                    </a:ext>
                  </a:extLst>
                </a:gridCol>
                <a:gridCol w="648000">
                  <a:extLst>
                    <a:ext uri="{9D8B030D-6E8A-4147-A177-3AD203B41FA5}">
                      <a16:colId xmlns:a16="http://schemas.microsoft.com/office/drawing/2014/main" val="2663735865"/>
                    </a:ext>
                  </a:extLst>
                </a:gridCol>
                <a:gridCol w="648000">
                  <a:extLst>
                    <a:ext uri="{9D8B030D-6E8A-4147-A177-3AD203B41FA5}">
                      <a16:colId xmlns:a16="http://schemas.microsoft.com/office/drawing/2014/main" val="854021991"/>
                    </a:ext>
                  </a:extLst>
                </a:gridCol>
                <a:gridCol w="648000">
                  <a:extLst>
                    <a:ext uri="{9D8B030D-6E8A-4147-A177-3AD203B41FA5}">
                      <a16:colId xmlns:a16="http://schemas.microsoft.com/office/drawing/2014/main" val="334824460"/>
                    </a:ext>
                  </a:extLst>
                </a:gridCol>
                <a:gridCol w="720000">
                  <a:extLst>
                    <a:ext uri="{9D8B030D-6E8A-4147-A177-3AD203B41FA5}">
                      <a16:colId xmlns:a16="http://schemas.microsoft.com/office/drawing/2014/main" val="3530538202"/>
                    </a:ext>
                  </a:extLst>
                </a:gridCol>
              </a:tblGrid>
              <a:tr h="257876">
                <a:tc>
                  <a:txBody>
                    <a:bodyPr/>
                    <a:lstStyle/>
                    <a:p>
                      <a:pPr algn="ctr" rtl="0" fontAlgn="ctr"/>
                      <a:endParaRPr lang="cs-CZ"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ČR</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PHA</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STC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JHC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KVK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ULK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LBK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HKK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PAK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VYS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JMK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OLK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ZLK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MSK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Neznámo</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37795841"/>
                  </a:ext>
                </a:extLst>
              </a:tr>
              <a:tr h="257876">
                <a:tc>
                  <a:txBody>
                    <a:bodyPr/>
                    <a:lstStyle/>
                    <a:p>
                      <a:pPr algn="ctr" fontAlgn="ctr"/>
                      <a:r>
                        <a:rPr lang="cs-CZ" sz="1400" b="1" i="0" u="none" strike="noStrike">
                          <a:solidFill>
                            <a:srgbClr val="000000"/>
                          </a:solidFill>
                          <a:effectLst/>
                          <a:latin typeface="Calibri" panose="020F0502020204030204" pitchFamily="34" charset="0"/>
                        </a:rPr>
                        <a:t>09.11.2020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1 170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107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58</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154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915809829"/>
                  </a:ext>
                </a:extLst>
              </a:tr>
              <a:tr h="248325">
                <a:tc>
                  <a:txBody>
                    <a:bodyPr/>
                    <a:lstStyle/>
                    <a:p>
                      <a:pPr algn="ctr" fontAlgn="ctr"/>
                      <a:r>
                        <a:rPr lang="cs-CZ" sz="1400" b="1" i="0" u="none" strike="noStrike">
                          <a:solidFill>
                            <a:srgbClr val="000000"/>
                          </a:solidFill>
                          <a:effectLst/>
                          <a:latin typeface="Calibri" panose="020F0502020204030204" pitchFamily="34" charset="0"/>
                        </a:rPr>
                        <a:t>10.11.2020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1 722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109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193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181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110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169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111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131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185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138</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373172434"/>
                  </a:ext>
                </a:extLst>
              </a:tr>
              <a:tr h="248325">
                <a:tc>
                  <a:txBody>
                    <a:bodyPr/>
                    <a:lstStyle/>
                    <a:p>
                      <a:pPr algn="ctr" fontAlgn="ctr"/>
                      <a:r>
                        <a:rPr lang="cs-CZ" sz="1400" b="1" i="0" u="none" strike="noStrike">
                          <a:solidFill>
                            <a:srgbClr val="000000"/>
                          </a:solidFill>
                          <a:effectLst/>
                          <a:latin typeface="Calibri" panose="020F0502020204030204" pitchFamily="34" charset="0"/>
                        </a:rPr>
                        <a:t>11.11.2020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1 944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197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283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134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139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170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145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189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dirty="0">
                          <a:solidFill>
                            <a:srgbClr val="000000"/>
                          </a:solidFill>
                          <a:effectLst/>
                          <a:latin typeface="Calibri" panose="020F0502020204030204" pitchFamily="34" charset="0"/>
                        </a:rPr>
                        <a:t>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621266616"/>
                  </a:ext>
                </a:extLst>
              </a:tr>
            </a:tbl>
          </a:graphicData>
        </a:graphic>
      </p:graphicFrame>
      <p:sp>
        <p:nvSpPr>
          <p:cNvPr id="8" name="TextovéPole 7">
            <a:extLst>
              <a:ext uri="{FF2B5EF4-FFF2-40B4-BE49-F238E27FC236}">
                <a16:creationId xmlns:a16="http://schemas.microsoft.com/office/drawing/2014/main" id="{DA5D9885-2301-4A75-B1A7-61E131B6F294}"/>
              </a:ext>
            </a:extLst>
          </p:cNvPr>
          <p:cNvSpPr txBox="1"/>
          <p:nvPr/>
        </p:nvSpPr>
        <p:spPr>
          <a:xfrm>
            <a:off x="308970" y="1125723"/>
            <a:ext cx="7948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Počty nově diagnostikovaných ve věku 65+ za poslední 3 dny v regionech</a:t>
            </a:r>
          </a:p>
        </p:txBody>
      </p:sp>
    </p:spTree>
    <p:extLst>
      <p:ext uri="{BB962C8B-B14F-4D97-AF65-F5344CB8AC3E}">
        <p14:creationId xmlns:p14="http://schemas.microsoft.com/office/powerpoint/2010/main" val="393346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ovéPole 22"/>
          <p:cNvSpPr txBox="1"/>
          <p:nvPr/>
        </p:nvSpPr>
        <p:spPr>
          <a:xfrm>
            <a:off x="420368" y="157231"/>
            <a:ext cx="11344275" cy="523220"/>
          </a:xfrm>
          <a:prstGeom prst="rect">
            <a:avLst/>
          </a:prstGeom>
          <a:noFill/>
        </p:spPr>
        <p:txBody>
          <a:bodyPr wrap="square" rtlCol="0">
            <a:spAutoFit/>
          </a:bodyPr>
          <a:lstStyle/>
          <a:p>
            <a:pPr algn="ctr"/>
            <a:r>
              <a:rPr lang="cs-CZ" sz="2800" b="1" dirty="0"/>
              <a:t>Stávající vývoj – počty nově diagnostikovaných seniorů ve věku 75+ </a:t>
            </a:r>
            <a:endParaRPr lang="cs-CZ" sz="2800" b="1" dirty="0">
              <a:solidFill>
                <a:srgbClr val="C00000"/>
              </a:solidFill>
            </a:endParaRPr>
          </a:p>
        </p:txBody>
      </p:sp>
      <p:graphicFrame>
        <p:nvGraphicFramePr>
          <p:cNvPr id="19" name="Chart 4">
            <a:extLst>
              <a:ext uri="{FF2B5EF4-FFF2-40B4-BE49-F238E27FC236}">
                <a16:creationId xmlns:a16="http://schemas.microsoft.com/office/drawing/2014/main" id="{F0CA6C70-9B59-4D50-B46A-3E4563CC1717}"/>
              </a:ext>
            </a:extLst>
          </p:cNvPr>
          <p:cNvGraphicFramePr/>
          <p:nvPr>
            <p:extLst>
              <p:ext uri="{D42A27DB-BD31-4B8C-83A1-F6EECF244321}">
                <p14:modId xmlns:p14="http://schemas.microsoft.com/office/powerpoint/2010/main" val="1958377740"/>
              </p:ext>
            </p:extLst>
          </p:nvPr>
        </p:nvGraphicFramePr>
        <p:xfrm>
          <a:off x="95247" y="2824205"/>
          <a:ext cx="12030075" cy="4033795"/>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ovéPole 14"/>
          <p:cNvSpPr txBox="1"/>
          <p:nvPr/>
        </p:nvSpPr>
        <p:spPr>
          <a:xfrm>
            <a:off x="1005192" y="4671630"/>
            <a:ext cx="2362704" cy="830997"/>
          </a:xfrm>
          <a:prstGeom prst="rect">
            <a:avLst/>
          </a:prstGeom>
          <a:solidFill>
            <a:schemeClr val="accent1"/>
          </a:solidFill>
        </p:spPr>
        <p:txBody>
          <a:bodyPr wrap="square" rtlCol="0">
            <a:spAutoFit/>
          </a:bodyPr>
          <a:lstStyle/>
          <a:p>
            <a:r>
              <a:rPr lang="cs-CZ" sz="2400" b="1" dirty="0">
                <a:solidFill>
                  <a:schemeClr val="bg1"/>
                </a:solidFill>
              </a:rPr>
              <a:t>Populace seniorů 75+ let</a:t>
            </a:r>
          </a:p>
        </p:txBody>
      </p:sp>
      <p:graphicFrame>
        <p:nvGraphicFramePr>
          <p:cNvPr id="9" name="Tabulka 8">
            <a:extLst>
              <a:ext uri="{FF2B5EF4-FFF2-40B4-BE49-F238E27FC236}">
                <a16:creationId xmlns:a16="http://schemas.microsoft.com/office/drawing/2014/main" id="{EEB1E01C-1E20-46F9-A3C1-B61BD76554F8}"/>
              </a:ext>
            </a:extLst>
          </p:cNvPr>
          <p:cNvGraphicFramePr>
            <a:graphicFrameLocks noGrp="1"/>
          </p:cNvGraphicFramePr>
          <p:nvPr>
            <p:extLst>
              <p:ext uri="{D42A27DB-BD31-4B8C-83A1-F6EECF244321}">
                <p14:modId xmlns:p14="http://schemas.microsoft.com/office/powerpoint/2010/main" val="3112197989"/>
              </p:ext>
            </p:extLst>
          </p:nvPr>
        </p:nvGraphicFramePr>
        <p:xfrm>
          <a:off x="310535" y="1638024"/>
          <a:ext cx="11599497" cy="1012402"/>
        </p:xfrm>
        <a:graphic>
          <a:graphicData uri="http://schemas.openxmlformats.org/drawingml/2006/table">
            <a:tbl>
              <a:tblPr/>
              <a:tblGrid>
                <a:gridCol w="1159497">
                  <a:extLst>
                    <a:ext uri="{9D8B030D-6E8A-4147-A177-3AD203B41FA5}">
                      <a16:colId xmlns:a16="http://schemas.microsoft.com/office/drawing/2014/main" val="3546016253"/>
                    </a:ext>
                  </a:extLst>
                </a:gridCol>
                <a:gridCol w="648000">
                  <a:extLst>
                    <a:ext uri="{9D8B030D-6E8A-4147-A177-3AD203B41FA5}">
                      <a16:colId xmlns:a16="http://schemas.microsoft.com/office/drawing/2014/main" val="1748583085"/>
                    </a:ext>
                  </a:extLst>
                </a:gridCol>
                <a:gridCol w="648000">
                  <a:extLst>
                    <a:ext uri="{9D8B030D-6E8A-4147-A177-3AD203B41FA5}">
                      <a16:colId xmlns:a16="http://schemas.microsoft.com/office/drawing/2014/main" val="294383206"/>
                    </a:ext>
                  </a:extLst>
                </a:gridCol>
                <a:gridCol w="648000">
                  <a:extLst>
                    <a:ext uri="{9D8B030D-6E8A-4147-A177-3AD203B41FA5}">
                      <a16:colId xmlns:a16="http://schemas.microsoft.com/office/drawing/2014/main" val="1925740230"/>
                    </a:ext>
                  </a:extLst>
                </a:gridCol>
                <a:gridCol w="648000">
                  <a:extLst>
                    <a:ext uri="{9D8B030D-6E8A-4147-A177-3AD203B41FA5}">
                      <a16:colId xmlns:a16="http://schemas.microsoft.com/office/drawing/2014/main" val="3497972796"/>
                    </a:ext>
                  </a:extLst>
                </a:gridCol>
                <a:gridCol w="648000">
                  <a:extLst>
                    <a:ext uri="{9D8B030D-6E8A-4147-A177-3AD203B41FA5}">
                      <a16:colId xmlns:a16="http://schemas.microsoft.com/office/drawing/2014/main" val="396824373"/>
                    </a:ext>
                  </a:extLst>
                </a:gridCol>
                <a:gridCol w="648000">
                  <a:extLst>
                    <a:ext uri="{9D8B030D-6E8A-4147-A177-3AD203B41FA5}">
                      <a16:colId xmlns:a16="http://schemas.microsoft.com/office/drawing/2014/main" val="1613593397"/>
                    </a:ext>
                  </a:extLst>
                </a:gridCol>
                <a:gridCol w="648000">
                  <a:extLst>
                    <a:ext uri="{9D8B030D-6E8A-4147-A177-3AD203B41FA5}">
                      <a16:colId xmlns:a16="http://schemas.microsoft.com/office/drawing/2014/main" val="2626922952"/>
                    </a:ext>
                  </a:extLst>
                </a:gridCol>
                <a:gridCol w="648000">
                  <a:extLst>
                    <a:ext uri="{9D8B030D-6E8A-4147-A177-3AD203B41FA5}">
                      <a16:colId xmlns:a16="http://schemas.microsoft.com/office/drawing/2014/main" val="2058257818"/>
                    </a:ext>
                  </a:extLst>
                </a:gridCol>
                <a:gridCol w="648000">
                  <a:extLst>
                    <a:ext uri="{9D8B030D-6E8A-4147-A177-3AD203B41FA5}">
                      <a16:colId xmlns:a16="http://schemas.microsoft.com/office/drawing/2014/main" val="3346796891"/>
                    </a:ext>
                  </a:extLst>
                </a:gridCol>
                <a:gridCol w="648000">
                  <a:extLst>
                    <a:ext uri="{9D8B030D-6E8A-4147-A177-3AD203B41FA5}">
                      <a16:colId xmlns:a16="http://schemas.microsoft.com/office/drawing/2014/main" val="413064103"/>
                    </a:ext>
                  </a:extLst>
                </a:gridCol>
                <a:gridCol w="648000">
                  <a:extLst>
                    <a:ext uri="{9D8B030D-6E8A-4147-A177-3AD203B41FA5}">
                      <a16:colId xmlns:a16="http://schemas.microsoft.com/office/drawing/2014/main" val="2948284207"/>
                    </a:ext>
                  </a:extLst>
                </a:gridCol>
                <a:gridCol w="648000">
                  <a:extLst>
                    <a:ext uri="{9D8B030D-6E8A-4147-A177-3AD203B41FA5}">
                      <a16:colId xmlns:a16="http://schemas.microsoft.com/office/drawing/2014/main" val="1849498471"/>
                    </a:ext>
                  </a:extLst>
                </a:gridCol>
                <a:gridCol w="648000">
                  <a:extLst>
                    <a:ext uri="{9D8B030D-6E8A-4147-A177-3AD203B41FA5}">
                      <a16:colId xmlns:a16="http://schemas.microsoft.com/office/drawing/2014/main" val="2663735865"/>
                    </a:ext>
                  </a:extLst>
                </a:gridCol>
                <a:gridCol w="648000">
                  <a:extLst>
                    <a:ext uri="{9D8B030D-6E8A-4147-A177-3AD203B41FA5}">
                      <a16:colId xmlns:a16="http://schemas.microsoft.com/office/drawing/2014/main" val="854021991"/>
                    </a:ext>
                  </a:extLst>
                </a:gridCol>
                <a:gridCol w="648000">
                  <a:extLst>
                    <a:ext uri="{9D8B030D-6E8A-4147-A177-3AD203B41FA5}">
                      <a16:colId xmlns:a16="http://schemas.microsoft.com/office/drawing/2014/main" val="334824460"/>
                    </a:ext>
                  </a:extLst>
                </a:gridCol>
                <a:gridCol w="720000">
                  <a:extLst>
                    <a:ext uri="{9D8B030D-6E8A-4147-A177-3AD203B41FA5}">
                      <a16:colId xmlns:a16="http://schemas.microsoft.com/office/drawing/2014/main" val="3530538202"/>
                    </a:ext>
                  </a:extLst>
                </a:gridCol>
              </a:tblGrid>
              <a:tr h="257876">
                <a:tc>
                  <a:txBody>
                    <a:bodyPr/>
                    <a:lstStyle/>
                    <a:p>
                      <a:pPr algn="ctr" rtl="0" fontAlgn="ctr"/>
                      <a:endParaRPr lang="cs-CZ"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ČR</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1" i="0" u="none" strike="noStrike" dirty="0">
                          <a:solidFill>
                            <a:srgbClr val="000000"/>
                          </a:solidFill>
                          <a:effectLst/>
                          <a:latin typeface="Calibri" panose="020F0502020204030204" pitchFamily="34" charset="0"/>
                        </a:rPr>
                        <a:t>PHA</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STC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JHC</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KVK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ULK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LBK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HKK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PAK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VYS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JMK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OLK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ZLK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MSK</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1" i="0" u="none" strike="noStrike" dirty="0">
                          <a:solidFill>
                            <a:srgbClr val="000000"/>
                          </a:solidFill>
                          <a:effectLst/>
                          <a:latin typeface="Calibri" panose="020F0502020204030204" pitchFamily="34" charset="0"/>
                        </a:rPr>
                        <a:t>Neznámo</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637795841"/>
                  </a:ext>
                </a:extLst>
              </a:tr>
              <a:tr h="257876">
                <a:tc>
                  <a:txBody>
                    <a:bodyPr/>
                    <a:lstStyle/>
                    <a:p>
                      <a:pPr algn="ctr" fontAlgn="ctr"/>
                      <a:r>
                        <a:rPr lang="cs-CZ" sz="1400" b="1" i="0" u="none" strike="noStrike">
                          <a:solidFill>
                            <a:srgbClr val="000000"/>
                          </a:solidFill>
                          <a:effectLst/>
                          <a:latin typeface="Calibri" panose="020F0502020204030204" pitchFamily="34" charset="0"/>
                        </a:rPr>
                        <a:t>09.11.2020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580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66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47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101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915809829"/>
                  </a:ext>
                </a:extLst>
              </a:tr>
              <a:tr h="248325">
                <a:tc>
                  <a:txBody>
                    <a:bodyPr/>
                    <a:lstStyle/>
                    <a:p>
                      <a:pPr algn="ctr" fontAlgn="ctr"/>
                      <a:r>
                        <a:rPr lang="cs-CZ" sz="1400" b="1" i="0" u="none" strike="noStrike">
                          <a:solidFill>
                            <a:srgbClr val="000000"/>
                          </a:solidFill>
                          <a:effectLst/>
                          <a:latin typeface="Calibri" panose="020F0502020204030204" pitchFamily="34" charset="0"/>
                        </a:rPr>
                        <a:t>10.11.2020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872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56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98</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76</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54</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373172434"/>
                  </a:ext>
                </a:extLst>
              </a:tr>
              <a:tr h="248325">
                <a:tc>
                  <a:txBody>
                    <a:bodyPr/>
                    <a:lstStyle/>
                    <a:p>
                      <a:pPr algn="ctr" fontAlgn="ctr"/>
                      <a:r>
                        <a:rPr lang="cs-CZ" sz="1400" b="1" i="0" u="none" strike="noStrike">
                          <a:solidFill>
                            <a:srgbClr val="000000"/>
                          </a:solidFill>
                          <a:effectLst/>
                          <a:latin typeface="Calibri" panose="020F0502020204030204" pitchFamily="34" charset="0"/>
                        </a:rPr>
                        <a:t>11.11.2020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1 395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fontAlgn="ctr"/>
                      <a:r>
                        <a:rPr lang="cs-CZ" sz="1400" b="0" i="0" u="none" strike="noStrike">
                          <a:solidFill>
                            <a:srgbClr val="000000"/>
                          </a:solidFill>
                          <a:effectLst/>
                          <a:latin typeface="Calibri" panose="020F0502020204030204" pitchFamily="34" charset="0"/>
                        </a:rPr>
                        <a:t>150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152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61</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33</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52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117</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72</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65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75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90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219</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a:solidFill>
                            <a:srgbClr val="000000"/>
                          </a:solidFill>
                          <a:effectLst/>
                          <a:latin typeface="Calibri" panose="020F0502020204030204" pitchFamily="34" charset="0"/>
                        </a:rPr>
                        <a:t>275</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fontAlgn="ctr"/>
                      <a:r>
                        <a:rPr lang="cs-CZ" sz="1400" b="0" i="0" u="none" strike="noStrike" dirty="0">
                          <a:solidFill>
                            <a:srgbClr val="000000"/>
                          </a:solidFill>
                          <a:effectLst/>
                          <a:latin typeface="Calibri" panose="020F0502020204030204" pitchFamily="34" charset="0"/>
                        </a:rPr>
                        <a:t>0</a:t>
                      </a:r>
                    </a:p>
                  </a:txBody>
                  <a:tcPr marL="6350" marR="6350" marT="635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621266616"/>
                  </a:ext>
                </a:extLst>
              </a:tr>
            </a:tbl>
          </a:graphicData>
        </a:graphic>
      </p:graphicFrame>
      <p:sp>
        <p:nvSpPr>
          <p:cNvPr id="10" name="TextovéPole 9">
            <a:extLst>
              <a:ext uri="{FF2B5EF4-FFF2-40B4-BE49-F238E27FC236}">
                <a16:creationId xmlns:a16="http://schemas.microsoft.com/office/drawing/2014/main" id="{EE91A2F2-75A5-4698-9BEE-C61E6DAD6E73}"/>
              </a:ext>
            </a:extLst>
          </p:cNvPr>
          <p:cNvSpPr txBox="1"/>
          <p:nvPr/>
        </p:nvSpPr>
        <p:spPr>
          <a:xfrm>
            <a:off x="308970" y="1125723"/>
            <a:ext cx="79489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black"/>
                </a:solidFill>
                <a:effectLst/>
                <a:uLnTx/>
                <a:uFillTx/>
                <a:latin typeface="Calibri" panose="020F0502020204030204"/>
                <a:ea typeface="+mn-ea"/>
                <a:cs typeface="+mn-cs"/>
              </a:rPr>
              <a:t>Počty nově diagnostikovaných ve věku 75+ za poslední 3 dny v regionech</a:t>
            </a:r>
          </a:p>
        </p:txBody>
      </p:sp>
    </p:spTree>
    <p:extLst>
      <p:ext uri="{BB962C8B-B14F-4D97-AF65-F5344CB8AC3E}">
        <p14:creationId xmlns:p14="http://schemas.microsoft.com/office/powerpoint/2010/main" val="2442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409571" y="273431"/>
            <a:ext cx="11068050"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Denní sledování stavu</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 v nemocnicích potvrdilo stagnací </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v celkových počtech hospitalizovaných, které jsou predikovány dle nových scénářů – v některých krajích došlo i k viditelnému </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poklesu</a:t>
            </a:r>
            <a:r>
              <a:rPr lang="cs-CZ" sz="3200" b="1" dirty="0">
                <a:solidFill>
                  <a:prstClr val="black"/>
                </a:solidFill>
                <a:latin typeface="Calibri" panose="020F0502020204030204"/>
              </a:rPr>
              <a:t> </a:t>
            </a:r>
            <a:r>
              <a:rPr lang="cs-CZ" sz="3200" b="1" dirty="0" smtClean="0">
                <a:solidFill>
                  <a:prstClr val="black"/>
                </a:solidFill>
                <a:latin typeface="Calibri" panose="020F0502020204030204"/>
              </a:rPr>
              <a:t>(stále avšak v některých krajích riziko trvá či roste – KVK, JMK,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33331" y="3594648"/>
            <a:ext cx="11820525"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Objektivním faktem je, že počty všech hospitalizací a zejména počty pacientů</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 vyžadujících intenzivní péči se nevyvíjejí dle rizikových scénářů,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nově počty pacientů stagnují nebo mírně klesají. </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5" name="Šipka dolů 4"/>
          <p:cNvSpPr/>
          <p:nvPr/>
        </p:nvSpPr>
        <p:spPr>
          <a:xfrm>
            <a:off x="5534020" y="5566666"/>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Šipka dolů 7"/>
          <p:cNvSpPr/>
          <p:nvPr/>
        </p:nvSpPr>
        <p:spPr>
          <a:xfrm>
            <a:off x="5395907" y="2827976"/>
            <a:ext cx="1095375" cy="6038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383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aoblený obdélník 5"/>
          <p:cNvSpPr/>
          <p:nvPr/>
        </p:nvSpPr>
        <p:spPr>
          <a:xfrm>
            <a:off x="308970" y="144795"/>
            <a:ext cx="10786382" cy="7423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cs-CZ" sz="2400" b="1" dirty="0">
                <a:solidFill>
                  <a:schemeClr val="tx2"/>
                </a:solidFill>
              </a:rPr>
              <a:t>Predikce celkového počtu hospitalizací – aktuální počet léčených </a:t>
            </a:r>
            <a:endParaRPr lang="cs-CZ" sz="2400" dirty="0">
              <a:solidFill>
                <a:schemeClr val="tx2"/>
              </a:solidFill>
            </a:endParaRPr>
          </a:p>
        </p:txBody>
      </p:sp>
      <p:sp>
        <p:nvSpPr>
          <p:cNvPr id="4" name="TextovéPole 3">
            <a:extLst>
              <a:ext uri="{FF2B5EF4-FFF2-40B4-BE49-F238E27FC236}">
                <a16:creationId xmlns:a16="http://schemas.microsoft.com/office/drawing/2014/main" id="{0EC32A99-42BE-4940-9598-96DD1BD4CA66}"/>
              </a:ext>
            </a:extLst>
          </p:cNvPr>
          <p:cNvSpPr txBox="1"/>
          <p:nvPr/>
        </p:nvSpPr>
        <p:spPr>
          <a:xfrm>
            <a:off x="276126" y="1018804"/>
            <a:ext cx="6036750" cy="369332"/>
          </a:xfrm>
          <a:prstGeom prst="rect">
            <a:avLst/>
          </a:prstGeom>
          <a:noFill/>
        </p:spPr>
        <p:txBody>
          <a:bodyPr wrap="square" rtlCol="0">
            <a:spAutoFit/>
          </a:bodyPr>
          <a:lstStyle/>
          <a:p>
            <a:r>
              <a:rPr lang="cs-CZ" b="1" dirty="0"/>
              <a:t>Česká republika – predikce aktuálního počtu případů</a:t>
            </a:r>
          </a:p>
        </p:txBody>
      </p:sp>
      <p:sp>
        <p:nvSpPr>
          <p:cNvPr id="10" name="TextBox 14">
            <a:extLst>
              <a:ext uri="{FF2B5EF4-FFF2-40B4-BE49-F238E27FC236}">
                <a16:creationId xmlns:a16="http://schemas.microsoft.com/office/drawing/2014/main" id="{5A11BCFC-49AD-487D-BBB2-8BDDECE7C06F}"/>
              </a:ext>
            </a:extLst>
          </p:cNvPr>
          <p:cNvSpPr txBox="1"/>
          <p:nvPr/>
        </p:nvSpPr>
        <p:spPr>
          <a:xfrm rot="16200000">
            <a:off x="-927376" y="3487362"/>
            <a:ext cx="2776337" cy="369332"/>
          </a:xfrm>
          <a:prstGeom prst="rect">
            <a:avLst/>
          </a:prstGeom>
          <a:noFill/>
        </p:spPr>
        <p:txBody>
          <a:bodyPr wrap="none" rtlCol="0">
            <a:spAutoFit/>
          </a:bodyPr>
          <a:lstStyle/>
          <a:p>
            <a:r>
              <a:rPr lang="cs-CZ" dirty="0"/>
              <a:t>Predikovaný počet pacientů</a:t>
            </a:r>
          </a:p>
        </p:txBody>
      </p:sp>
      <p:sp>
        <p:nvSpPr>
          <p:cNvPr id="11" name="TextBox 31">
            <a:extLst>
              <a:ext uri="{FF2B5EF4-FFF2-40B4-BE49-F238E27FC236}">
                <a16:creationId xmlns:a16="http://schemas.microsoft.com/office/drawing/2014/main" id="{4EF629FA-FAD4-4ADE-A7DF-346A828B23FA}"/>
              </a:ext>
            </a:extLst>
          </p:cNvPr>
          <p:cNvSpPr txBox="1"/>
          <p:nvPr/>
        </p:nvSpPr>
        <p:spPr>
          <a:xfrm>
            <a:off x="3541175" y="6466726"/>
            <a:ext cx="818942" cy="369332"/>
          </a:xfrm>
          <a:prstGeom prst="rect">
            <a:avLst/>
          </a:prstGeom>
          <a:noFill/>
        </p:spPr>
        <p:txBody>
          <a:bodyPr wrap="none" rtlCol="0">
            <a:spAutoFit/>
          </a:bodyPr>
          <a:lstStyle/>
          <a:p>
            <a:r>
              <a:rPr lang="cs-CZ" dirty="0"/>
              <a:t>Datum</a:t>
            </a:r>
          </a:p>
        </p:txBody>
      </p:sp>
      <p:graphicFrame>
        <p:nvGraphicFramePr>
          <p:cNvPr id="13" name="Chart 11">
            <a:extLst>
              <a:ext uri="{FF2B5EF4-FFF2-40B4-BE49-F238E27FC236}">
                <a16:creationId xmlns:a16="http://schemas.microsoft.com/office/drawing/2014/main" id="{7B028F82-E3E3-4D78-AB0F-F5C2F1773993}"/>
              </a:ext>
            </a:extLst>
          </p:cNvPr>
          <p:cNvGraphicFramePr/>
          <p:nvPr/>
        </p:nvGraphicFramePr>
        <p:xfrm>
          <a:off x="845244" y="1495033"/>
          <a:ext cx="9413453" cy="5001519"/>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Skupina 13">
            <a:extLst>
              <a:ext uri="{FF2B5EF4-FFF2-40B4-BE49-F238E27FC236}">
                <a16:creationId xmlns:a16="http://schemas.microsoft.com/office/drawing/2014/main" id="{65393019-4E46-4A45-8C41-69FA17E50417}"/>
              </a:ext>
            </a:extLst>
          </p:cNvPr>
          <p:cNvGrpSpPr/>
          <p:nvPr/>
        </p:nvGrpSpPr>
        <p:grpSpPr>
          <a:xfrm>
            <a:off x="6462419" y="1469144"/>
            <a:ext cx="5623734" cy="2160000"/>
            <a:chOff x="6462419" y="1469144"/>
            <a:chExt cx="5623734" cy="2160000"/>
          </a:xfrm>
        </p:grpSpPr>
        <p:cxnSp>
          <p:nvCxnSpPr>
            <p:cNvPr id="16" name="Straight Connector 33">
              <a:extLst>
                <a:ext uri="{FF2B5EF4-FFF2-40B4-BE49-F238E27FC236}">
                  <a16:creationId xmlns:a16="http://schemas.microsoft.com/office/drawing/2014/main" id="{A7992376-5039-42B9-B719-8CB0ACEE80CF}"/>
                </a:ext>
              </a:extLst>
            </p:cNvPr>
            <p:cNvCxnSpPr>
              <a:cxnSpLocks/>
            </p:cNvCxnSpPr>
            <p:nvPr/>
          </p:nvCxnSpPr>
          <p:spPr>
            <a:xfrm flipV="1">
              <a:off x="6470103" y="1469144"/>
              <a:ext cx="0" cy="21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34">
              <a:extLst>
                <a:ext uri="{FF2B5EF4-FFF2-40B4-BE49-F238E27FC236}">
                  <a16:creationId xmlns:a16="http://schemas.microsoft.com/office/drawing/2014/main" id="{4684B673-5296-41E1-BBAF-5624E342A2D7}"/>
                </a:ext>
              </a:extLst>
            </p:cNvPr>
            <p:cNvCxnSpPr>
              <a:cxnSpLocks/>
            </p:cNvCxnSpPr>
            <p:nvPr/>
          </p:nvCxnSpPr>
          <p:spPr>
            <a:xfrm>
              <a:off x="6462419" y="1469144"/>
              <a:ext cx="3502394"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37">
              <a:extLst>
                <a:ext uri="{FF2B5EF4-FFF2-40B4-BE49-F238E27FC236}">
                  <a16:creationId xmlns:a16="http://schemas.microsoft.com/office/drawing/2014/main" id="{E748B632-3278-4997-BC75-AD41310DE41C}"/>
                </a:ext>
              </a:extLst>
            </p:cNvPr>
            <p:cNvSpPr txBox="1"/>
            <p:nvPr/>
          </p:nvSpPr>
          <p:spPr>
            <a:xfrm>
              <a:off x="6477788" y="1558500"/>
              <a:ext cx="5608365" cy="954107"/>
            </a:xfrm>
            <a:prstGeom prst="rect">
              <a:avLst/>
            </a:prstGeom>
            <a:noFill/>
          </p:spPr>
          <p:txBody>
            <a:bodyPr wrap="square" rtlCol="0">
              <a:spAutoFit/>
            </a:bodyPr>
            <a:lstStyle/>
            <a:p>
              <a:r>
                <a:rPr lang="en-US" sz="1400" i="1" dirty="0" err="1"/>
                <a:t>Predikce</a:t>
              </a:r>
              <a:r>
                <a:rPr lang="cs-CZ" sz="1400" i="1" dirty="0"/>
                <a:t> počtu hospitalizovaných pacientů</a:t>
              </a:r>
              <a:br>
                <a:rPr lang="cs-CZ" sz="1400" i="1" dirty="0"/>
              </a:br>
              <a:r>
                <a:rPr lang="cs-CZ" sz="1400" i="1" dirty="0"/>
                <a:t>na základě modelu při parametrech nemoci</a:t>
              </a:r>
            </a:p>
            <a:p>
              <a:r>
                <a:rPr lang="cs-CZ" sz="1400" i="1" dirty="0"/>
                <a:t>z letních/podzimních měsíců</a:t>
              </a:r>
              <a:br>
                <a:rPr lang="cs-CZ" sz="1400" i="1" dirty="0"/>
              </a:br>
              <a:r>
                <a:rPr lang="cs-CZ" sz="1400" i="1" dirty="0"/>
                <a:t>pro různé hodnoty R</a:t>
              </a:r>
            </a:p>
          </p:txBody>
        </p:sp>
      </p:grpSp>
      <p:grpSp>
        <p:nvGrpSpPr>
          <p:cNvPr id="21" name="Skupina 20">
            <a:extLst>
              <a:ext uri="{FF2B5EF4-FFF2-40B4-BE49-F238E27FC236}">
                <a16:creationId xmlns:a16="http://schemas.microsoft.com/office/drawing/2014/main" id="{7EDD5C63-620A-4197-844B-3DDBF7FA4522}"/>
              </a:ext>
            </a:extLst>
          </p:cNvPr>
          <p:cNvGrpSpPr/>
          <p:nvPr/>
        </p:nvGrpSpPr>
        <p:grpSpPr>
          <a:xfrm>
            <a:off x="10370995" y="3564066"/>
            <a:ext cx="1888984" cy="1169551"/>
            <a:chOff x="10370995" y="3564066"/>
            <a:chExt cx="1888984" cy="1169551"/>
          </a:xfrm>
        </p:grpSpPr>
        <p:cxnSp>
          <p:nvCxnSpPr>
            <p:cNvPr id="22" name="Přímá spojnice 21">
              <a:extLst>
                <a:ext uri="{FF2B5EF4-FFF2-40B4-BE49-F238E27FC236}">
                  <a16:creationId xmlns:a16="http://schemas.microsoft.com/office/drawing/2014/main" id="{8FBBF752-0B9D-4C27-9D44-203714C4975A}"/>
                </a:ext>
              </a:extLst>
            </p:cNvPr>
            <p:cNvCxnSpPr>
              <a:cxnSpLocks/>
            </p:cNvCxnSpPr>
            <p:nvPr/>
          </p:nvCxnSpPr>
          <p:spPr>
            <a:xfrm>
              <a:off x="10370995" y="3948249"/>
              <a:ext cx="360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Přímá spojnice 22">
              <a:extLst>
                <a:ext uri="{FF2B5EF4-FFF2-40B4-BE49-F238E27FC236}">
                  <a16:creationId xmlns:a16="http://schemas.microsoft.com/office/drawing/2014/main" id="{AEE9E9F5-5F81-4F4F-9256-E607F5CE12A1}"/>
                </a:ext>
              </a:extLst>
            </p:cNvPr>
            <p:cNvCxnSpPr>
              <a:cxnSpLocks/>
            </p:cNvCxnSpPr>
            <p:nvPr/>
          </p:nvCxnSpPr>
          <p:spPr>
            <a:xfrm>
              <a:off x="10370995" y="4154716"/>
              <a:ext cx="360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4" name="Přímá spojnice 23">
              <a:extLst>
                <a:ext uri="{FF2B5EF4-FFF2-40B4-BE49-F238E27FC236}">
                  <a16:creationId xmlns:a16="http://schemas.microsoft.com/office/drawing/2014/main" id="{D1FBBA05-B933-4497-B9BA-05FA3F0EE893}"/>
                </a:ext>
              </a:extLst>
            </p:cNvPr>
            <p:cNvCxnSpPr>
              <a:cxnSpLocks/>
            </p:cNvCxnSpPr>
            <p:nvPr/>
          </p:nvCxnSpPr>
          <p:spPr>
            <a:xfrm>
              <a:off x="10370995" y="4361183"/>
              <a:ext cx="3600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 name="Přímá spojnice 24">
              <a:extLst>
                <a:ext uri="{FF2B5EF4-FFF2-40B4-BE49-F238E27FC236}">
                  <a16:creationId xmlns:a16="http://schemas.microsoft.com/office/drawing/2014/main" id="{04A4183B-760B-4BD3-8075-C9E35A204664}"/>
                </a:ext>
              </a:extLst>
            </p:cNvPr>
            <p:cNvCxnSpPr>
              <a:cxnSpLocks/>
            </p:cNvCxnSpPr>
            <p:nvPr/>
          </p:nvCxnSpPr>
          <p:spPr>
            <a:xfrm>
              <a:off x="10370995" y="4567651"/>
              <a:ext cx="3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Obdélník 25">
              <a:extLst>
                <a:ext uri="{FF2B5EF4-FFF2-40B4-BE49-F238E27FC236}">
                  <a16:creationId xmlns:a16="http://schemas.microsoft.com/office/drawing/2014/main" id="{FEF90750-C068-4918-99CC-85FCB1A5BE62}"/>
                </a:ext>
              </a:extLst>
            </p:cNvPr>
            <p:cNvSpPr/>
            <p:nvPr/>
          </p:nvSpPr>
          <p:spPr>
            <a:xfrm>
              <a:off x="10370995" y="3657601"/>
              <a:ext cx="360000" cy="13062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7" name="TextovéPole 26">
              <a:extLst>
                <a:ext uri="{FF2B5EF4-FFF2-40B4-BE49-F238E27FC236}">
                  <a16:creationId xmlns:a16="http://schemas.microsoft.com/office/drawing/2014/main" id="{359D7BD7-3CBC-4E00-ACDE-CCF6FAEEF441}"/>
                </a:ext>
              </a:extLst>
            </p:cNvPr>
            <p:cNvSpPr txBox="1"/>
            <p:nvPr/>
          </p:nvSpPr>
          <p:spPr>
            <a:xfrm>
              <a:off x="10730995" y="3564066"/>
              <a:ext cx="1528984" cy="1169551"/>
            </a:xfrm>
            <a:prstGeom prst="rect">
              <a:avLst/>
            </a:prstGeom>
            <a:noFill/>
          </p:spPr>
          <p:txBody>
            <a:bodyPr wrap="square" rtlCol="0">
              <a:spAutoFit/>
            </a:bodyPr>
            <a:lstStyle/>
            <a:p>
              <a:r>
                <a:rPr lang="cs-CZ" sz="1400" dirty="0"/>
                <a:t>Reálné hodnoty</a:t>
              </a:r>
            </a:p>
            <a:p>
              <a:r>
                <a:rPr lang="cs-CZ" sz="1400" dirty="0"/>
                <a:t>R = 1,2</a:t>
              </a:r>
            </a:p>
            <a:p>
              <a:r>
                <a:rPr lang="cs-CZ" sz="1400" dirty="0"/>
                <a:t>R = 1,01</a:t>
              </a:r>
            </a:p>
            <a:p>
              <a:r>
                <a:rPr lang="cs-CZ" sz="1400" dirty="0"/>
                <a:t>R = 0,87</a:t>
              </a:r>
            </a:p>
            <a:p>
              <a:r>
                <a:rPr lang="cs-CZ" sz="1400" dirty="0"/>
                <a:t>R = 0,73</a:t>
              </a:r>
            </a:p>
          </p:txBody>
        </p:sp>
      </p:grpSp>
    </p:spTree>
    <p:extLst>
      <p:ext uri="{BB962C8B-B14F-4D97-AF65-F5344CB8AC3E}">
        <p14:creationId xmlns:p14="http://schemas.microsoft.com/office/powerpoint/2010/main" val="189276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aoblený obdélník 5"/>
          <p:cNvSpPr/>
          <p:nvPr/>
        </p:nvSpPr>
        <p:spPr>
          <a:xfrm>
            <a:off x="308970" y="144795"/>
            <a:ext cx="10786382" cy="7423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cs-CZ" sz="2400" b="1" dirty="0">
                <a:solidFill>
                  <a:schemeClr val="tx2"/>
                </a:solidFill>
              </a:rPr>
              <a:t>Predikce počtu pacientů vyžadujících intenzivní péči – aktuální počet případů  </a:t>
            </a:r>
            <a:endParaRPr lang="cs-CZ" sz="2400" dirty="0">
              <a:solidFill>
                <a:schemeClr val="tx2"/>
              </a:solidFill>
            </a:endParaRPr>
          </a:p>
        </p:txBody>
      </p:sp>
      <p:graphicFrame>
        <p:nvGraphicFramePr>
          <p:cNvPr id="12" name="Chart 11">
            <a:extLst>
              <a:ext uri="{FF2B5EF4-FFF2-40B4-BE49-F238E27FC236}">
                <a16:creationId xmlns:a16="http://schemas.microsoft.com/office/drawing/2014/main" id="{FD565ECC-AC87-44CC-8D19-BC57251B5CEA}"/>
              </a:ext>
            </a:extLst>
          </p:cNvPr>
          <p:cNvGraphicFramePr/>
          <p:nvPr/>
        </p:nvGraphicFramePr>
        <p:xfrm>
          <a:off x="845244" y="1495033"/>
          <a:ext cx="9413453" cy="5001519"/>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4">
            <a:extLst>
              <a:ext uri="{FF2B5EF4-FFF2-40B4-BE49-F238E27FC236}">
                <a16:creationId xmlns:a16="http://schemas.microsoft.com/office/drawing/2014/main" id="{4231A2FA-B47D-4C3D-8DDD-0F1ACD6C8396}"/>
              </a:ext>
            </a:extLst>
          </p:cNvPr>
          <p:cNvSpPr txBox="1"/>
          <p:nvPr/>
        </p:nvSpPr>
        <p:spPr>
          <a:xfrm rot="16200000">
            <a:off x="-927370" y="3348863"/>
            <a:ext cx="2776337" cy="646331"/>
          </a:xfrm>
          <a:prstGeom prst="rect">
            <a:avLst/>
          </a:prstGeom>
          <a:noFill/>
        </p:spPr>
        <p:txBody>
          <a:bodyPr wrap="none" rtlCol="0">
            <a:spAutoFit/>
          </a:bodyPr>
          <a:lstStyle/>
          <a:p>
            <a:r>
              <a:rPr lang="cs-CZ" dirty="0"/>
              <a:t>Predikovaný počet pacientů</a:t>
            </a:r>
            <a:br>
              <a:rPr lang="cs-CZ" dirty="0"/>
            </a:br>
            <a:r>
              <a:rPr lang="cs-CZ" dirty="0"/>
              <a:t>vyžadujících intenzivní péči</a:t>
            </a:r>
          </a:p>
        </p:txBody>
      </p:sp>
      <p:sp>
        <p:nvSpPr>
          <p:cNvPr id="17" name="TextBox 31">
            <a:extLst>
              <a:ext uri="{FF2B5EF4-FFF2-40B4-BE49-F238E27FC236}">
                <a16:creationId xmlns:a16="http://schemas.microsoft.com/office/drawing/2014/main" id="{EFD3DBCC-0951-4CCC-9F48-5D93B20D724A}"/>
              </a:ext>
            </a:extLst>
          </p:cNvPr>
          <p:cNvSpPr txBox="1"/>
          <p:nvPr/>
        </p:nvSpPr>
        <p:spPr>
          <a:xfrm>
            <a:off x="3541175" y="6466726"/>
            <a:ext cx="818942" cy="369332"/>
          </a:xfrm>
          <a:prstGeom prst="rect">
            <a:avLst/>
          </a:prstGeom>
          <a:noFill/>
        </p:spPr>
        <p:txBody>
          <a:bodyPr wrap="none" rtlCol="0">
            <a:spAutoFit/>
          </a:bodyPr>
          <a:lstStyle/>
          <a:p>
            <a:r>
              <a:rPr lang="cs-CZ" dirty="0"/>
              <a:t>Datum</a:t>
            </a:r>
          </a:p>
        </p:txBody>
      </p:sp>
      <p:grpSp>
        <p:nvGrpSpPr>
          <p:cNvPr id="22" name="Skupina 21">
            <a:extLst>
              <a:ext uri="{FF2B5EF4-FFF2-40B4-BE49-F238E27FC236}">
                <a16:creationId xmlns:a16="http://schemas.microsoft.com/office/drawing/2014/main" id="{14239947-856E-44A6-839C-998063FFC752}"/>
              </a:ext>
            </a:extLst>
          </p:cNvPr>
          <p:cNvGrpSpPr/>
          <p:nvPr/>
        </p:nvGrpSpPr>
        <p:grpSpPr>
          <a:xfrm>
            <a:off x="6462419" y="1469144"/>
            <a:ext cx="5623734" cy="2160000"/>
            <a:chOff x="6462419" y="1469144"/>
            <a:chExt cx="5623734" cy="2160000"/>
          </a:xfrm>
        </p:grpSpPr>
        <p:cxnSp>
          <p:nvCxnSpPr>
            <p:cNvPr id="18" name="Straight Connector 33">
              <a:extLst>
                <a:ext uri="{FF2B5EF4-FFF2-40B4-BE49-F238E27FC236}">
                  <a16:creationId xmlns:a16="http://schemas.microsoft.com/office/drawing/2014/main" id="{A9A54B46-78AD-4BA6-8CE8-2DE511FCF00B}"/>
                </a:ext>
              </a:extLst>
            </p:cNvPr>
            <p:cNvCxnSpPr>
              <a:cxnSpLocks/>
            </p:cNvCxnSpPr>
            <p:nvPr/>
          </p:nvCxnSpPr>
          <p:spPr>
            <a:xfrm flipV="1">
              <a:off x="6470103" y="1469144"/>
              <a:ext cx="0" cy="21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34">
              <a:extLst>
                <a:ext uri="{FF2B5EF4-FFF2-40B4-BE49-F238E27FC236}">
                  <a16:creationId xmlns:a16="http://schemas.microsoft.com/office/drawing/2014/main" id="{5E958B65-6C96-4158-A037-67386FD7A850}"/>
                </a:ext>
              </a:extLst>
            </p:cNvPr>
            <p:cNvCxnSpPr>
              <a:cxnSpLocks/>
            </p:cNvCxnSpPr>
            <p:nvPr/>
          </p:nvCxnSpPr>
          <p:spPr>
            <a:xfrm>
              <a:off x="6462419" y="1469144"/>
              <a:ext cx="3502394"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37">
              <a:extLst>
                <a:ext uri="{FF2B5EF4-FFF2-40B4-BE49-F238E27FC236}">
                  <a16:creationId xmlns:a16="http://schemas.microsoft.com/office/drawing/2014/main" id="{9194AA35-385A-464D-89C8-6868D8F2FA49}"/>
                </a:ext>
              </a:extLst>
            </p:cNvPr>
            <p:cNvSpPr txBox="1"/>
            <p:nvPr/>
          </p:nvSpPr>
          <p:spPr>
            <a:xfrm>
              <a:off x="6477788" y="1558500"/>
              <a:ext cx="5608365" cy="954107"/>
            </a:xfrm>
            <a:prstGeom prst="rect">
              <a:avLst/>
            </a:prstGeom>
            <a:noFill/>
          </p:spPr>
          <p:txBody>
            <a:bodyPr wrap="square" rtlCol="0">
              <a:spAutoFit/>
            </a:bodyPr>
            <a:lstStyle/>
            <a:p>
              <a:r>
                <a:rPr lang="en-US" sz="1400" i="1" dirty="0" err="1"/>
                <a:t>Predikce</a:t>
              </a:r>
              <a:r>
                <a:rPr lang="cs-CZ" sz="1400" i="1" dirty="0"/>
                <a:t> počtu pacientů vyžadujících intenzivní péči</a:t>
              </a:r>
              <a:br>
                <a:rPr lang="cs-CZ" sz="1400" i="1" dirty="0"/>
              </a:br>
              <a:r>
                <a:rPr lang="cs-CZ" sz="1400" i="1" dirty="0"/>
                <a:t>na základě modelu při parametrech nemoci</a:t>
              </a:r>
            </a:p>
            <a:p>
              <a:r>
                <a:rPr lang="cs-CZ" sz="1400" i="1" dirty="0"/>
                <a:t>z letních/podzimních měsíců</a:t>
              </a:r>
              <a:br>
                <a:rPr lang="cs-CZ" sz="1400" i="1" dirty="0"/>
              </a:br>
              <a:r>
                <a:rPr lang="cs-CZ" sz="1400" i="1" dirty="0"/>
                <a:t>pro různé hodnoty R</a:t>
              </a:r>
            </a:p>
          </p:txBody>
        </p:sp>
      </p:grpSp>
      <p:sp>
        <p:nvSpPr>
          <p:cNvPr id="21" name="TextovéPole 20">
            <a:extLst>
              <a:ext uri="{FF2B5EF4-FFF2-40B4-BE49-F238E27FC236}">
                <a16:creationId xmlns:a16="http://schemas.microsoft.com/office/drawing/2014/main" id="{E2C3FC85-5B97-4743-AB77-4865DE88F231}"/>
              </a:ext>
            </a:extLst>
          </p:cNvPr>
          <p:cNvSpPr txBox="1"/>
          <p:nvPr/>
        </p:nvSpPr>
        <p:spPr>
          <a:xfrm>
            <a:off x="308970" y="1003173"/>
            <a:ext cx="5713759" cy="369332"/>
          </a:xfrm>
          <a:prstGeom prst="rect">
            <a:avLst/>
          </a:prstGeom>
          <a:noFill/>
        </p:spPr>
        <p:txBody>
          <a:bodyPr wrap="square" rtlCol="0">
            <a:spAutoFit/>
          </a:bodyPr>
          <a:lstStyle/>
          <a:p>
            <a:r>
              <a:rPr lang="cs-CZ" b="1" dirty="0"/>
              <a:t>Česká republika – predikce aktuálního počtu případů</a:t>
            </a:r>
          </a:p>
        </p:txBody>
      </p:sp>
      <p:grpSp>
        <p:nvGrpSpPr>
          <p:cNvPr id="11" name="Skupina 10">
            <a:extLst>
              <a:ext uri="{FF2B5EF4-FFF2-40B4-BE49-F238E27FC236}">
                <a16:creationId xmlns:a16="http://schemas.microsoft.com/office/drawing/2014/main" id="{44AF1D68-59C9-400B-A6FD-B0D11602552B}"/>
              </a:ext>
            </a:extLst>
          </p:cNvPr>
          <p:cNvGrpSpPr/>
          <p:nvPr/>
        </p:nvGrpSpPr>
        <p:grpSpPr>
          <a:xfrm>
            <a:off x="10370995" y="3564066"/>
            <a:ext cx="1888984" cy="1169551"/>
            <a:chOff x="10370995" y="3564066"/>
            <a:chExt cx="1888984" cy="1169551"/>
          </a:xfrm>
        </p:grpSpPr>
        <p:cxnSp>
          <p:nvCxnSpPr>
            <p:cNvPr id="3" name="Přímá spojnice 2">
              <a:extLst>
                <a:ext uri="{FF2B5EF4-FFF2-40B4-BE49-F238E27FC236}">
                  <a16:creationId xmlns:a16="http://schemas.microsoft.com/office/drawing/2014/main" id="{12E14F81-F4A2-4602-B1FF-A0CBC109BE33}"/>
                </a:ext>
              </a:extLst>
            </p:cNvPr>
            <p:cNvCxnSpPr>
              <a:cxnSpLocks/>
            </p:cNvCxnSpPr>
            <p:nvPr/>
          </p:nvCxnSpPr>
          <p:spPr>
            <a:xfrm>
              <a:off x="10370995" y="3948249"/>
              <a:ext cx="360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Přímá spojnice 12">
              <a:extLst>
                <a:ext uri="{FF2B5EF4-FFF2-40B4-BE49-F238E27FC236}">
                  <a16:creationId xmlns:a16="http://schemas.microsoft.com/office/drawing/2014/main" id="{190F5255-EC6F-4260-96B7-4D9FF92F29DA}"/>
                </a:ext>
              </a:extLst>
            </p:cNvPr>
            <p:cNvCxnSpPr>
              <a:cxnSpLocks/>
            </p:cNvCxnSpPr>
            <p:nvPr/>
          </p:nvCxnSpPr>
          <p:spPr>
            <a:xfrm>
              <a:off x="10370995" y="4154716"/>
              <a:ext cx="360000"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Přímá spojnice 13">
              <a:extLst>
                <a:ext uri="{FF2B5EF4-FFF2-40B4-BE49-F238E27FC236}">
                  <a16:creationId xmlns:a16="http://schemas.microsoft.com/office/drawing/2014/main" id="{5FE5CCEF-BB44-48E6-8B7A-4B437626F347}"/>
                </a:ext>
              </a:extLst>
            </p:cNvPr>
            <p:cNvCxnSpPr>
              <a:cxnSpLocks/>
            </p:cNvCxnSpPr>
            <p:nvPr/>
          </p:nvCxnSpPr>
          <p:spPr>
            <a:xfrm>
              <a:off x="10370995" y="4361183"/>
              <a:ext cx="3600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15" name="Přímá spojnice 14">
              <a:extLst>
                <a:ext uri="{FF2B5EF4-FFF2-40B4-BE49-F238E27FC236}">
                  <a16:creationId xmlns:a16="http://schemas.microsoft.com/office/drawing/2014/main" id="{13C1B794-4ACF-45D8-9E20-A1C6C24ED658}"/>
                </a:ext>
              </a:extLst>
            </p:cNvPr>
            <p:cNvCxnSpPr>
              <a:cxnSpLocks/>
            </p:cNvCxnSpPr>
            <p:nvPr/>
          </p:nvCxnSpPr>
          <p:spPr>
            <a:xfrm>
              <a:off x="10370995" y="4567651"/>
              <a:ext cx="3600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Obdélník 3">
              <a:extLst>
                <a:ext uri="{FF2B5EF4-FFF2-40B4-BE49-F238E27FC236}">
                  <a16:creationId xmlns:a16="http://schemas.microsoft.com/office/drawing/2014/main" id="{63946F48-33B4-4E5F-8588-9CD4E699B463}"/>
                </a:ext>
              </a:extLst>
            </p:cNvPr>
            <p:cNvSpPr/>
            <p:nvPr/>
          </p:nvSpPr>
          <p:spPr>
            <a:xfrm>
              <a:off x="10370995" y="3657601"/>
              <a:ext cx="360000" cy="13062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TextovéPole 4">
              <a:extLst>
                <a:ext uri="{FF2B5EF4-FFF2-40B4-BE49-F238E27FC236}">
                  <a16:creationId xmlns:a16="http://schemas.microsoft.com/office/drawing/2014/main" id="{E116A036-1FBF-42AF-8766-1B11FA270997}"/>
                </a:ext>
              </a:extLst>
            </p:cNvPr>
            <p:cNvSpPr txBox="1"/>
            <p:nvPr/>
          </p:nvSpPr>
          <p:spPr>
            <a:xfrm>
              <a:off x="10730995" y="3564066"/>
              <a:ext cx="1528984" cy="1169551"/>
            </a:xfrm>
            <a:prstGeom prst="rect">
              <a:avLst/>
            </a:prstGeom>
            <a:noFill/>
          </p:spPr>
          <p:txBody>
            <a:bodyPr wrap="square" rtlCol="0">
              <a:spAutoFit/>
            </a:bodyPr>
            <a:lstStyle/>
            <a:p>
              <a:r>
                <a:rPr lang="cs-CZ" sz="1400" dirty="0"/>
                <a:t>Reálné hodnoty</a:t>
              </a:r>
            </a:p>
            <a:p>
              <a:r>
                <a:rPr lang="cs-CZ" sz="1400" dirty="0"/>
                <a:t>R = 1,2</a:t>
              </a:r>
            </a:p>
            <a:p>
              <a:r>
                <a:rPr lang="cs-CZ" sz="1400" dirty="0"/>
                <a:t>R = 1,01</a:t>
              </a:r>
            </a:p>
            <a:p>
              <a:r>
                <a:rPr lang="cs-CZ" sz="1400" dirty="0"/>
                <a:t>R = 0,87</a:t>
              </a:r>
            </a:p>
            <a:p>
              <a:r>
                <a:rPr lang="cs-CZ" sz="1400" dirty="0"/>
                <a:t>R = 0,73</a:t>
              </a:r>
            </a:p>
          </p:txBody>
        </p:sp>
      </p:grpSp>
    </p:spTree>
    <p:extLst>
      <p:ext uri="{BB962C8B-B14F-4D97-AF65-F5344CB8AC3E}">
        <p14:creationId xmlns:p14="http://schemas.microsoft.com/office/powerpoint/2010/main" val="17466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aoblený obdélník 5"/>
          <p:cNvSpPr/>
          <p:nvPr/>
        </p:nvSpPr>
        <p:spPr>
          <a:xfrm>
            <a:off x="308970" y="144795"/>
            <a:ext cx="10786382" cy="7423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Predikce počtu hospitalizovaných pacientů a pacientů vyžadujících intenzivní péči</a:t>
            </a:r>
            <a:b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br>
            <a:r>
              <a:rPr kumimoji="0" lang="cs-CZ" sz="2400" b="1" i="0" u="none" strike="noStrike" kern="1200" cap="none" spc="0" normalizeH="0" baseline="0" noProof="0" dirty="0">
                <a:ln>
                  <a:noFill/>
                </a:ln>
                <a:solidFill>
                  <a:srgbClr val="44546A"/>
                </a:solidFill>
                <a:effectLst/>
                <a:uLnTx/>
                <a:uFillTx/>
                <a:latin typeface="Calibri" panose="020F0502020204030204"/>
                <a:ea typeface="+mn-ea"/>
                <a:cs typeface="+mn-cs"/>
              </a:rPr>
              <a:t>– aktuální počet případů  </a:t>
            </a:r>
            <a:endParaRPr kumimoji="0" lang="cs-CZ" sz="2400" b="0"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15" name="TextovéPole 14"/>
          <p:cNvSpPr txBox="1"/>
          <p:nvPr/>
        </p:nvSpPr>
        <p:spPr>
          <a:xfrm>
            <a:off x="543209" y="4587066"/>
            <a:ext cx="337482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smtClean="0">
                <a:ln>
                  <a:noFill/>
                </a:ln>
                <a:solidFill>
                  <a:srgbClr val="C00000"/>
                </a:solidFill>
                <a:effectLst/>
                <a:uLnTx/>
                <a:uFillTx/>
                <a:latin typeface="Calibri" panose="020F0502020204030204"/>
                <a:ea typeface="+mn-ea"/>
                <a:cs typeface="+mn-cs"/>
              </a:rPr>
              <a:t>10.11</a:t>
            </a: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je z nemocnic hlášeno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sng" strike="noStrike" kern="1200" cap="none" spc="0" normalizeH="0" baseline="0" noProof="0" dirty="0" smtClean="0">
                <a:ln>
                  <a:noFill/>
                </a:ln>
                <a:solidFill>
                  <a:srgbClr val="C00000"/>
                </a:solidFill>
                <a:effectLst/>
                <a:uLnTx/>
                <a:uFillTx/>
                <a:latin typeface="Calibri" panose="020F0502020204030204"/>
                <a:ea typeface="+mn-ea"/>
                <a:cs typeface="+mn-cs"/>
              </a:rPr>
              <a:t>7 564 všech </a:t>
            </a:r>
            <a:r>
              <a:rPr kumimoji="0" lang="cs-CZ" sz="2400" b="1" i="0" u="sng" strike="noStrike" kern="1200" cap="none" spc="0" normalizeH="0" baseline="0" noProof="0" dirty="0">
                <a:ln>
                  <a:noFill/>
                </a:ln>
                <a:solidFill>
                  <a:srgbClr val="C00000"/>
                </a:solidFill>
                <a:effectLst/>
                <a:uLnTx/>
                <a:uFillTx/>
                <a:latin typeface="Calibri" panose="020F0502020204030204"/>
                <a:ea typeface="+mn-ea"/>
                <a:cs typeface="+mn-cs"/>
              </a:rPr>
              <a:t>hospitalizací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s COVID-19 </a:t>
            </a:r>
          </a:p>
        </p:txBody>
      </p:sp>
      <p:cxnSp>
        <p:nvCxnSpPr>
          <p:cNvPr id="16" name="Přímá spojnice se šipkou 15"/>
          <p:cNvCxnSpPr/>
          <p:nvPr/>
        </p:nvCxnSpPr>
        <p:spPr>
          <a:xfrm>
            <a:off x="3918038" y="5588009"/>
            <a:ext cx="21105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Obdélník 16"/>
          <p:cNvSpPr/>
          <p:nvPr/>
        </p:nvSpPr>
        <p:spPr>
          <a:xfrm>
            <a:off x="3743384" y="5001985"/>
            <a:ext cx="2376760" cy="454612"/>
          </a:xfrm>
          <a:prstGeom prst="rect">
            <a:avLst/>
          </a:prstGeom>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z toho</a:t>
            </a:r>
            <a:endParaRPr kumimoji="0" lang="en-US"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8" name="TextovéPole 17"/>
          <p:cNvSpPr txBox="1"/>
          <p:nvPr/>
        </p:nvSpPr>
        <p:spPr>
          <a:xfrm>
            <a:off x="6062709" y="5353578"/>
            <a:ext cx="16764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1 </a:t>
            </a:r>
            <a:r>
              <a:rPr kumimoji="0" lang="cs-CZ" sz="2400" b="1" i="0" u="none" strike="noStrike" kern="1200" cap="none" spc="0" normalizeH="0" baseline="0" noProof="0" dirty="0" smtClean="0">
                <a:ln>
                  <a:noFill/>
                </a:ln>
                <a:solidFill>
                  <a:srgbClr val="C00000"/>
                </a:solidFill>
                <a:effectLst/>
                <a:uLnTx/>
                <a:uFillTx/>
                <a:latin typeface="Calibri" panose="020F0502020204030204"/>
                <a:ea typeface="+mn-ea"/>
                <a:cs typeface="+mn-cs"/>
              </a:rPr>
              <a:t>120 </a:t>
            </a: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na JIP</a:t>
            </a:r>
          </a:p>
        </p:txBody>
      </p:sp>
      <p:cxnSp>
        <p:nvCxnSpPr>
          <p:cNvPr id="19" name="Přímá spojnice se šipkou 18"/>
          <p:cNvCxnSpPr/>
          <p:nvPr/>
        </p:nvCxnSpPr>
        <p:spPr>
          <a:xfrm>
            <a:off x="7713552" y="5588009"/>
            <a:ext cx="21105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Obdélník 19"/>
          <p:cNvSpPr/>
          <p:nvPr/>
        </p:nvSpPr>
        <p:spPr>
          <a:xfrm>
            <a:off x="7538898" y="5001985"/>
            <a:ext cx="2376760" cy="454612"/>
          </a:xfrm>
          <a:prstGeom prst="rect">
            <a:avLst/>
          </a:prstGeom>
        </p:spPr>
        <p:txBody>
          <a:bodyPr wrap="square">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cs-CZ"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z toho</a:t>
            </a:r>
            <a:endParaRPr kumimoji="0" lang="en-US" sz="22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21" name="TextovéPole 20"/>
          <p:cNvSpPr txBox="1"/>
          <p:nvPr/>
        </p:nvSpPr>
        <p:spPr>
          <a:xfrm>
            <a:off x="9960424" y="5159855"/>
            <a:ext cx="210784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smtClean="0">
                <a:ln>
                  <a:noFill/>
                </a:ln>
                <a:solidFill>
                  <a:srgbClr val="C00000"/>
                </a:solidFill>
                <a:effectLst/>
                <a:uLnTx/>
                <a:uFillTx/>
                <a:latin typeface="Calibri" panose="020F0502020204030204"/>
                <a:ea typeface="+mn-ea"/>
                <a:cs typeface="+mn-cs"/>
              </a:rPr>
              <a:t>642 </a:t>
            </a:r>
            <a:r>
              <a:rPr kumimoji="0" lang="cs-CZ" sz="2400" b="1" i="0" u="none" strike="noStrike" kern="1200" cap="none" spc="0" normalizeH="0" baseline="0" noProof="0" dirty="0">
                <a:ln>
                  <a:noFill/>
                </a:ln>
                <a:solidFill>
                  <a:srgbClr val="C00000"/>
                </a:solidFill>
                <a:effectLst/>
                <a:uLnTx/>
                <a:uFillTx/>
                <a:latin typeface="Calibri" panose="020F0502020204030204"/>
                <a:ea typeface="+mn-ea"/>
                <a:cs typeface="+mn-cs"/>
              </a:rPr>
              <a:t>na UPV/ECMO</a:t>
            </a:r>
          </a:p>
        </p:txBody>
      </p:sp>
      <p:graphicFrame>
        <p:nvGraphicFramePr>
          <p:cNvPr id="12" name="Tabulka 11"/>
          <p:cNvGraphicFramePr>
            <a:graphicFrameLocks noGrp="1"/>
          </p:cNvGraphicFramePr>
          <p:nvPr>
            <p:extLst>
              <p:ext uri="{D42A27DB-BD31-4B8C-83A1-F6EECF244321}">
                <p14:modId xmlns:p14="http://schemas.microsoft.com/office/powerpoint/2010/main" val="2871802991"/>
              </p:ext>
            </p:extLst>
          </p:nvPr>
        </p:nvGraphicFramePr>
        <p:xfrm>
          <a:off x="311671" y="1109735"/>
          <a:ext cx="11575534" cy="2772707"/>
        </p:xfrm>
        <a:graphic>
          <a:graphicData uri="http://schemas.openxmlformats.org/drawingml/2006/table">
            <a:tbl>
              <a:tblPr firstRow="1" bandRow="1">
                <a:tableStyleId>{5C22544A-7EE6-4342-B048-85BDC9FD1C3A}</a:tableStyleId>
              </a:tblPr>
              <a:tblGrid>
                <a:gridCol w="190218">
                  <a:extLst>
                    <a:ext uri="{9D8B030D-6E8A-4147-A177-3AD203B41FA5}">
                      <a16:colId xmlns:a16="http://schemas.microsoft.com/office/drawing/2014/main" val="20000"/>
                    </a:ext>
                  </a:extLst>
                </a:gridCol>
                <a:gridCol w="5080764">
                  <a:extLst>
                    <a:ext uri="{9D8B030D-6E8A-4147-A177-3AD203B41FA5}">
                      <a16:colId xmlns:a16="http://schemas.microsoft.com/office/drawing/2014/main" val="20001"/>
                    </a:ext>
                  </a:extLst>
                </a:gridCol>
                <a:gridCol w="1576138">
                  <a:extLst>
                    <a:ext uri="{9D8B030D-6E8A-4147-A177-3AD203B41FA5}">
                      <a16:colId xmlns:a16="http://schemas.microsoft.com/office/drawing/2014/main" val="20002"/>
                    </a:ext>
                  </a:extLst>
                </a:gridCol>
                <a:gridCol w="1576138">
                  <a:extLst>
                    <a:ext uri="{9D8B030D-6E8A-4147-A177-3AD203B41FA5}">
                      <a16:colId xmlns:a16="http://schemas.microsoft.com/office/drawing/2014/main" val="20003"/>
                    </a:ext>
                  </a:extLst>
                </a:gridCol>
                <a:gridCol w="1576138">
                  <a:extLst>
                    <a:ext uri="{9D8B030D-6E8A-4147-A177-3AD203B41FA5}">
                      <a16:colId xmlns:a16="http://schemas.microsoft.com/office/drawing/2014/main" val="20004"/>
                    </a:ext>
                  </a:extLst>
                </a:gridCol>
                <a:gridCol w="1576138">
                  <a:extLst>
                    <a:ext uri="{9D8B030D-6E8A-4147-A177-3AD203B41FA5}">
                      <a16:colId xmlns:a16="http://schemas.microsoft.com/office/drawing/2014/main" val="20005"/>
                    </a:ext>
                  </a:extLst>
                </a:gridCol>
              </a:tblGrid>
              <a:tr h="284970">
                <a:tc gridSpan="2">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cs-CZ" sz="1600" b="1" dirty="0">
                          <a:solidFill>
                            <a:schemeClr val="tx1"/>
                          </a:solidFill>
                          <a:effectLst/>
                          <a:latin typeface="+mn-lt"/>
                          <a:ea typeface="Calibri" panose="020F0502020204030204" pitchFamily="34" charset="0"/>
                          <a:cs typeface="Times New Roman" panose="02020603050405020304" pitchFamily="18" charset="0"/>
                        </a:rPr>
                        <a:t>REGION </a:t>
                      </a:r>
                      <a:r>
                        <a:rPr lang="en-US" sz="1600" b="1" dirty="0">
                          <a:solidFill>
                            <a:schemeClr val="tx1"/>
                          </a:solidFill>
                          <a:effectLst/>
                          <a:latin typeface="+mn-lt"/>
                          <a:ea typeface="Calibri" panose="020F0502020204030204" pitchFamily="34" charset="0"/>
                          <a:cs typeface="Times New Roman" panose="02020603050405020304" pitchFamily="18" charset="0"/>
                        </a:rPr>
                        <a:t>|</a:t>
                      </a:r>
                      <a:r>
                        <a:rPr lang="en-US" sz="1600" b="1" baseline="0" dirty="0">
                          <a:solidFill>
                            <a:schemeClr val="tx1"/>
                          </a:solidFill>
                          <a:effectLst/>
                          <a:latin typeface="+mn-lt"/>
                          <a:ea typeface="Calibri" panose="020F0502020204030204" pitchFamily="34" charset="0"/>
                          <a:cs typeface="Times New Roman" panose="02020603050405020304" pitchFamily="18" charset="0"/>
                        </a:rPr>
                        <a:t> PARAMETRY</a:t>
                      </a:r>
                      <a:endParaRPr lang="en-US"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endParaRPr lang="en-US" sz="16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gridSpan="4">
                  <a:txBody>
                    <a:bodyPr/>
                    <a:lstStyle/>
                    <a:p>
                      <a:pPr algn="ctr">
                        <a:lnSpc>
                          <a:spcPct val="107000"/>
                        </a:lnSpc>
                        <a:spcAft>
                          <a:spcPts val="0"/>
                        </a:spcAft>
                      </a:pPr>
                      <a:r>
                        <a:rPr lang="cs-CZ" sz="1600" b="1" kern="1200" dirty="0">
                          <a:solidFill>
                            <a:schemeClr val="dk1"/>
                          </a:solidFill>
                          <a:effectLst/>
                          <a:latin typeface="+mn-lt"/>
                          <a:ea typeface="Calibri" panose="020F0502020204030204" pitchFamily="34" charset="0"/>
                          <a:cs typeface="Times New Roman" panose="02020603050405020304" pitchFamily="18" charset="0"/>
                        </a:rPr>
                        <a:t>Počty pacientů dle jednotlivých scénářů*</a:t>
                      </a:r>
                      <a:endParaRPr lang="en-US" sz="1600" b="1" kern="1200" dirty="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cs-CZ"/>
                    </a:p>
                  </a:txBody>
                  <a:tcPr/>
                </a:tc>
                <a:tc hMerge="1">
                  <a:txBody>
                    <a:bodyPr/>
                    <a:lstStyle/>
                    <a:p>
                      <a:pPr>
                        <a:lnSpc>
                          <a:spcPct val="107000"/>
                        </a:lnSpc>
                        <a:spcAft>
                          <a:spcPts val="0"/>
                        </a:spcAft>
                      </a:pPr>
                      <a:endParaRPr lang="en-US" sz="1800" b="1" kern="1200" dirty="0">
                        <a:solidFill>
                          <a:schemeClr val="dk1"/>
                        </a:solidFill>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nSpc>
                          <a:spcPct val="107000"/>
                        </a:lnSpc>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59401">
                <a:tc gridSpan="2">
                  <a:txBody>
                    <a:bodyPr/>
                    <a:lstStyle/>
                    <a:p>
                      <a:pPr algn="l">
                        <a:lnSpc>
                          <a:spcPct val="107000"/>
                        </a:lnSpc>
                        <a:spcAft>
                          <a:spcPts val="0"/>
                        </a:spcAft>
                      </a:pPr>
                      <a:r>
                        <a:rPr lang="cs-CZ" sz="1800" b="1" kern="1200" dirty="0">
                          <a:solidFill>
                            <a:schemeClr val="dk1"/>
                          </a:solidFill>
                          <a:effectLst/>
                          <a:latin typeface="+mn-lt"/>
                          <a:ea typeface="+mn-ea"/>
                          <a:cs typeface="+mn-cs"/>
                        </a:rPr>
                        <a:t>Predikce pro ČR:</a:t>
                      </a:r>
                      <a:endParaRPr lang="en-US" sz="1600" b="1" dirty="0">
                        <a:effectLst/>
                        <a:latin typeface="+mn-lt"/>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just">
                        <a:lnSpc>
                          <a:spcPct val="107000"/>
                        </a:lnSpc>
                        <a:spcAft>
                          <a:spcPts val="0"/>
                        </a:spcAft>
                      </a:pPr>
                      <a:endParaRPr lang="en-US" sz="1600" b="1"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Velmi</a:t>
                      </a:r>
                      <a:r>
                        <a:rPr lang="cs-CZ" sz="1600" b="1" baseline="0" dirty="0">
                          <a:effectLst/>
                          <a:latin typeface="+mn-lt"/>
                          <a:ea typeface="Calibri" panose="020F0502020204030204" pitchFamily="34" charset="0"/>
                          <a:cs typeface="Times New Roman" panose="02020603050405020304" pitchFamily="18" charset="0"/>
                        </a:rPr>
                        <a:t> příznivý</a:t>
                      </a:r>
                      <a:r>
                        <a:rPr lang="cs-CZ" sz="1600" b="1" dirty="0">
                          <a:effectLst/>
                          <a:latin typeface="+mn-lt"/>
                          <a:ea typeface="Calibri" panose="020F0502020204030204" pitchFamily="34" charset="0"/>
                          <a:cs typeface="Times New Roman" panose="02020603050405020304" pitchFamily="18" charset="0"/>
                        </a:rPr>
                        <a:t> 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0,73)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Středně příznivý  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0,87)</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Realistický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 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1,01)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Rizikový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scénář </a:t>
                      </a:r>
                    </a:p>
                    <a:p>
                      <a:pPr algn="ctr">
                        <a:lnSpc>
                          <a:spcPct val="100000"/>
                        </a:lnSpc>
                        <a:spcAft>
                          <a:spcPts val="0"/>
                        </a:spcAft>
                      </a:pPr>
                      <a:r>
                        <a:rPr lang="cs-CZ" sz="1600" b="1" dirty="0">
                          <a:effectLst/>
                          <a:latin typeface="+mn-lt"/>
                          <a:ea typeface="Calibri" panose="020F0502020204030204" pitchFamily="34" charset="0"/>
                          <a:cs typeface="Times New Roman" panose="02020603050405020304" pitchFamily="18" charset="0"/>
                        </a:rPr>
                        <a:t>(R = 1,29)</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Celkové počty hospitalizací k </a:t>
                      </a:r>
                      <a:r>
                        <a:rPr lang="cs-CZ" sz="1600" dirty="0" smtClean="0">
                          <a:effectLst/>
                          <a:latin typeface="+mn-lt"/>
                          <a:ea typeface="Calibri" panose="020F0502020204030204" pitchFamily="34" charset="0"/>
                          <a:cs typeface="Times New Roman" panose="02020603050405020304" pitchFamily="18" charset="0"/>
                        </a:rPr>
                        <a:t>10. </a:t>
                      </a:r>
                      <a:r>
                        <a:rPr lang="cs-CZ" sz="1600" dirty="0">
                          <a:effectLst/>
                          <a:latin typeface="+mn-lt"/>
                          <a:ea typeface="Calibri" panose="020F0502020204030204" pitchFamily="34" charset="0"/>
                          <a:cs typeface="Times New Roman" panose="02020603050405020304" pitchFamily="18" charset="0"/>
                        </a:rPr>
                        <a:t>11. na lůžku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cs-CZ" sz="1600" b="0" i="0" u="none" strike="noStrike" dirty="0" smtClean="0">
                          <a:solidFill>
                            <a:srgbClr val="000000"/>
                          </a:solidFill>
                          <a:effectLst/>
                          <a:latin typeface="Calibri" panose="020F0502020204030204" pitchFamily="34" charset="0"/>
                        </a:rPr>
                        <a:t>7 564</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cs-CZ" sz="1600" b="0" i="0" u="none" strike="noStrike" dirty="0" smtClean="0">
                          <a:solidFill>
                            <a:srgbClr val="000000"/>
                          </a:solidFill>
                          <a:effectLst/>
                          <a:latin typeface="Calibri" panose="020F0502020204030204" pitchFamily="34" charset="0"/>
                        </a:rPr>
                        <a:t>7 564</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cs-CZ" sz="1600" b="0" i="0" u="none" strike="noStrike" dirty="0" smtClean="0">
                          <a:solidFill>
                            <a:srgbClr val="000000"/>
                          </a:solidFill>
                          <a:effectLst/>
                          <a:latin typeface="Calibri" panose="020F0502020204030204" pitchFamily="34" charset="0"/>
                        </a:rPr>
                        <a:t>7 564</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cs-CZ" sz="1600" b="0" i="0" u="none" strike="noStrike" dirty="0" smtClean="0">
                          <a:solidFill>
                            <a:srgbClr val="000000"/>
                          </a:solidFill>
                          <a:effectLst/>
                          <a:latin typeface="Calibri" panose="020F0502020204030204" pitchFamily="34" charset="0"/>
                        </a:rPr>
                        <a:t>7 564</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čistý denní nárůst počtu všech hospitalizaci</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548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celkové počty hospitalizací k 15. 11. na lůžku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a:solidFill>
                            <a:srgbClr val="000000"/>
                          </a:solidFill>
                          <a:effectLst/>
                          <a:latin typeface="Calibri" panose="020F0502020204030204" pitchFamily="34" charset="0"/>
                        </a:rPr>
                        <a:t>6 460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a:solidFill>
                            <a:srgbClr val="000000"/>
                          </a:solidFill>
                          <a:effectLst/>
                          <a:latin typeface="Calibri" panose="020F0502020204030204" pitchFamily="34" charset="0"/>
                        </a:rPr>
                        <a:t>7 982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a:solidFill>
                            <a:srgbClr val="000000"/>
                          </a:solidFill>
                          <a:effectLst/>
                          <a:latin typeface="Calibri" panose="020F0502020204030204" pitchFamily="34" charset="0"/>
                        </a:rPr>
                        <a:t>9 973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b"/>
                      <a:r>
                        <a:rPr lang="cs-CZ" sz="1600" b="0" i="0" u="none" strike="noStrike" dirty="0">
                          <a:solidFill>
                            <a:srgbClr val="000000"/>
                          </a:solidFill>
                          <a:effectLst/>
                          <a:latin typeface="Calibri" panose="020F0502020204030204" pitchFamily="34" charset="0"/>
                        </a:rPr>
                        <a:t>13 392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288056">
                <a:tc>
                  <a:txBody>
                    <a:bodyPr/>
                    <a:lstStyle/>
                    <a:p>
                      <a:pPr algn="just">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Celkové počty na intenzivní péči k </a:t>
                      </a:r>
                      <a:r>
                        <a:rPr lang="cs-CZ" sz="1600" dirty="0" smtClean="0">
                          <a:effectLst/>
                          <a:latin typeface="+mn-lt"/>
                          <a:ea typeface="Calibri" panose="020F0502020204030204" pitchFamily="34" charset="0"/>
                          <a:cs typeface="Times New Roman" panose="02020603050405020304" pitchFamily="18" charset="0"/>
                        </a:rPr>
                        <a:t>10. </a:t>
                      </a:r>
                      <a:r>
                        <a:rPr lang="cs-CZ" sz="1600" dirty="0">
                          <a:effectLst/>
                          <a:latin typeface="+mn-lt"/>
                          <a:ea typeface="Calibri" panose="020F0502020204030204" pitchFamily="34" charset="0"/>
                          <a:cs typeface="Times New Roman" panose="02020603050405020304" pitchFamily="18" charset="0"/>
                        </a:rPr>
                        <a:t>11. na lůžku JIP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 </a:t>
                      </a:r>
                      <a:r>
                        <a:rPr lang="cs-CZ" sz="1600" b="0" i="0" u="none" strike="noStrike" dirty="0" smtClean="0">
                          <a:solidFill>
                            <a:srgbClr val="000000"/>
                          </a:solidFill>
                          <a:effectLst/>
                          <a:latin typeface="Calibri" panose="020F0502020204030204" pitchFamily="34" charset="0"/>
                        </a:rPr>
                        <a:t>120</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 </a:t>
                      </a:r>
                      <a:r>
                        <a:rPr lang="cs-CZ" sz="1600" b="0" i="0" u="none" strike="noStrike" dirty="0" smtClean="0">
                          <a:solidFill>
                            <a:srgbClr val="000000"/>
                          </a:solidFill>
                          <a:effectLst/>
                          <a:latin typeface="Calibri" panose="020F0502020204030204" pitchFamily="34" charset="0"/>
                        </a:rPr>
                        <a:t>120</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 </a:t>
                      </a:r>
                      <a:r>
                        <a:rPr lang="cs-CZ" sz="1600" b="0" i="0" u="none" strike="noStrike" dirty="0" smtClean="0">
                          <a:solidFill>
                            <a:srgbClr val="000000"/>
                          </a:solidFill>
                          <a:effectLst/>
                          <a:latin typeface="Calibri" panose="020F0502020204030204" pitchFamily="34" charset="0"/>
                        </a:rPr>
                        <a:t>120</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1 </a:t>
                      </a:r>
                      <a:r>
                        <a:rPr lang="cs-CZ" sz="1600" b="0" i="0" u="none" strike="noStrike" smtClean="0">
                          <a:solidFill>
                            <a:srgbClr val="000000"/>
                          </a:solidFill>
                          <a:effectLst/>
                          <a:latin typeface="Calibri" panose="020F0502020204030204" pitchFamily="34" charset="0"/>
                        </a:rPr>
                        <a:t>120</a:t>
                      </a:r>
                      <a:endParaRPr lang="cs-CZ" sz="16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8056">
                <a:tc>
                  <a:txBody>
                    <a:bodyPr/>
                    <a:lstStyle/>
                    <a:p>
                      <a:pPr>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čistý denní nárůst pacientů na intenzivní péči</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a:solidFill>
                            <a:srgbClr val="000000"/>
                          </a:solidFill>
                          <a:effectLst/>
                          <a:latin typeface="Calibri" panose="020F0502020204030204" pitchFamily="34"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cs-CZ" sz="1600" b="0" i="0" u="none" strike="noStrike" dirty="0">
                          <a:solidFill>
                            <a:srgbClr val="000000"/>
                          </a:solidFill>
                          <a:effectLst/>
                          <a:latin typeface="Calibri" panose="020F0502020204030204" pitchFamily="34" charset="0"/>
                        </a:rPr>
                        <a:t>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88056">
                <a:tc>
                  <a:txBody>
                    <a:bodyPr/>
                    <a:lstStyle/>
                    <a:p>
                      <a:pPr>
                        <a:lnSpc>
                          <a:spcPct val="100000"/>
                        </a:lnSpc>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Aft>
                          <a:spcPts val="0"/>
                        </a:spcAft>
                      </a:pPr>
                      <a:r>
                        <a:rPr lang="cs-CZ" sz="1600" dirty="0">
                          <a:effectLst/>
                          <a:latin typeface="+mn-lt"/>
                          <a:ea typeface="Calibri" panose="020F0502020204030204" pitchFamily="34" charset="0"/>
                          <a:cs typeface="Times New Roman" panose="02020603050405020304" pitchFamily="18" charset="0"/>
                        </a:rPr>
                        <a:t>Predikce - celkové počty na intenzivní péči k 15. 11. na lůžku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a:solidFill>
                            <a:srgbClr val="000000"/>
                          </a:solidFill>
                          <a:effectLst/>
                          <a:latin typeface="Calibri" panose="020F0502020204030204" pitchFamily="34" charset="0"/>
                        </a:rPr>
                        <a:t>1 319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a:solidFill>
                            <a:srgbClr val="000000"/>
                          </a:solidFill>
                          <a:effectLst/>
                          <a:latin typeface="Calibri" panose="020F0502020204030204" pitchFamily="34" charset="0"/>
                        </a:rPr>
                        <a:t>1 605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a:solidFill>
                            <a:srgbClr val="000000"/>
                          </a:solidFill>
                          <a:effectLst/>
                          <a:latin typeface="Calibri" panose="020F0502020204030204" pitchFamily="34" charset="0"/>
                        </a:rPr>
                        <a:t>1 975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cs-CZ" sz="1600" b="0" i="0" u="none" strike="noStrike" dirty="0">
                          <a:solidFill>
                            <a:srgbClr val="000000"/>
                          </a:solidFill>
                          <a:effectLst/>
                          <a:latin typeface="Calibri" panose="020F0502020204030204" pitchFamily="34" charset="0"/>
                        </a:rPr>
                        <a:t>2 600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7"/>
                  </a:ext>
                </a:extLst>
              </a:tr>
            </a:tbl>
          </a:graphicData>
        </a:graphic>
      </p:graphicFrame>
      <p:sp>
        <p:nvSpPr>
          <p:cNvPr id="13" name="Obdélník 12"/>
          <p:cNvSpPr/>
          <p:nvPr/>
        </p:nvSpPr>
        <p:spPr>
          <a:xfrm>
            <a:off x="253969" y="3882442"/>
            <a:ext cx="8192835" cy="344069"/>
          </a:xfrm>
          <a:prstGeom prst="rect">
            <a:avLst/>
          </a:prstGeom>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cs-CZ" sz="1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Jednotlivé scénáře vycházejí z reálných dat epidemiologického vývoje </a:t>
            </a:r>
            <a:endPar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33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solidFill>
                  <a:prstClr val="black"/>
                </a:solidFill>
                <a:effectLst/>
                <a:uLnTx/>
                <a:uFillTx/>
                <a:latin typeface="Calibri" panose="020F0502020204030204"/>
                <a:ea typeface="+mn-ea"/>
                <a:cs typeface="+mn-cs"/>
              </a:rPr>
              <a:t>Došlo ke snížení</a:t>
            </a:r>
            <a:r>
              <a:rPr kumimoji="0" lang="cs-CZ" sz="3200" b="1" i="0" u="none" strike="noStrike" kern="1200" cap="none" spc="0" normalizeH="0" noProof="0" dirty="0" smtClean="0">
                <a:ln>
                  <a:noFill/>
                </a:ln>
                <a:solidFill>
                  <a:prstClr val="black"/>
                </a:solidFill>
                <a:effectLst/>
                <a:uLnTx/>
                <a:uFillTx/>
                <a:latin typeface="Calibri" panose="020F0502020204030204"/>
                <a:ea typeface="+mn-ea"/>
                <a:cs typeface="+mn-cs"/>
              </a:rPr>
              <a:t> reprodukčního čísla pod 1, což je pozitivní trend, který se projeví v redukci zátěže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366711" y="1809750"/>
            <a:ext cx="11344275" cy="40318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smtClean="0">
                <a:ln>
                  <a:noFill/>
                </a:ln>
                <a:effectLst/>
                <a:uLnTx/>
                <a:uFillTx/>
                <a:latin typeface="Calibri" panose="020F0502020204030204"/>
                <a:ea typeface="+mn-ea"/>
                <a:cs typeface="+mn-cs"/>
              </a:rPr>
              <a:t>Pokles</a:t>
            </a:r>
            <a:r>
              <a:rPr kumimoji="0" lang="cs-CZ" sz="3200" b="1" i="0" u="none" strike="noStrike" kern="1200" cap="none" spc="0" normalizeH="0" noProof="0" dirty="0" smtClean="0">
                <a:ln>
                  <a:noFill/>
                </a:ln>
                <a:effectLst/>
                <a:uLnTx/>
                <a:uFillTx/>
                <a:latin typeface="Calibri" panose="020F0502020204030204"/>
                <a:ea typeface="+mn-ea"/>
                <a:cs typeface="+mn-cs"/>
              </a:rPr>
              <a:t> hodnoty je patrný i ze srovnání </a:t>
            </a:r>
            <a:r>
              <a:rPr kumimoji="0" lang="cs-CZ" sz="3200" b="1" i="0" u="none" strike="noStrike" kern="1200" cap="none" spc="0" normalizeH="0" noProof="0" dirty="0" err="1" smtClean="0">
                <a:ln>
                  <a:noFill/>
                </a:ln>
                <a:effectLst/>
                <a:uLnTx/>
                <a:uFillTx/>
                <a:latin typeface="Calibri" panose="020F0502020204030204"/>
                <a:ea typeface="+mn-ea"/>
                <a:cs typeface="+mn-cs"/>
              </a:rPr>
              <a:t>mezitýdenního</a:t>
            </a:r>
            <a:r>
              <a:rPr kumimoji="0" lang="cs-CZ" sz="3200" b="1" i="0" u="none" strike="noStrike" kern="1200" cap="none" spc="0" normalizeH="0" noProof="0" dirty="0" smtClean="0">
                <a:ln>
                  <a:noFill/>
                </a:ln>
                <a:effectLst/>
                <a:uLnTx/>
                <a:uFillTx/>
                <a:latin typeface="Calibri" panose="020F0502020204030204"/>
                <a:ea typeface="+mn-ea"/>
                <a:cs typeface="+mn-cs"/>
              </a:rPr>
              <a:t> vývoje počtu nově pozitivních případů</a:t>
            </a:r>
            <a:endParaRPr lang="cs-CZ" sz="3200" b="1" dirty="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cs-CZ" sz="3200" b="1" dirty="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cs-CZ" sz="3200" b="1" dirty="0" smtClean="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cs-CZ" sz="3200" b="1" dirty="0">
              <a:solidFill>
                <a:srgbClr val="C00000"/>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Aktuální hodnota </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je mírně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nižší </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než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0,9, což ale stále není dostatečné pro rychlejší zpomalení epidemie</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 Je nutné posilovat dodržování přijatých opatření.</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410200" y="3022252"/>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Šipka dolů 4"/>
          <p:cNvSpPr/>
          <p:nvPr/>
        </p:nvSpPr>
        <p:spPr>
          <a:xfrm>
            <a:off x="5410200" y="5841623"/>
            <a:ext cx="1095375" cy="8167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481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ázek 8"/>
          <p:cNvPicPr>
            <a:picLocks noChangeAspect="1"/>
          </p:cNvPicPr>
          <p:nvPr/>
        </p:nvPicPr>
        <p:blipFill>
          <a:blip r:embed="rId2"/>
          <a:stretch>
            <a:fillRect/>
          </a:stretch>
        </p:blipFill>
        <p:spPr>
          <a:xfrm>
            <a:off x="2809768" y="1601949"/>
            <a:ext cx="4686007" cy="2852059"/>
          </a:xfrm>
          <a:prstGeom prst="rect">
            <a:avLst/>
          </a:prstGeom>
        </p:spPr>
      </p:pic>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44546A"/>
                </a:solidFill>
                <a:effectLst/>
                <a:uLnTx/>
                <a:uFillTx/>
                <a:latin typeface="Calibri" panose="020F0502020204030204"/>
                <a:ea typeface="+mn-ea"/>
                <a:cs typeface="+mn-cs"/>
              </a:rPr>
              <a:t>Situace</a:t>
            </a:r>
            <a:r>
              <a:rPr kumimoji="0" lang="en-US" sz="32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cs-CZ" sz="3200" b="1" i="0" u="none" strike="noStrike" kern="1200" cap="none" spc="0" normalizeH="0" baseline="0" noProof="0" dirty="0">
                <a:ln>
                  <a:noFill/>
                </a:ln>
                <a:solidFill>
                  <a:srgbClr val="44546A"/>
                </a:solidFill>
                <a:effectLst/>
                <a:uLnTx/>
                <a:uFillTx/>
                <a:latin typeface="Calibri" panose="020F0502020204030204"/>
                <a:ea typeface="+mn-ea"/>
                <a:cs typeface="+mn-cs"/>
              </a:rPr>
              <a:t>v celé populaci ČR</a:t>
            </a:r>
          </a:p>
        </p:txBody>
      </p:sp>
      <p:sp>
        <p:nvSpPr>
          <p:cNvPr id="21" name="TextovéPole 20">
            <a:extLst>
              <a:ext uri="{FF2B5EF4-FFF2-40B4-BE49-F238E27FC236}">
                <a16:creationId xmlns:a16="http://schemas.microsoft.com/office/drawing/2014/main" id="{AAE0361F-E506-4977-82C5-F24A5FA62772}"/>
              </a:ext>
            </a:extLst>
          </p:cNvPr>
          <p:cNvSpPr txBox="1"/>
          <p:nvPr/>
        </p:nvSpPr>
        <p:spPr>
          <a:xfrm rot="16200000">
            <a:off x="-518687" y="4645163"/>
            <a:ext cx="194444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Počet osob s COVID-19</a:t>
            </a:r>
          </a:p>
        </p:txBody>
      </p:sp>
      <p:sp>
        <p:nvSpPr>
          <p:cNvPr id="5" name="Obdélník 4"/>
          <p:cNvSpPr/>
          <p:nvPr/>
        </p:nvSpPr>
        <p:spPr>
          <a:xfrm>
            <a:off x="1922828" y="829275"/>
            <a:ext cx="834634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sng" strike="noStrike" kern="1200" cap="none" spc="0" normalizeH="0" baseline="0" noProof="0" dirty="0">
                <a:ln>
                  <a:noFill/>
                </a:ln>
                <a:solidFill>
                  <a:prstClr val="black"/>
                </a:solidFill>
                <a:effectLst/>
                <a:uLnTx/>
                <a:uFillTx/>
                <a:latin typeface="Calibri" panose="020F0502020204030204"/>
                <a:ea typeface="+mn-ea"/>
                <a:cs typeface="+mn-cs"/>
              </a:rPr>
              <a:t>Aktuální odhad R pro ČR</a:t>
            </a:r>
          </a:p>
          <a:p>
            <a:pPr lvl="0" algn="ctr">
              <a:defRPr/>
            </a:pPr>
            <a:r>
              <a:rPr lang="cs-CZ" sz="3200" dirty="0"/>
              <a:t>0,85 (95% IS 0,84–0,85</a:t>
            </a:r>
            <a:r>
              <a:rPr lang="cs-CZ" sz="3200" dirty="0" smtClean="0"/>
              <a:t>)*</a:t>
            </a:r>
            <a:endParaRPr kumimoji="0" lang="cs-CZ" sz="3200" b="1"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6">
            <a:extLst>
              <a:ext uri="{FF2B5EF4-FFF2-40B4-BE49-F238E27FC236}">
                <a16:creationId xmlns:a16="http://schemas.microsoft.com/office/drawing/2014/main" id="{9973232A-9684-4FC9-AE77-1386A1121E76}"/>
              </a:ext>
            </a:extLst>
          </p:cNvPr>
          <p:cNvSpPr txBox="1"/>
          <p:nvPr/>
        </p:nvSpPr>
        <p:spPr>
          <a:xfrm>
            <a:off x="1447800" y="4099878"/>
            <a:ext cx="4707153" cy="707886"/>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Denní počet </a:t>
            </a:r>
            <a:r>
              <a:rPr kumimoji="0" lang="pt-BR" sz="2000" b="1" i="0" u="none" strike="noStrike" kern="1200" cap="none" spc="0" normalizeH="0" baseline="0" noProof="0" dirty="0">
                <a:ln>
                  <a:noFill/>
                </a:ln>
                <a:solidFill>
                  <a:prstClr val="black"/>
                </a:solidFill>
                <a:effectLst/>
                <a:uLnTx/>
                <a:uFillTx/>
                <a:latin typeface="Calibri" panose="020F0502020204030204"/>
                <a:ea typeface="+mn-ea"/>
                <a:cs typeface="+mn-cs"/>
              </a:rPr>
              <a:t>osob s</a:t>
            </a: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 nově</a:t>
            </a:r>
            <a:r>
              <a:rPr kumimoji="0" lang="pt-BR" sz="2000" b="1" i="0" u="none" strike="noStrike" kern="1200" cap="none" spc="0" normalizeH="0" baseline="0" noProof="0" dirty="0">
                <a:ln>
                  <a:noFill/>
                </a:ln>
                <a:solidFill>
                  <a:prstClr val="black"/>
                </a:solidFill>
                <a:effectLst/>
                <a:uLnTx/>
                <a:uFillTx/>
                <a:latin typeface="Calibri" panose="020F0502020204030204"/>
                <a:ea typeface="+mn-ea"/>
                <a:cs typeface="+mn-cs"/>
              </a:rPr>
              <a:t> prokázanou</a:t>
            </a:r>
            <a:r>
              <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2000" b="1" i="0" u="none" strike="noStrike" kern="1200" cap="none" spc="0" normalizeH="0" baseline="0" noProof="0" dirty="0">
                <a:ln>
                  <a:noFill/>
                </a:ln>
                <a:solidFill>
                  <a:prstClr val="black"/>
                </a:solidFill>
                <a:effectLst/>
                <a:uLnTx/>
                <a:uFillTx/>
                <a:latin typeface="Calibri" panose="020F0502020204030204"/>
                <a:ea typeface="+mn-ea"/>
                <a:cs typeface="+mn-cs"/>
              </a:rPr>
              <a:t>nákazou COVID-19</a:t>
            </a:r>
            <a:endParaRPr kumimoji="0" lang="cs-CZ"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ovéPole 25">
            <a:extLst>
              <a:ext uri="{FF2B5EF4-FFF2-40B4-BE49-F238E27FC236}">
                <a16:creationId xmlns:a16="http://schemas.microsoft.com/office/drawing/2014/main" id="{6B627DB5-E7BE-4826-83AC-838BCA5E7E3C}"/>
              </a:ext>
            </a:extLst>
          </p:cNvPr>
          <p:cNvSpPr txBox="1"/>
          <p:nvPr/>
        </p:nvSpPr>
        <p:spPr>
          <a:xfrm>
            <a:off x="243884" y="6372659"/>
            <a:ext cx="11354940" cy="430887"/>
          </a:xfrm>
          <a:prstGeom prst="rect">
            <a:avLst/>
          </a:prstGeom>
          <a:noFill/>
        </p:spPr>
        <p:txBody>
          <a:bodyPr wrap="square">
            <a:spAutoFit/>
          </a:bodyPr>
          <a:lstStyle/>
          <a:p>
            <a:r>
              <a:rPr lang="cs-CZ" sz="1100" dirty="0"/>
              <a:t>* Výpočet funkcí </a:t>
            </a:r>
            <a:r>
              <a:rPr lang="cs-CZ" sz="1100" dirty="0" err="1"/>
              <a:t>estimate_R</a:t>
            </a:r>
            <a:r>
              <a:rPr lang="cs-CZ" sz="1100" dirty="0"/>
              <a:t> v software R (balíček </a:t>
            </a:r>
            <a:r>
              <a:rPr lang="cs-CZ" sz="1100" dirty="0" err="1"/>
              <a:t>EpiEstim</a:t>
            </a:r>
            <a:r>
              <a:rPr lang="cs-CZ" sz="1100" dirty="0"/>
              <a:t>), 7denní časové okno, předpoklad rozdělení sériového intervalu: průměr 4.8, SD 2.3 (</a:t>
            </a:r>
            <a:r>
              <a:rPr lang="cs-CZ" sz="1100" dirty="0" err="1"/>
              <a:t>Nishiura</a:t>
            </a:r>
            <a:r>
              <a:rPr lang="cs-CZ" sz="1100" dirty="0"/>
              <a:t> et al., 2020), odhad uveden jako medián a 2,5%–97,5% kvantily.</a:t>
            </a:r>
          </a:p>
        </p:txBody>
      </p:sp>
      <p:grpSp>
        <p:nvGrpSpPr>
          <p:cNvPr id="28" name="Skupina 27"/>
          <p:cNvGrpSpPr/>
          <p:nvPr/>
        </p:nvGrpSpPr>
        <p:grpSpPr>
          <a:xfrm>
            <a:off x="9718781" y="1744597"/>
            <a:ext cx="1591404" cy="276999"/>
            <a:chOff x="9718781" y="1744597"/>
            <a:chExt cx="1591404" cy="276999"/>
          </a:xfrm>
        </p:grpSpPr>
        <p:sp>
          <p:nvSpPr>
            <p:cNvPr id="29" name="TextovéPole 28"/>
            <p:cNvSpPr txBox="1"/>
            <p:nvPr/>
          </p:nvSpPr>
          <p:spPr>
            <a:xfrm>
              <a:off x="9718781" y="1837223"/>
              <a:ext cx="108000" cy="108000"/>
            </a:xfrm>
            <a:prstGeom prst="rect">
              <a:avLst/>
            </a:prstGeom>
            <a:solidFill>
              <a:srgbClr val="C00000"/>
            </a:solidFill>
          </p:spPr>
          <p:txBody>
            <a:bodyPr wrap="square" rtlCol="0">
              <a:spAutoFit/>
            </a:bodyPr>
            <a:lstStyle/>
            <a:p>
              <a:endParaRPr lang="cs-CZ" dirty="0"/>
            </a:p>
          </p:txBody>
        </p:sp>
        <p:sp>
          <p:nvSpPr>
            <p:cNvPr id="30" name="TextovéPole 29"/>
            <p:cNvSpPr txBox="1"/>
            <p:nvPr/>
          </p:nvSpPr>
          <p:spPr>
            <a:xfrm>
              <a:off x="9820823" y="1744597"/>
              <a:ext cx="1489362" cy="276999"/>
            </a:xfrm>
            <a:prstGeom prst="rect">
              <a:avLst/>
            </a:prstGeom>
            <a:noFill/>
          </p:spPr>
          <p:txBody>
            <a:bodyPr wrap="square" rtlCol="0">
              <a:spAutoFit/>
            </a:bodyPr>
            <a:lstStyle/>
            <a:p>
              <a:r>
                <a:rPr lang="cs-CZ" sz="1200" b="1" dirty="0"/>
                <a:t>Incidence</a:t>
              </a:r>
            </a:p>
          </p:txBody>
        </p:sp>
      </p:grpSp>
      <p:cxnSp>
        <p:nvCxnSpPr>
          <p:cNvPr id="25" name="Přímá spojnice 24">
            <a:extLst>
              <a:ext uri="{FF2B5EF4-FFF2-40B4-BE49-F238E27FC236}">
                <a16:creationId xmlns:a16="http://schemas.microsoft.com/office/drawing/2014/main" id="{50799D38-217C-4919-BC0B-8935B9826571}"/>
              </a:ext>
            </a:extLst>
          </p:cNvPr>
          <p:cNvCxnSpPr>
            <a:cxnSpLocks/>
          </p:cNvCxnSpPr>
          <p:nvPr/>
        </p:nvCxnSpPr>
        <p:spPr>
          <a:xfrm flipH="1">
            <a:off x="1618600" y="1744597"/>
            <a:ext cx="1840522" cy="1870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Přímá spojnice 30">
            <a:extLst>
              <a:ext uri="{FF2B5EF4-FFF2-40B4-BE49-F238E27FC236}">
                <a16:creationId xmlns:a16="http://schemas.microsoft.com/office/drawing/2014/main" id="{8F229281-C9AA-48B9-A3C0-B2FD523C78CB}"/>
              </a:ext>
            </a:extLst>
          </p:cNvPr>
          <p:cNvCxnSpPr>
            <a:cxnSpLocks/>
          </p:cNvCxnSpPr>
          <p:nvPr/>
        </p:nvCxnSpPr>
        <p:spPr>
          <a:xfrm>
            <a:off x="8998002" y="1744597"/>
            <a:ext cx="2336221" cy="1582647"/>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Skupina 23">
            <a:extLst>
              <a:ext uri="{FF2B5EF4-FFF2-40B4-BE49-F238E27FC236}">
                <a16:creationId xmlns:a16="http://schemas.microsoft.com/office/drawing/2014/main" id="{469AB29E-A179-4CBA-BBB6-2B7834E43DBC}"/>
              </a:ext>
            </a:extLst>
          </p:cNvPr>
          <p:cNvGrpSpPr/>
          <p:nvPr/>
        </p:nvGrpSpPr>
        <p:grpSpPr>
          <a:xfrm>
            <a:off x="7273287" y="2067873"/>
            <a:ext cx="1640389" cy="1659367"/>
            <a:chOff x="6860909" y="2067873"/>
            <a:chExt cx="1640389" cy="1659367"/>
          </a:xfrm>
        </p:grpSpPr>
        <p:sp>
          <p:nvSpPr>
            <p:cNvPr id="32" name="TextBox 21">
              <a:extLst>
                <a:ext uri="{FF2B5EF4-FFF2-40B4-BE49-F238E27FC236}">
                  <a16:creationId xmlns:a16="http://schemas.microsoft.com/office/drawing/2014/main" id="{18A24689-596B-4441-A8CB-1B0CD5829160}"/>
                </a:ext>
              </a:extLst>
            </p:cNvPr>
            <p:cNvSpPr txBox="1"/>
            <p:nvPr/>
          </p:nvSpPr>
          <p:spPr>
            <a:xfrm>
              <a:off x="6860909" y="2067873"/>
              <a:ext cx="1640389" cy="461665"/>
            </a:xfrm>
            <a:prstGeom prst="rect">
              <a:avLst/>
            </a:prstGeom>
            <a:noFill/>
          </p:spPr>
          <p:txBody>
            <a:bodyPr wrap="square" rtlCol="0">
              <a:spAutoFit/>
            </a:bodyPr>
            <a:lstStyle/>
            <a:p>
              <a:r>
                <a:rPr lang="cs-CZ" sz="1200" dirty="0"/>
                <a:t>Prevalence na 100 000 obyvatel</a:t>
              </a:r>
            </a:p>
          </p:txBody>
        </p:sp>
        <p:pic>
          <p:nvPicPr>
            <p:cNvPr id="33" name="Obrázek 32">
              <a:extLst>
                <a:ext uri="{FF2B5EF4-FFF2-40B4-BE49-F238E27FC236}">
                  <a16:creationId xmlns:a16="http://schemas.microsoft.com/office/drawing/2014/main" id="{92FF972B-AFF8-49B6-AD04-BC0A9A5C7682}"/>
                </a:ext>
              </a:extLst>
            </p:cNvPr>
            <p:cNvPicPr>
              <a:picLocks noChangeAspect="1"/>
            </p:cNvPicPr>
            <p:nvPr/>
          </p:nvPicPr>
          <p:blipFill rotWithShape="1">
            <a:blip r:embed="rId3"/>
            <a:srcRect l="17242" b="3992"/>
            <a:stretch/>
          </p:blipFill>
          <p:spPr>
            <a:xfrm>
              <a:off x="6961321" y="2593288"/>
              <a:ext cx="1143000" cy="1133952"/>
            </a:xfrm>
            <a:prstGeom prst="rect">
              <a:avLst/>
            </a:prstGeom>
          </p:spPr>
        </p:pic>
      </p:grpSp>
      <p:graphicFrame>
        <p:nvGraphicFramePr>
          <p:cNvPr id="17" name="Chart 4">
            <a:extLst>
              <a:ext uri="{FF2B5EF4-FFF2-40B4-BE49-F238E27FC236}">
                <a16:creationId xmlns:a16="http://schemas.microsoft.com/office/drawing/2014/main" id="{551441EC-F0A9-4A5E-B39E-6C78EC006571}"/>
              </a:ext>
            </a:extLst>
          </p:cNvPr>
          <p:cNvGraphicFramePr/>
          <p:nvPr>
            <p:extLst>
              <p:ext uri="{D42A27DB-BD31-4B8C-83A1-F6EECF244321}">
                <p14:modId xmlns:p14="http://schemas.microsoft.com/office/powerpoint/2010/main" val="606496781"/>
              </p:ext>
            </p:extLst>
          </p:nvPr>
        </p:nvGraphicFramePr>
        <p:xfrm>
          <a:off x="418529" y="3716819"/>
          <a:ext cx="11354940" cy="27383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8369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319085" y="561975"/>
            <a:ext cx="11439525"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Stávající vývoj epidemie COVID-19 ukazuje na zpomalení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jejího šíření, nejnovější diagnostikované počty nakažených </a:t>
            </a:r>
            <a:r>
              <a:rPr kumimoji="0" lang="cs-CZ" sz="3200" b="1" i="0" u="none" strike="noStrike" kern="1200" cap="none" spc="0" normalizeH="0" noProof="0" dirty="0">
                <a:ln>
                  <a:noFill/>
                </a:ln>
                <a:solidFill>
                  <a:prstClr val="black"/>
                </a:solidFill>
                <a:effectLst/>
                <a:uLnTx/>
                <a:uFillTx/>
                <a:latin typeface="Calibri" panose="020F0502020204030204"/>
                <a:ea typeface="+mn-ea"/>
                <a:cs typeface="+mn-cs"/>
              </a:rPr>
              <a:t>jsou sice nadále vysoké, avšak klesající ve srovnání s uplynulými týdny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295275" y="3663255"/>
            <a:ext cx="11563349"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baseline="0" noProof="0" dirty="0">
                <a:ln>
                  <a:noFill/>
                </a:ln>
                <a:solidFill>
                  <a:srgbClr val="C00000"/>
                </a:solidFill>
                <a:effectLst/>
                <a:uLnTx/>
                <a:uFillTx/>
                <a:latin typeface="Calibri" panose="020F0502020204030204"/>
                <a:ea typeface="+mn-ea"/>
                <a:cs typeface="+mn-cs"/>
              </a:rPr>
              <a:t>Tato prezentace je stručným shrnutím stávajícího stavu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baseline="0" noProof="0" dirty="0">
                <a:ln>
                  <a:noFill/>
                </a:ln>
                <a:solidFill>
                  <a:srgbClr val="C00000"/>
                </a:solidFill>
                <a:effectLst/>
                <a:uLnTx/>
                <a:uFillTx/>
                <a:latin typeface="Calibri" panose="020F0502020204030204"/>
                <a:ea typeface="+mn-ea"/>
                <a:cs typeface="+mn-cs"/>
              </a:rPr>
              <a:t>a krátkodobých</a:t>
            </a:r>
            <a:r>
              <a:rPr kumimoji="0" lang="cs-CZ" sz="3000" b="1" i="0" u="none" strike="noStrike" kern="1200" cap="none" spc="0" normalizeH="0" noProof="0" dirty="0">
                <a:ln>
                  <a:noFill/>
                </a:ln>
                <a:solidFill>
                  <a:srgbClr val="C00000"/>
                </a:solidFill>
                <a:effectLst/>
                <a:uLnTx/>
                <a:uFillTx/>
                <a:latin typeface="Calibri" panose="020F0502020204030204"/>
                <a:ea typeface="+mn-ea"/>
                <a:cs typeface="+mn-cs"/>
              </a:rPr>
              <a:t> trendů. Dne 6.11. byly vypracovány nové scénáře pro krátkodobé predikce platné do konce listopadu 2020. Scénáře reflektují aktuální vývoj epidemie, který neeskaluje dle předchozích vysoce rizikových scénářů. Proto je nově jako nejrizikovější zpracován trendový </a:t>
            </a:r>
            <a:r>
              <a:rPr kumimoji="0" lang="cs-CZ" sz="3000" b="1" i="0" u="none" strike="noStrike" kern="1200" cap="none" spc="0" normalizeH="0" noProof="0" dirty="0" err="1">
                <a:ln>
                  <a:noFill/>
                </a:ln>
                <a:solidFill>
                  <a:srgbClr val="C00000"/>
                </a:solidFill>
                <a:effectLst/>
                <a:uLnTx/>
                <a:uFillTx/>
                <a:latin typeface="Calibri" panose="020F0502020204030204"/>
                <a:ea typeface="+mn-ea"/>
                <a:cs typeface="+mn-cs"/>
              </a:rPr>
              <a:t>výhle</a:t>
            </a:r>
            <a:r>
              <a:rPr lang="cs-CZ" sz="3000" b="1" dirty="0">
                <a:solidFill>
                  <a:srgbClr val="C00000"/>
                </a:solidFill>
                <a:latin typeface="Calibri" panose="020F0502020204030204"/>
              </a:rPr>
              <a:t>d dle reprodukčního čísla 1,2. </a:t>
            </a:r>
            <a:endParaRPr kumimoji="0" lang="cs-CZ" sz="3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491161" y="2383095"/>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23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BE5D9B15-9A2B-4DD9-96F4-1AF57AAB983D}"/>
              </a:ext>
            </a:extLst>
          </p:cNvPr>
          <p:cNvSpPr>
            <a:spLocks noGrp="1"/>
          </p:cNvSpPr>
          <p:nvPr>
            <p:ph idx="1"/>
          </p:nvPr>
        </p:nvSpPr>
        <p:spPr>
          <a:xfrm>
            <a:off x="1097280" y="2017216"/>
            <a:ext cx="10814209" cy="4700016"/>
          </a:xfrm>
        </p:spPr>
        <p:txBody>
          <a:bodyPr>
            <a:noAutofit/>
          </a:bodyPr>
          <a:lstStyle/>
          <a:p>
            <a:r>
              <a:rPr lang="cs-CZ" sz="1800" b="1" dirty="0">
                <a:solidFill>
                  <a:srgbClr val="00B050"/>
                </a:solidFill>
              </a:rPr>
              <a:t>Scénář A (velmi příznivý scénář; R = 0,73)</a:t>
            </a:r>
          </a:p>
          <a:p>
            <a:pPr lvl="1"/>
            <a:r>
              <a:rPr lang="cs-CZ" sz="1600" dirty="0"/>
              <a:t>odpovídá dynamice onemocnění po úspěšném zavedení populačních opatření v dubnu 2020 a předpokládá hodnotu reprodukčního čísla </a:t>
            </a:r>
            <a:r>
              <a:rPr lang="cs-CZ" sz="1600" u="sng" dirty="0"/>
              <a:t>R = 0,73 od </a:t>
            </a:r>
            <a:r>
              <a:rPr lang="en-US" sz="1600" u="sng" dirty="0"/>
              <a:t>22</a:t>
            </a:r>
            <a:r>
              <a:rPr lang="cs-CZ" sz="1600" u="sng" dirty="0"/>
              <a:t>.10.2020</a:t>
            </a:r>
            <a:r>
              <a:rPr lang="cs-CZ" sz="1600" dirty="0"/>
              <a:t> (dopad opatření, </a:t>
            </a:r>
            <a:r>
              <a:rPr lang="en-US" sz="1600" dirty="0"/>
              <a:t>z</a:t>
            </a:r>
            <a:r>
              <a:rPr lang="cs-CZ" sz="1600" dirty="0" err="1"/>
              <a:t>ákaz</a:t>
            </a:r>
            <a:r>
              <a:rPr lang="cs-CZ" sz="1600" dirty="0"/>
              <a:t> volného pohybu; pro pozorované počty se předpokládá dopad s přibližně 10denním odstupem)</a:t>
            </a:r>
          </a:p>
          <a:p>
            <a:pPr lvl="1"/>
            <a:r>
              <a:rPr lang="cs-CZ" sz="1600" dirty="0"/>
              <a:t>R = 0,73 je nastavena jako hodnota významně snížené reprodukce viru, při níž dojde k velmi významnému poklesu populační zátěže</a:t>
            </a:r>
          </a:p>
          <a:p>
            <a:r>
              <a:rPr lang="cs-CZ" sz="1800" b="1" dirty="0">
                <a:solidFill>
                  <a:srgbClr val="0070C0"/>
                </a:solidFill>
              </a:rPr>
              <a:t>Scénář B (středně příznivý scénář; R = </a:t>
            </a:r>
            <a:r>
              <a:rPr lang="en-US" sz="1800" b="1" dirty="0">
                <a:solidFill>
                  <a:srgbClr val="0070C0"/>
                </a:solidFill>
              </a:rPr>
              <a:t>0,87</a:t>
            </a:r>
            <a:r>
              <a:rPr lang="cs-CZ" sz="1800" b="1" dirty="0">
                <a:solidFill>
                  <a:srgbClr val="0070C0"/>
                </a:solidFill>
              </a:rPr>
              <a:t>)</a:t>
            </a:r>
          </a:p>
          <a:p>
            <a:pPr lvl="1"/>
            <a:r>
              <a:rPr lang="cs-CZ" sz="1600" dirty="0"/>
              <a:t>scénář odpovídá přibližně poloviční redukci hodnoty R ve srovnání se scénářem A oproti scénáři </a:t>
            </a:r>
            <a:r>
              <a:rPr lang="en-US" sz="1600" dirty="0"/>
              <a:t>C</a:t>
            </a:r>
            <a:r>
              <a:rPr lang="cs-CZ" sz="1600" dirty="0"/>
              <a:t>; hodnota </a:t>
            </a:r>
            <a:r>
              <a:rPr lang="cs-CZ" sz="1600" u="sng" dirty="0"/>
              <a:t>R = 0,87 je nastavena od </a:t>
            </a:r>
            <a:r>
              <a:rPr lang="en-US" sz="1600" u="sng" dirty="0"/>
              <a:t>22</a:t>
            </a:r>
            <a:r>
              <a:rPr lang="cs-CZ" sz="1600" u="sng" dirty="0"/>
              <a:t>.10.2020</a:t>
            </a:r>
            <a:r>
              <a:rPr lang="cs-CZ" sz="1600" dirty="0"/>
              <a:t> (dopad opatření, </a:t>
            </a:r>
            <a:r>
              <a:rPr lang="en-US" sz="1600" dirty="0"/>
              <a:t>z</a:t>
            </a:r>
            <a:r>
              <a:rPr lang="cs-CZ" sz="1600" dirty="0" err="1"/>
              <a:t>ákaz</a:t>
            </a:r>
            <a:r>
              <a:rPr lang="cs-CZ" sz="1600" dirty="0"/>
              <a:t> volného pohybu; pro pozorované počty se předpokládá dopad s přibližně 10denním odstupem)</a:t>
            </a:r>
          </a:p>
          <a:p>
            <a:r>
              <a:rPr lang="cs-CZ" sz="1800" b="1" dirty="0">
                <a:solidFill>
                  <a:srgbClr val="FFC618"/>
                </a:solidFill>
              </a:rPr>
              <a:t>Scénář C (realistický scénář, dle kalibrace modelu; R = 1,00)</a:t>
            </a:r>
          </a:p>
          <a:p>
            <a:pPr lvl="1"/>
            <a:r>
              <a:rPr lang="cs-CZ" sz="1600" dirty="0"/>
              <a:t>scénář odpovídá kalibraci SIR modelu, pokračování trendu po zavedení opatření od 14.10.; hodnota R vychází z aktuální situace k 6.11. 2020: v tomto scénáři by pokračovaly přírůstky současným tempem, jde o rizikový trend s ohledem na budoucí zátěž systému akutní lůžkové péče </a:t>
            </a:r>
          </a:p>
          <a:p>
            <a:r>
              <a:rPr lang="cs-CZ" sz="1800" b="1" dirty="0">
                <a:solidFill>
                  <a:srgbClr val="FF0000"/>
                </a:solidFill>
              </a:rPr>
              <a:t>Scénář D (rizikový scénář, zhoršení aktuálního stavu, předpokládané R = 1,20)</a:t>
            </a:r>
          </a:p>
          <a:p>
            <a:pPr lvl="1"/>
            <a:r>
              <a:rPr lang="cs-CZ" sz="1600" dirty="0"/>
              <a:t>scénář předpokládá zhoršení hodnoty reprodukčního čísla v následujících týdnech a modeluje vysoce rizikovou situaci, kdy by se předchozí opatření projevila nedostatečně a došlo by následně k zvýšení tlaku na nemocniční péči </a:t>
            </a:r>
          </a:p>
          <a:p>
            <a:pPr lvl="1"/>
            <a:endParaRPr lang="cs-CZ" sz="1600" dirty="0"/>
          </a:p>
          <a:p>
            <a:pPr lvl="1"/>
            <a:endParaRPr lang="cs-CZ" sz="1600" dirty="0"/>
          </a:p>
          <a:p>
            <a:pPr lvl="1"/>
            <a:endParaRPr lang="cs-CZ" sz="2000" dirty="0"/>
          </a:p>
        </p:txBody>
      </p:sp>
      <p:sp>
        <p:nvSpPr>
          <p:cNvPr id="5" name="Zaoblený obdélník 15">
            <a:extLst>
              <a:ext uri="{FF2B5EF4-FFF2-40B4-BE49-F238E27FC236}">
                <a16:creationId xmlns:a16="http://schemas.microsoft.com/office/drawing/2014/main" id="{4BA38838-9D73-4F91-BF19-C0247BF9CEFA}"/>
              </a:ext>
            </a:extLst>
          </p:cNvPr>
          <p:cNvSpPr/>
          <p:nvPr/>
        </p:nvSpPr>
        <p:spPr>
          <a:xfrm>
            <a:off x="556550" y="144314"/>
            <a:ext cx="11354939" cy="75103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2800" b="1" i="0" u="none" strike="noStrike" kern="1200" cap="none" spc="0" normalizeH="0" baseline="0" noProof="0" dirty="0">
                <a:ln>
                  <a:noFill/>
                </a:ln>
                <a:solidFill>
                  <a:srgbClr val="44546A"/>
                </a:solidFill>
                <a:effectLst/>
                <a:uLnTx/>
                <a:uFillTx/>
                <a:latin typeface="Calibri" panose="020F0502020204030204"/>
                <a:ea typeface="+mn-ea"/>
                <a:cs typeface="+mn-cs"/>
              </a:rPr>
              <a:t>Scénáře pro krátkodobé predikce vývoje epidemie do </a:t>
            </a:r>
            <a:r>
              <a:rPr kumimoji="0" lang="en-US" sz="2800" b="1" i="0" u="none" strike="noStrike" kern="1200" cap="none" spc="0" normalizeH="0" baseline="0" noProof="0" dirty="0" err="1">
                <a:ln>
                  <a:noFill/>
                </a:ln>
                <a:solidFill>
                  <a:srgbClr val="44546A"/>
                </a:solidFill>
                <a:effectLst/>
                <a:uLnTx/>
                <a:uFillTx/>
                <a:latin typeface="Calibri" panose="020F0502020204030204"/>
                <a:ea typeface="+mn-ea"/>
                <a:cs typeface="+mn-cs"/>
              </a:rPr>
              <a:t>konce</a:t>
            </a:r>
            <a:r>
              <a:rPr kumimoji="0" lang="en-US" sz="2800" b="1" i="0" u="none" strike="noStrike" kern="1200" cap="none" spc="0" normalizeH="0" baseline="0" noProof="0" dirty="0">
                <a:ln>
                  <a:noFill/>
                </a:ln>
                <a:solidFill>
                  <a:srgbClr val="44546A"/>
                </a:solidFill>
                <a:effectLst/>
                <a:uLnTx/>
                <a:uFillTx/>
                <a:latin typeface="Calibri" panose="020F0502020204030204"/>
                <a:ea typeface="+mn-ea"/>
                <a:cs typeface="+mn-cs"/>
              </a:rPr>
              <a:t> </a:t>
            </a:r>
            <a:r>
              <a:rPr kumimoji="0" lang="en-US" sz="2800" b="1" i="0" u="none" strike="noStrike" kern="1200" cap="none" spc="0" normalizeH="0" baseline="0" noProof="0" dirty="0" err="1">
                <a:ln>
                  <a:noFill/>
                </a:ln>
                <a:solidFill>
                  <a:srgbClr val="44546A"/>
                </a:solidFill>
                <a:effectLst/>
                <a:uLnTx/>
                <a:uFillTx/>
                <a:latin typeface="Calibri" panose="020F0502020204030204"/>
                <a:ea typeface="+mn-ea"/>
                <a:cs typeface="+mn-cs"/>
              </a:rPr>
              <a:t>listopadu</a:t>
            </a:r>
            <a:endParaRPr kumimoji="0" lang="cs-CZ" sz="28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2" name="Obdélník 1"/>
          <p:cNvSpPr/>
          <p:nvPr/>
        </p:nvSpPr>
        <p:spPr>
          <a:xfrm>
            <a:off x="556550" y="904982"/>
            <a:ext cx="11129482" cy="1077218"/>
          </a:xfrm>
          <a:prstGeom prst="rect">
            <a:avLst/>
          </a:prstGeom>
        </p:spPr>
        <p:txBody>
          <a:bodyPr wrap="square">
            <a:spAutoFit/>
          </a:bodyPr>
          <a:lstStyle/>
          <a:p>
            <a:pPr lvl="0">
              <a:defRPr/>
            </a:pPr>
            <a:r>
              <a:rPr lang="cs-CZ" sz="1600" b="1" dirty="0"/>
              <a:t>Dne 6.11. byly vypracovány nové scénáře pro krátkodobé predikce platné do konce listopadu 2020. Scénáře reflektují aktuální vývoj epidemie, který neeskaluje dle předchozích vysoce rizikových scénářů. Proto je nově jako nejrizikovější zpracován trendový výhled dle reprodukčního čísla 1,2. Scénáře jsou zpracovány pro kalibraci SIR modelů a jejich implementace je provedena do reálných časových řad vycházejících z dat ISIN. </a:t>
            </a:r>
            <a:endParaRPr lang="cs-CZ" sz="1600" dirty="0"/>
          </a:p>
        </p:txBody>
      </p:sp>
    </p:spTree>
    <p:extLst>
      <p:ext uri="{BB962C8B-B14F-4D97-AF65-F5344CB8AC3E}">
        <p14:creationId xmlns:p14="http://schemas.microsoft.com/office/powerpoint/2010/main" val="118381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002060"/>
                </a:solidFill>
                <a:effectLst/>
                <a:uLnTx/>
                <a:uFillTx/>
                <a:latin typeface="Calibri" panose="020F0502020204030204"/>
                <a:ea typeface="+mn-ea"/>
                <a:cs typeface="+mn-cs"/>
              </a:rPr>
              <a:t>Nové predikce ve čtyřech scénářích: projekce do listopadu</a:t>
            </a:r>
          </a:p>
        </p:txBody>
      </p:sp>
      <p:sp>
        <p:nvSpPr>
          <p:cNvPr id="3" name="TextovéPole 2"/>
          <p:cNvSpPr txBox="1"/>
          <p:nvPr/>
        </p:nvSpPr>
        <p:spPr>
          <a:xfrm>
            <a:off x="173293" y="1415666"/>
            <a:ext cx="386715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2400" b="1" i="0" u="none" strike="noStrike" kern="1200" cap="none" spc="0" normalizeH="0" baseline="0" noProof="0" dirty="0">
                <a:ln>
                  <a:noFill/>
                </a:ln>
                <a:solidFill>
                  <a:prstClr val="black"/>
                </a:solidFill>
                <a:effectLst/>
                <a:uLnTx/>
                <a:uFillTx/>
                <a:latin typeface="Calibri" panose="020F0502020204030204"/>
                <a:ea typeface="+mn-ea"/>
                <a:cs typeface="+mn-cs"/>
              </a:rPr>
              <a:t>Scénáře vývoje dle hodnoty reprodukčního čísla </a:t>
            </a:r>
          </a:p>
        </p:txBody>
      </p:sp>
      <p:sp>
        <p:nvSpPr>
          <p:cNvPr id="4" name="TextovéPole 3"/>
          <p:cNvSpPr txBox="1"/>
          <p:nvPr/>
        </p:nvSpPr>
        <p:spPr>
          <a:xfrm>
            <a:off x="4792918" y="1036113"/>
            <a:ext cx="5031486" cy="369332"/>
          </a:xfrm>
          <a:prstGeom prst="rect">
            <a:avLst/>
          </a:prstGeom>
          <a:solidFill>
            <a:srgbClr val="FF0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rPr>
              <a:t>Rizikový scénář při R = 1,</a:t>
            </a:r>
            <a:r>
              <a:rPr lang="en-US" b="1" dirty="0">
                <a:solidFill>
                  <a:prstClr val="white"/>
                </a:solidFill>
                <a:latin typeface="Calibri" panose="020F0502020204030204"/>
              </a:rPr>
              <a:t>20</a:t>
            </a:r>
            <a:endPar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ovéPole 31"/>
          <p:cNvSpPr txBox="1"/>
          <p:nvPr/>
        </p:nvSpPr>
        <p:spPr>
          <a:xfrm>
            <a:off x="4792918" y="2345018"/>
            <a:ext cx="5031486" cy="369332"/>
          </a:xfrm>
          <a:prstGeom prst="rect">
            <a:avLst/>
          </a:prstGeom>
          <a:solidFill>
            <a:srgbClr val="00B05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prstClr val="white"/>
                </a:solidFill>
                <a:effectLst/>
                <a:uLnTx/>
                <a:uFillTx/>
                <a:latin typeface="Calibri" panose="020F0502020204030204"/>
                <a:ea typeface="+mn-ea"/>
                <a:cs typeface="+mn-cs"/>
              </a:rPr>
              <a:t>Scénář vedoucí k silnému zpomalení (R = 0,73)</a:t>
            </a:r>
          </a:p>
        </p:txBody>
      </p:sp>
      <p:cxnSp>
        <p:nvCxnSpPr>
          <p:cNvPr id="7" name="Přímá spojnice se šipkou 6"/>
          <p:cNvCxnSpPr/>
          <p:nvPr/>
        </p:nvCxnSpPr>
        <p:spPr>
          <a:xfrm flipV="1">
            <a:off x="4154743" y="1261667"/>
            <a:ext cx="523875" cy="56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Přímá spojnice se šipkou 32"/>
          <p:cNvCxnSpPr/>
          <p:nvPr/>
        </p:nvCxnSpPr>
        <p:spPr>
          <a:xfrm>
            <a:off x="4154743" y="1900582"/>
            <a:ext cx="523875" cy="640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Chart 4">
            <a:extLst>
              <a:ext uri="{FF2B5EF4-FFF2-40B4-BE49-F238E27FC236}">
                <a16:creationId xmlns:a16="http://schemas.microsoft.com/office/drawing/2014/main" id="{F0CA6C70-9B59-4D50-B46A-3E4563CC1717}"/>
              </a:ext>
            </a:extLst>
          </p:cNvPr>
          <p:cNvGraphicFramePr/>
          <p:nvPr>
            <p:extLst>
              <p:ext uri="{D42A27DB-BD31-4B8C-83A1-F6EECF244321}">
                <p14:modId xmlns:p14="http://schemas.microsoft.com/office/powerpoint/2010/main" val="3773075301"/>
              </p:ext>
            </p:extLst>
          </p:nvPr>
        </p:nvGraphicFramePr>
        <p:xfrm>
          <a:off x="556549" y="3273786"/>
          <a:ext cx="11354940" cy="3549594"/>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6">
            <a:extLst>
              <a:ext uri="{FF2B5EF4-FFF2-40B4-BE49-F238E27FC236}">
                <a16:creationId xmlns:a16="http://schemas.microsoft.com/office/drawing/2014/main" id="{9973232A-9684-4FC9-AE77-1386A1121E76}"/>
              </a:ext>
            </a:extLst>
          </p:cNvPr>
          <p:cNvSpPr txBox="1"/>
          <p:nvPr/>
        </p:nvSpPr>
        <p:spPr>
          <a:xfrm>
            <a:off x="556549" y="2846233"/>
            <a:ext cx="2972841"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rPr>
              <a:t>Denní počet </a:t>
            </a:r>
            <a:r>
              <a:rPr kumimoji="0" lang="pt-BR" sz="1600" b="1" i="0" u="none" strike="noStrike" kern="1200" cap="none" spc="0" normalizeH="0" baseline="0" noProof="0" dirty="0">
                <a:ln>
                  <a:noFill/>
                </a:ln>
                <a:solidFill>
                  <a:prstClr val="black"/>
                </a:solidFill>
                <a:effectLst/>
                <a:uLnTx/>
                <a:uFillTx/>
                <a:latin typeface="Calibri" panose="020F0502020204030204"/>
                <a:ea typeface="+mn-ea"/>
                <a:cs typeface="+mn-cs"/>
              </a:rPr>
              <a:t>osob s</a:t>
            </a:r>
            <a:r>
              <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rPr>
              <a:t> nově</a:t>
            </a:r>
            <a:r>
              <a:rPr kumimoji="0" lang="pt-BR" sz="1600" b="1" i="0" u="none" strike="noStrike" kern="1200" cap="none" spc="0" normalizeH="0" baseline="0" noProof="0" dirty="0">
                <a:ln>
                  <a:noFill/>
                </a:ln>
                <a:solidFill>
                  <a:prstClr val="black"/>
                </a:solidFill>
                <a:effectLst/>
                <a:uLnTx/>
                <a:uFillTx/>
                <a:latin typeface="Calibri" panose="020F0502020204030204"/>
                <a:ea typeface="+mn-ea"/>
                <a:cs typeface="+mn-cs"/>
              </a:rPr>
              <a:t> prokázanou</a:t>
            </a:r>
            <a:r>
              <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pt-BR" sz="1600" b="1" i="0" u="none" strike="noStrike" kern="1200" cap="none" spc="0" normalizeH="0" baseline="0" noProof="0" dirty="0">
                <a:ln>
                  <a:noFill/>
                </a:ln>
                <a:solidFill>
                  <a:prstClr val="black"/>
                </a:solidFill>
                <a:effectLst/>
                <a:uLnTx/>
                <a:uFillTx/>
                <a:latin typeface="Calibri" panose="020F0502020204030204"/>
                <a:ea typeface="+mn-ea"/>
                <a:cs typeface="+mn-cs"/>
              </a:rPr>
              <a:t>nákazou COVID-19</a:t>
            </a:r>
            <a:endParaRPr kumimoji="0" lang="cs-CZ"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TextovéPole 37">
            <a:extLst>
              <a:ext uri="{FF2B5EF4-FFF2-40B4-BE49-F238E27FC236}">
                <a16:creationId xmlns:a16="http://schemas.microsoft.com/office/drawing/2014/main" id="{9CCBB159-F747-4101-9804-DCCF3979AB86}"/>
              </a:ext>
            </a:extLst>
          </p:cNvPr>
          <p:cNvSpPr txBox="1"/>
          <p:nvPr/>
        </p:nvSpPr>
        <p:spPr>
          <a:xfrm>
            <a:off x="8544411" y="3273786"/>
            <a:ext cx="1672597" cy="1015663"/>
          </a:xfrm>
          <a:prstGeom prst="rect">
            <a:avLst/>
          </a:prstGeom>
          <a:noFill/>
          <a:ln>
            <a:solidFill>
              <a:schemeClr val="tx1"/>
            </a:solid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15.11.2020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0000"/>
                </a:solidFill>
                <a:effectLst/>
                <a:uLnTx/>
                <a:uFillTx/>
                <a:latin typeface="Calibri" panose="020F0502020204030204"/>
                <a:ea typeface="+mn-ea"/>
                <a:cs typeface="+mn-cs"/>
              </a:rPr>
              <a:t>25 779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9900"/>
                </a:solidFill>
                <a:effectLst/>
                <a:uLnTx/>
                <a:uFillTx/>
                <a:latin typeface="Calibri" panose="020F0502020204030204"/>
                <a:ea typeface="+mn-ea"/>
                <a:cs typeface="+mn-cs"/>
              </a:rPr>
              <a:t>14 778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70C0"/>
                </a:solidFill>
                <a:effectLst/>
                <a:uLnTx/>
                <a:uFillTx/>
                <a:latin typeface="Calibri" panose="020F0502020204030204"/>
                <a:ea typeface="+mn-ea"/>
                <a:cs typeface="+mn-cs"/>
              </a:rPr>
              <a:t>9 077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B050"/>
                </a:solidFill>
                <a:effectLst/>
                <a:uLnTx/>
                <a:uFillTx/>
                <a:latin typeface="Calibri" panose="020F0502020204030204"/>
                <a:ea typeface="+mn-ea"/>
                <a:cs typeface="+mn-cs"/>
              </a:rPr>
              <a:t>5 221 predikovaných</a:t>
            </a:r>
          </a:p>
        </p:txBody>
      </p:sp>
      <p:sp>
        <p:nvSpPr>
          <p:cNvPr id="39" name="TextovéPole 38">
            <a:extLst>
              <a:ext uri="{FF2B5EF4-FFF2-40B4-BE49-F238E27FC236}">
                <a16:creationId xmlns:a16="http://schemas.microsoft.com/office/drawing/2014/main" id="{5C30817D-3BA1-409A-9AC9-3653DC34BFC6}"/>
              </a:ext>
            </a:extLst>
          </p:cNvPr>
          <p:cNvSpPr txBox="1"/>
          <p:nvPr/>
        </p:nvSpPr>
        <p:spPr>
          <a:xfrm>
            <a:off x="2081718" y="4066481"/>
            <a:ext cx="386120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1,</a:t>
            </a:r>
            <a:r>
              <a:rPr lang="en-US" sz="1400" b="1" dirty="0">
                <a:solidFill>
                  <a:prstClr val="black"/>
                </a:solidFill>
                <a:latin typeface="Calibri" panose="020F0502020204030204"/>
              </a:rPr>
              <a:t>20</a:t>
            </a:r>
            <a:endParaRPr kumimoji="0" lang="cs-CZ" sz="1400" b="1" i="0"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bdélník 39">
            <a:extLst>
              <a:ext uri="{FF2B5EF4-FFF2-40B4-BE49-F238E27FC236}">
                <a16:creationId xmlns:a16="http://schemas.microsoft.com/office/drawing/2014/main" id="{C252247D-CC0C-46F6-870D-773F98678DA4}"/>
              </a:ext>
            </a:extLst>
          </p:cNvPr>
          <p:cNvSpPr/>
          <p:nvPr/>
        </p:nvSpPr>
        <p:spPr>
          <a:xfrm>
            <a:off x="1786973" y="3741473"/>
            <a:ext cx="237744" cy="237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TextovéPole 40">
            <a:extLst>
              <a:ext uri="{FF2B5EF4-FFF2-40B4-BE49-F238E27FC236}">
                <a16:creationId xmlns:a16="http://schemas.microsoft.com/office/drawing/2014/main" id="{10AE5645-DBC0-4E64-805B-F89747665691}"/>
              </a:ext>
            </a:extLst>
          </p:cNvPr>
          <p:cNvSpPr txBox="1"/>
          <p:nvPr/>
        </p:nvSpPr>
        <p:spPr>
          <a:xfrm>
            <a:off x="2084154" y="3689666"/>
            <a:ext cx="157344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0" i="0" u="none" strike="noStrike" kern="1200" cap="none" spc="0" normalizeH="0" baseline="0" noProof="0" dirty="0">
                <a:ln>
                  <a:noFill/>
                </a:ln>
                <a:solidFill>
                  <a:prstClr val="black"/>
                </a:solidFill>
                <a:effectLst/>
                <a:uLnTx/>
                <a:uFillTx/>
                <a:latin typeface="Calibri" panose="020F0502020204030204"/>
                <a:ea typeface="+mn-ea"/>
                <a:cs typeface="+mn-cs"/>
              </a:rPr>
              <a:t>Data z IS IN</a:t>
            </a:r>
            <a:endPar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Přímá spojnice 41">
            <a:extLst>
              <a:ext uri="{FF2B5EF4-FFF2-40B4-BE49-F238E27FC236}">
                <a16:creationId xmlns:a16="http://schemas.microsoft.com/office/drawing/2014/main" id="{E7931412-BBFE-4D32-A6DC-7B318D32E4A1}"/>
              </a:ext>
            </a:extLst>
          </p:cNvPr>
          <p:cNvCxnSpPr>
            <a:cxnSpLocks/>
          </p:cNvCxnSpPr>
          <p:nvPr/>
        </p:nvCxnSpPr>
        <p:spPr>
          <a:xfrm>
            <a:off x="1786973" y="4194084"/>
            <a:ext cx="2377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TextovéPole 42">
            <a:extLst>
              <a:ext uri="{FF2B5EF4-FFF2-40B4-BE49-F238E27FC236}">
                <a16:creationId xmlns:a16="http://schemas.microsoft.com/office/drawing/2014/main" id="{091620D0-EB40-43F7-8D90-80CA81CEFFA1}"/>
              </a:ext>
            </a:extLst>
          </p:cNvPr>
          <p:cNvSpPr txBox="1"/>
          <p:nvPr/>
        </p:nvSpPr>
        <p:spPr>
          <a:xfrm>
            <a:off x="2081718" y="4289788"/>
            <a:ext cx="31354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sng"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1,</a:t>
            </a:r>
            <a:r>
              <a:rPr kumimoji="0" lang="en-US" sz="1400" b="1" i="0" u="sng" strike="noStrike" kern="1200" cap="none" spc="0" normalizeH="0" baseline="0" noProof="0" dirty="0">
                <a:ln>
                  <a:noFill/>
                </a:ln>
                <a:solidFill>
                  <a:prstClr val="black"/>
                </a:solidFill>
                <a:effectLst/>
                <a:uLnTx/>
                <a:uFillTx/>
                <a:latin typeface="Calibri" panose="020F0502020204030204"/>
                <a:ea typeface="+mn-ea"/>
                <a:cs typeface="+mn-cs"/>
              </a:rPr>
              <a:t>0</a:t>
            </a:r>
            <a:r>
              <a:rPr kumimoji="0" lang="cs-CZ" sz="1400" b="1" i="0" u="sng" strike="noStrike" kern="1200" cap="none" spc="0" normalizeH="0" baseline="0" noProof="0" dirty="0">
                <a:ln>
                  <a:noFill/>
                </a:ln>
                <a:solidFill>
                  <a:prstClr val="black"/>
                </a:solidFill>
                <a:effectLst/>
                <a:uLnTx/>
                <a:uFillTx/>
                <a:latin typeface="Calibri" panose="020F0502020204030204"/>
                <a:ea typeface="+mn-ea"/>
                <a:cs typeface="+mn-cs"/>
              </a:rPr>
              <a:t>0</a:t>
            </a:r>
          </a:p>
        </p:txBody>
      </p:sp>
      <p:cxnSp>
        <p:nvCxnSpPr>
          <p:cNvPr id="44" name="Přímá spojnice 43">
            <a:extLst>
              <a:ext uri="{FF2B5EF4-FFF2-40B4-BE49-F238E27FC236}">
                <a16:creationId xmlns:a16="http://schemas.microsoft.com/office/drawing/2014/main" id="{D9AA48E8-9EB8-4079-82FE-5ECB1D5CEECC}"/>
              </a:ext>
            </a:extLst>
          </p:cNvPr>
          <p:cNvCxnSpPr>
            <a:cxnSpLocks/>
          </p:cNvCxnSpPr>
          <p:nvPr/>
        </p:nvCxnSpPr>
        <p:spPr>
          <a:xfrm>
            <a:off x="1786973" y="4417391"/>
            <a:ext cx="23774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45" name="TextovéPole 44">
            <a:extLst>
              <a:ext uri="{FF2B5EF4-FFF2-40B4-BE49-F238E27FC236}">
                <a16:creationId xmlns:a16="http://schemas.microsoft.com/office/drawing/2014/main" id="{464B56C9-14CA-4D93-85F3-8862872BDA95}"/>
              </a:ext>
            </a:extLst>
          </p:cNvPr>
          <p:cNvSpPr txBox="1"/>
          <p:nvPr/>
        </p:nvSpPr>
        <p:spPr>
          <a:xfrm>
            <a:off x="2081718" y="4513095"/>
            <a:ext cx="386120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0,87</a:t>
            </a:r>
            <a:endPar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6" name="Přímá spojnice 45">
            <a:extLst>
              <a:ext uri="{FF2B5EF4-FFF2-40B4-BE49-F238E27FC236}">
                <a16:creationId xmlns:a16="http://schemas.microsoft.com/office/drawing/2014/main" id="{D28A2BEA-CABC-4148-9377-0389A946583E}"/>
              </a:ext>
            </a:extLst>
          </p:cNvPr>
          <p:cNvCxnSpPr>
            <a:cxnSpLocks/>
          </p:cNvCxnSpPr>
          <p:nvPr/>
        </p:nvCxnSpPr>
        <p:spPr>
          <a:xfrm>
            <a:off x="1786973" y="4640698"/>
            <a:ext cx="2377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sp>
        <p:nvSpPr>
          <p:cNvPr id="49" name="TextovéPole 48">
            <a:extLst>
              <a:ext uri="{FF2B5EF4-FFF2-40B4-BE49-F238E27FC236}">
                <a16:creationId xmlns:a16="http://schemas.microsoft.com/office/drawing/2014/main" id="{A4582313-9D71-4DBB-AD36-15F206BEA8CD}"/>
              </a:ext>
            </a:extLst>
          </p:cNvPr>
          <p:cNvSpPr txBox="1"/>
          <p:nvPr/>
        </p:nvSpPr>
        <p:spPr>
          <a:xfrm>
            <a:off x="2081718" y="4736401"/>
            <a:ext cx="386120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Epidemická křivka odpovídající R = 0</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cs-CZ" sz="1400" b="1" i="0" u="none" strike="noStrike" kern="1200" cap="none" spc="0" normalizeH="0" baseline="0" noProof="0" dirty="0">
                <a:ln>
                  <a:noFill/>
                </a:ln>
                <a:solidFill>
                  <a:prstClr val="black"/>
                </a:solidFill>
                <a:effectLst/>
                <a:uLnTx/>
                <a:uFillTx/>
                <a:latin typeface="Calibri" panose="020F0502020204030204"/>
                <a:ea typeface="+mn-ea"/>
                <a:cs typeface="+mn-cs"/>
              </a:rPr>
              <a:t>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(model pro krátkodobé predikce ÚZIS ČR, kalibrace </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r>
            <a:b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5. 11</a:t>
            </a: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 2020,</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cs-CZ" sz="1100" b="0" i="0" u="none" strike="noStrike" kern="1200" cap="none" spc="0" normalizeH="0" baseline="0" noProof="0" dirty="0">
                <a:ln>
                  <a:noFill/>
                </a:ln>
                <a:solidFill>
                  <a:prstClr val="black"/>
                </a:solidFill>
                <a:effectLst/>
                <a:uLnTx/>
                <a:uFillTx/>
                <a:latin typeface="Calibri" panose="020F0502020204030204"/>
                <a:ea typeface="+mn-ea"/>
                <a:cs typeface="+mn-cs"/>
              </a:rPr>
              <a:t>hodnoty pro kalibraci plnou čarou)</a:t>
            </a:r>
          </a:p>
        </p:txBody>
      </p:sp>
      <p:cxnSp>
        <p:nvCxnSpPr>
          <p:cNvPr id="50" name="Přímá spojnice 49">
            <a:extLst>
              <a:ext uri="{FF2B5EF4-FFF2-40B4-BE49-F238E27FC236}">
                <a16:creationId xmlns:a16="http://schemas.microsoft.com/office/drawing/2014/main" id="{F56F3664-B29F-4B13-81AD-CB0B11203587}"/>
              </a:ext>
            </a:extLst>
          </p:cNvPr>
          <p:cNvCxnSpPr>
            <a:cxnSpLocks/>
          </p:cNvCxnSpPr>
          <p:nvPr/>
        </p:nvCxnSpPr>
        <p:spPr>
          <a:xfrm>
            <a:off x="1786973" y="4864004"/>
            <a:ext cx="23774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ovéPole 24">
            <a:extLst>
              <a:ext uri="{FF2B5EF4-FFF2-40B4-BE49-F238E27FC236}">
                <a16:creationId xmlns:a16="http://schemas.microsoft.com/office/drawing/2014/main" id="{3D6B21B6-2B4E-4644-9DD3-ED7D594155DB}"/>
              </a:ext>
            </a:extLst>
          </p:cNvPr>
          <p:cNvSpPr txBox="1"/>
          <p:nvPr/>
        </p:nvSpPr>
        <p:spPr>
          <a:xfrm>
            <a:off x="10302733" y="2529684"/>
            <a:ext cx="1544387" cy="1015663"/>
          </a:xfrm>
          <a:prstGeom prst="rect">
            <a:avLst/>
          </a:prstGeom>
          <a:noFill/>
          <a:ln>
            <a:solidFill>
              <a:schemeClr val="tx1"/>
            </a:solidFill>
          </a:ln>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Calibri" panose="020F0502020204030204"/>
              </a:rPr>
              <a:t>30</a:t>
            </a:r>
            <a:r>
              <a:rPr kumimoji="0" lang="cs-CZ" sz="1200" b="1" i="0" u="none" strike="noStrike" kern="1200" cap="none" spc="0" normalizeH="0" baseline="0" noProof="0" dirty="0">
                <a:ln>
                  <a:noFill/>
                </a:ln>
                <a:solidFill>
                  <a:prstClr val="black"/>
                </a:solidFill>
                <a:effectLst/>
                <a:uLnTx/>
                <a:uFillTx/>
                <a:latin typeface="Calibri" panose="020F0502020204030204"/>
                <a:ea typeface="+mn-ea"/>
                <a:cs typeface="+mn-cs"/>
              </a:rPr>
              <a:t>.11.2020</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0000"/>
                </a:solidFill>
                <a:effectLst/>
                <a:uLnTx/>
                <a:uFillTx/>
                <a:latin typeface="Calibri" panose="020F0502020204030204"/>
                <a:ea typeface="+mn-ea"/>
                <a:cs typeface="+mn-cs"/>
              </a:rPr>
              <a:t>42 698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FF9900"/>
                </a:solidFill>
                <a:effectLst/>
                <a:uLnTx/>
                <a:uFillTx/>
                <a:latin typeface="Calibri" panose="020F0502020204030204"/>
                <a:ea typeface="+mn-ea"/>
                <a:cs typeface="+mn-cs"/>
              </a:rPr>
              <a:t>15 403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70C0"/>
                </a:solidFill>
                <a:effectLst/>
                <a:uLnTx/>
                <a:uFillTx/>
                <a:latin typeface="Calibri" panose="020F0502020204030204"/>
                <a:ea typeface="+mn-ea"/>
                <a:cs typeface="+mn-cs"/>
              </a:rPr>
              <a:t>6 303 predikovaných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dirty="0">
                <a:ln>
                  <a:noFill/>
                </a:ln>
                <a:solidFill>
                  <a:srgbClr val="00B050"/>
                </a:solidFill>
                <a:effectLst/>
                <a:uLnTx/>
                <a:uFillTx/>
                <a:latin typeface="Calibri" panose="020F0502020204030204"/>
                <a:ea typeface="+mn-ea"/>
                <a:cs typeface="+mn-cs"/>
              </a:rPr>
              <a:t>2 300 predikovaných</a:t>
            </a:r>
          </a:p>
        </p:txBody>
      </p:sp>
    </p:spTree>
    <p:extLst>
      <p:ext uri="{BB962C8B-B14F-4D97-AF65-F5344CB8AC3E}">
        <p14:creationId xmlns:p14="http://schemas.microsoft.com/office/powerpoint/2010/main" val="117217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1394" y="278368"/>
            <a:ext cx="1116063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baseline="0" noProof="0" dirty="0">
                <a:ln>
                  <a:noFill/>
                </a:ln>
                <a:solidFill>
                  <a:prstClr val="black"/>
                </a:solidFill>
                <a:effectLst/>
                <a:uLnTx/>
                <a:uFillTx/>
                <a:latin typeface="Calibri" panose="020F0502020204030204"/>
              </a:rPr>
              <a:t>Současný vývoj potvrzuje zpomalování</a:t>
            </a:r>
            <a:r>
              <a:rPr kumimoji="0" lang="cs-CZ" sz="3000" b="1" i="0" u="none" strike="noStrike" kern="1200" cap="none" spc="0" normalizeH="0" noProof="0" dirty="0">
                <a:ln>
                  <a:noFill/>
                </a:ln>
                <a:solidFill>
                  <a:prstClr val="black"/>
                </a:solidFill>
                <a:effectLst/>
                <a:uLnTx/>
                <a:uFillTx/>
                <a:latin typeface="Calibri" panose="020F0502020204030204"/>
              </a:rPr>
              <a:t> epidemie,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000" b="1" i="0" u="none" strike="noStrike" kern="1200" cap="none" spc="0" normalizeH="0" noProof="0" dirty="0">
                <a:ln>
                  <a:noFill/>
                </a:ln>
                <a:solidFill>
                  <a:prstClr val="black"/>
                </a:solidFill>
                <a:effectLst/>
                <a:uLnTx/>
                <a:uFillTx/>
                <a:latin typeface="Calibri" panose="020F0502020204030204"/>
              </a:rPr>
              <a:t>denní hodnoty a trendy nicméně zatím stále indikují spíše pomalé brždění vývoje. Je to důvod k tlaku na co nejdůslednější dodržování nastavených opatření. </a:t>
            </a:r>
            <a:endParaRPr kumimoji="0" lang="cs-CZ" sz="3000" b="0" i="0" u="none" strike="noStrike" kern="1200" cap="none" spc="0" normalizeH="0" baseline="0" noProof="0" dirty="0">
              <a:ln>
                <a:noFill/>
              </a:ln>
              <a:solidFill>
                <a:prstClr val="black"/>
              </a:solidFill>
              <a:effectLst/>
              <a:uLnTx/>
              <a:uFillTx/>
              <a:latin typeface="Calibri" panose="020F0502020204030204"/>
            </a:endParaRPr>
          </a:p>
        </p:txBody>
      </p:sp>
      <p:sp>
        <p:nvSpPr>
          <p:cNvPr id="7" name="TextovéPole 6"/>
          <p:cNvSpPr txBox="1"/>
          <p:nvPr/>
        </p:nvSpPr>
        <p:spPr>
          <a:xfrm>
            <a:off x="133350" y="3303714"/>
            <a:ext cx="11849099"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Následující tabulka shrnuje nově</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 nastavené scénáře krátkodobého vývoje pro listopad 2020 a kalkuluje pro ně očekávatelné počty nově diagnostikovaných pacientů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a </a:t>
            </a:r>
            <a:r>
              <a:rPr kumimoji="0" lang="cs-CZ" sz="3200" b="1" i="0" u="none" strike="noStrike" kern="1200" cap="none" spc="0" normalizeH="0" noProof="0" dirty="0">
                <a:ln>
                  <a:noFill/>
                </a:ln>
                <a:solidFill>
                  <a:srgbClr val="C00000"/>
                </a:solidFill>
                <a:effectLst/>
                <a:uLnTx/>
                <a:uFillTx/>
                <a:latin typeface="Calibri" panose="020F0502020204030204"/>
                <a:ea typeface="+mn-ea"/>
                <a:cs typeface="+mn-cs"/>
              </a:rPr>
              <a:t>od nich odvozené průměrné denní počty. </a:t>
            </a:r>
            <a:r>
              <a:rPr kumimoji="0" lang="cs-CZ" sz="3200" b="1" i="0" u="none" strike="noStrike" kern="1200" cap="none" spc="0" normalizeH="0" noProof="0" dirty="0" smtClean="0">
                <a:ln>
                  <a:noFill/>
                </a:ln>
                <a:solidFill>
                  <a:srgbClr val="C00000"/>
                </a:solidFill>
                <a:effectLst/>
                <a:uLnTx/>
                <a:uFillTx/>
                <a:latin typeface="Calibri" panose="020F0502020204030204"/>
                <a:ea typeface="+mn-ea"/>
                <a:cs typeface="+mn-cs"/>
              </a:rPr>
              <a:t>Pro současný týden lze očekávat průměrné denní počty nově pozitivních mezi 8 – 9 tis. </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534023" y="2499331"/>
            <a:ext cx="1095375" cy="5867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Šipka dolů 4"/>
          <p:cNvSpPr/>
          <p:nvPr/>
        </p:nvSpPr>
        <p:spPr>
          <a:xfrm>
            <a:off x="5553072" y="5858259"/>
            <a:ext cx="1095375" cy="763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1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aoblený obdélník 15"/>
          <p:cNvSpPr/>
          <p:nvPr/>
        </p:nvSpPr>
        <p:spPr>
          <a:xfrm>
            <a:off x="556550" y="144314"/>
            <a:ext cx="11354939" cy="6951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cs-CZ" sz="3200" b="1" dirty="0" err="1">
                <a:solidFill>
                  <a:schemeClr val="tx1"/>
                </a:solidFill>
              </a:rPr>
              <a:t>Rekalibrace</a:t>
            </a:r>
            <a:r>
              <a:rPr lang="cs-CZ" sz="3200" b="1" dirty="0">
                <a:solidFill>
                  <a:schemeClr val="tx1"/>
                </a:solidFill>
              </a:rPr>
              <a:t> prediktivního modelu pro nové scénáře </a:t>
            </a:r>
          </a:p>
        </p:txBody>
      </p:sp>
      <p:graphicFrame>
        <p:nvGraphicFramePr>
          <p:cNvPr id="7" name="Tabulka 6">
            <a:extLst>
              <a:ext uri="{FF2B5EF4-FFF2-40B4-BE49-F238E27FC236}">
                <a16:creationId xmlns:a16="http://schemas.microsoft.com/office/drawing/2014/main" id="{7FB85767-D0C7-4487-9E42-FDBDE70B3448}"/>
              </a:ext>
            </a:extLst>
          </p:cNvPr>
          <p:cNvGraphicFramePr>
            <a:graphicFrameLocks noGrp="1"/>
          </p:cNvGraphicFramePr>
          <p:nvPr/>
        </p:nvGraphicFramePr>
        <p:xfrm>
          <a:off x="1190228" y="1956735"/>
          <a:ext cx="10087583" cy="4756951"/>
        </p:xfrm>
        <a:graphic>
          <a:graphicData uri="http://schemas.openxmlformats.org/drawingml/2006/table">
            <a:tbl>
              <a:tblPr firstRow="1" bandRow="1">
                <a:tableStyleId>{C083E6E3-FA7D-4D7B-A595-EF9225AFEA82}</a:tableStyleId>
              </a:tblPr>
              <a:tblGrid>
                <a:gridCol w="2486827">
                  <a:extLst>
                    <a:ext uri="{9D8B030D-6E8A-4147-A177-3AD203B41FA5}">
                      <a16:colId xmlns:a16="http://schemas.microsoft.com/office/drawing/2014/main" val="20000"/>
                    </a:ext>
                  </a:extLst>
                </a:gridCol>
                <a:gridCol w="1019648">
                  <a:extLst>
                    <a:ext uri="{9D8B030D-6E8A-4147-A177-3AD203B41FA5}">
                      <a16:colId xmlns:a16="http://schemas.microsoft.com/office/drawing/2014/main" val="20002"/>
                    </a:ext>
                  </a:extLst>
                </a:gridCol>
                <a:gridCol w="1019648">
                  <a:extLst>
                    <a:ext uri="{9D8B030D-6E8A-4147-A177-3AD203B41FA5}">
                      <a16:colId xmlns:a16="http://schemas.microsoft.com/office/drawing/2014/main" val="938105159"/>
                    </a:ext>
                  </a:extLst>
                </a:gridCol>
                <a:gridCol w="1019648">
                  <a:extLst>
                    <a:ext uri="{9D8B030D-6E8A-4147-A177-3AD203B41FA5}">
                      <a16:colId xmlns:a16="http://schemas.microsoft.com/office/drawing/2014/main" val="2272550134"/>
                    </a:ext>
                  </a:extLst>
                </a:gridCol>
                <a:gridCol w="1019648">
                  <a:extLst>
                    <a:ext uri="{9D8B030D-6E8A-4147-A177-3AD203B41FA5}">
                      <a16:colId xmlns:a16="http://schemas.microsoft.com/office/drawing/2014/main" val="3889585356"/>
                    </a:ext>
                  </a:extLst>
                </a:gridCol>
                <a:gridCol w="880541">
                  <a:extLst>
                    <a:ext uri="{9D8B030D-6E8A-4147-A177-3AD203B41FA5}">
                      <a16:colId xmlns:a16="http://schemas.microsoft.com/office/drawing/2014/main" val="2487868241"/>
                    </a:ext>
                  </a:extLst>
                </a:gridCol>
                <a:gridCol w="880541">
                  <a:extLst>
                    <a:ext uri="{9D8B030D-6E8A-4147-A177-3AD203B41FA5}">
                      <a16:colId xmlns:a16="http://schemas.microsoft.com/office/drawing/2014/main" val="2891010204"/>
                    </a:ext>
                  </a:extLst>
                </a:gridCol>
                <a:gridCol w="880541">
                  <a:extLst>
                    <a:ext uri="{9D8B030D-6E8A-4147-A177-3AD203B41FA5}">
                      <a16:colId xmlns:a16="http://schemas.microsoft.com/office/drawing/2014/main" val="23403849"/>
                    </a:ext>
                  </a:extLst>
                </a:gridCol>
                <a:gridCol w="880541">
                  <a:extLst>
                    <a:ext uri="{9D8B030D-6E8A-4147-A177-3AD203B41FA5}">
                      <a16:colId xmlns:a16="http://schemas.microsoft.com/office/drawing/2014/main" val="3264344487"/>
                    </a:ext>
                  </a:extLst>
                </a:gridCol>
              </a:tblGrid>
              <a:tr h="1011781">
                <a:tc>
                  <a:txBody>
                    <a:bodyPr/>
                    <a:lstStyle/>
                    <a:p>
                      <a:pPr algn="l"/>
                      <a:endParaRPr lang="cs-CZ" sz="18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cs-CZ" sz="1800" u="sng" dirty="0"/>
                        <a:t>Predikovaný celkový počet</a:t>
                      </a:r>
                      <a:r>
                        <a:rPr lang="cs-CZ" sz="1800" u="none" dirty="0"/>
                        <a:t> </a:t>
                      </a:r>
                      <a:br>
                        <a:rPr lang="cs-CZ" sz="1800" u="none" dirty="0"/>
                      </a:br>
                      <a:r>
                        <a:rPr lang="cs-CZ" sz="1800" u="none" dirty="0"/>
                        <a:t>osob </a:t>
                      </a:r>
                      <a:r>
                        <a:rPr lang="cs-CZ" sz="1800" dirty="0"/>
                        <a:t>s nově prokázanou nákazou </a:t>
                      </a:r>
                      <a:br>
                        <a:rPr lang="cs-CZ" sz="1800" dirty="0"/>
                      </a:br>
                      <a:r>
                        <a:rPr lang="cs-CZ" sz="1800" dirty="0"/>
                        <a:t>COVID-19</a:t>
                      </a:r>
                      <a:endParaRPr lang="cs-CZ" sz="18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s-CZ" sz="1800" u="sng" dirty="0"/>
                        <a:t>Predikovaný průměrný denní počet</a:t>
                      </a:r>
                      <a:r>
                        <a:rPr lang="cs-CZ" sz="1800" dirty="0"/>
                        <a:t> </a:t>
                      </a:r>
                      <a:r>
                        <a:rPr lang="cs-CZ" sz="1800" u="none" dirty="0"/>
                        <a:t>osob</a:t>
                      </a:r>
                      <a:r>
                        <a:rPr lang="cs-CZ" sz="1800" dirty="0"/>
                        <a:t> s nově prokázanou nákazou COVID-19</a:t>
                      </a:r>
                      <a:endParaRPr lang="cs-CZ" sz="1800" b="1"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cs-CZ"/>
                    </a:p>
                  </a:txBody>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0002"/>
                  </a:ext>
                </a:extLst>
              </a:tr>
              <a:tr h="749034">
                <a:tc>
                  <a:txBody>
                    <a:bodyPr/>
                    <a:lstStyle/>
                    <a:p>
                      <a:pPr algn="l" fontAlgn="b"/>
                      <a:r>
                        <a:rPr lang="cs-CZ" sz="1800" b="1" i="0" u="none" strike="noStrike" dirty="0">
                          <a:solidFill>
                            <a:srgbClr val="000000"/>
                          </a:solidFill>
                          <a:effectLst/>
                          <a:highlight>
                            <a:srgbClr val="FFFFFF"/>
                          </a:highlight>
                          <a:latin typeface="Calibri" panose="020F0502020204030204" pitchFamily="34" charset="0"/>
                        </a:rPr>
                        <a:t>Hodnota 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0,73</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0,87</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a:solidFill>
                            <a:srgbClr val="000000"/>
                          </a:solidFill>
                          <a:effectLst/>
                          <a:highlight>
                            <a:srgbClr val="FFFFFF"/>
                          </a:highlight>
                          <a:latin typeface="Calibri" panose="020F0502020204030204" pitchFamily="34" charset="0"/>
                        </a:rPr>
                        <a:t>01</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a:solidFill>
                            <a:srgbClr val="000000"/>
                          </a:solidFill>
                          <a:effectLst/>
                          <a:highlight>
                            <a:srgbClr val="FFFFFF"/>
                          </a:highlight>
                          <a:latin typeface="Calibri" panose="020F0502020204030204" pitchFamily="34" charset="0"/>
                        </a:rPr>
                        <a:t>20</a:t>
                      </a: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0,73</a:t>
                      </a: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cs-CZ" sz="1800" b="1" i="0" u="none" strike="noStrike" dirty="0">
                          <a:solidFill>
                            <a:srgbClr val="000000"/>
                          </a:solidFill>
                          <a:effectLst/>
                          <a:highlight>
                            <a:srgbClr val="FFFFFF"/>
                          </a:highlight>
                          <a:latin typeface="Calibri" panose="020F0502020204030204" pitchFamily="34" charset="0"/>
                        </a:rPr>
                        <a:t>0,87</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a:solidFill>
                            <a:srgbClr val="000000"/>
                          </a:solidFill>
                          <a:effectLst/>
                          <a:highlight>
                            <a:srgbClr val="FFFFFF"/>
                          </a:highlight>
                          <a:latin typeface="Calibri" panose="020F0502020204030204" pitchFamily="34" charset="0"/>
                        </a:rPr>
                        <a:t>01</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highlight>
                            <a:srgbClr val="FFFFFF"/>
                          </a:highlight>
                          <a:latin typeface="Calibri" panose="020F0502020204030204" pitchFamily="34" charset="0"/>
                        </a:rPr>
                        <a:t>1,</a:t>
                      </a:r>
                      <a:r>
                        <a:rPr lang="cs-CZ" sz="1800" b="1" i="0" u="none" strike="noStrike" dirty="0">
                          <a:solidFill>
                            <a:srgbClr val="000000"/>
                          </a:solidFill>
                          <a:effectLst/>
                          <a:highlight>
                            <a:srgbClr val="FFFFFF"/>
                          </a:highlight>
                          <a:latin typeface="Calibri" panose="020F0502020204030204" pitchFamily="34" charset="0"/>
                        </a:rPr>
                        <a:t>20</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5347126"/>
                  </a:ext>
                </a:extLst>
              </a:tr>
              <a:tr h="749034">
                <a:tc>
                  <a:txBody>
                    <a:bodyPr/>
                    <a:lstStyle/>
                    <a:p>
                      <a:pPr algn="l" fontAlgn="b"/>
                      <a:r>
                        <a:rPr lang="cs-CZ" sz="1800" u="none" strike="noStrike" dirty="0">
                          <a:effectLst/>
                        </a:rPr>
                        <a:t>Období </a:t>
                      </a:r>
                      <a:r>
                        <a:rPr lang="cs-CZ" sz="1800" b="1" u="none" strike="noStrike" dirty="0">
                          <a:effectLst/>
                        </a:rPr>
                        <a:t>1.–8.11.</a:t>
                      </a:r>
                      <a:endParaRPr lang="cs-CZ" sz="1800" b="1" i="0" u="none" strike="noStrike" dirty="0">
                        <a:solidFill>
                          <a:srgbClr val="000000"/>
                        </a:solidFill>
                        <a:effectLst/>
                        <a:latin typeface="Calibri" panose="020F050202020403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dirty="0">
                          <a:solidFill>
                            <a:srgbClr val="000000"/>
                          </a:solidFill>
                          <a:effectLst/>
                          <a:latin typeface="Calibri" panose="020F0502020204030204" pitchFamily="34" charset="0"/>
                        </a:rPr>
                        <a:t>77 tisíc</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88 tisíc</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101 tisíc</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122 tisíc</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9 616</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11 028</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12 683</a:t>
                      </a:r>
                    </a:p>
                  </a:txBody>
                  <a:tcPr marL="0" marR="0" marT="0" marB="0" anchor="ctr">
                    <a:lnT w="12700" cap="flat" cmpd="sng" algn="ctr">
                      <a:solidFill>
                        <a:schemeClr val="tx1"/>
                      </a:solidFill>
                      <a:prstDash val="solid"/>
                      <a:round/>
                      <a:headEnd type="none" w="med" len="med"/>
                      <a:tailEnd type="none" w="med" len="med"/>
                    </a:lnT>
                  </a:tcPr>
                </a:tc>
                <a:tc>
                  <a:txBody>
                    <a:bodyPr/>
                    <a:lstStyle/>
                    <a:p>
                      <a:pPr algn="ctr" fontAlgn="b"/>
                      <a:r>
                        <a:rPr lang="cs-CZ" sz="1800" b="0" i="0" u="none" strike="noStrike">
                          <a:solidFill>
                            <a:srgbClr val="000000"/>
                          </a:solidFill>
                          <a:effectLst/>
                          <a:latin typeface="Calibri" panose="020F0502020204030204" pitchFamily="34" charset="0"/>
                        </a:rPr>
                        <a:t>15 205</a:t>
                      </a: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7490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cs-CZ" sz="1800" u="none" strike="noStrike" dirty="0">
                          <a:effectLst/>
                        </a:rPr>
                        <a:t>Období </a:t>
                      </a:r>
                      <a:r>
                        <a:rPr lang="cs-CZ" sz="1800" b="1" u="none" strike="noStrike" dirty="0">
                          <a:effectLst/>
                        </a:rPr>
                        <a:t>9.–15.11.</a:t>
                      </a:r>
                      <a:endParaRPr lang="cs-CZ" sz="1800" b="1" i="0" u="none" strike="noStrike" dirty="0">
                        <a:solidFill>
                          <a:srgbClr val="000000"/>
                        </a:solidFill>
                        <a:effectLst/>
                        <a:latin typeface="Calibri" panose="020F0502020204030204" pitchFamily="34" charset="0"/>
                      </a:endParaRPr>
                    </a:p>
                  </a:txBody>
                  <a:tcPr anchor="ctr">
                    <a:noFill/>
                  </a:tcPr>
                </a:tc>
                <a:tc>
                  <a:txBody>
                    <a:bodyPr/>
                    <a:lstStyle/>
                    <a:p>
                      <a:pPr algn="ctr" fontAlgn="b"/>
                      <a:r>
                        <a:rPr lang="cs-CZ" sz="1800" b="0" i="0" u="none" strike="noStrike">
                          <a:solidFill>
                            <a:srgbClr val="000000"/>
                          </a:solidFill>
                          <a:effectLst/>
                          <a:latin typeface="Calibri" panose="020F0502020204030204" pitchFamily="34" charset="0"/>
                        </a:rPr>
                        <a:t>43 tisíc</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68 tisíc</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103 tisíc</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164 tisíc</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fontAlgn="b"/>
                      <a:r>
                        <a:rPr lang="cs-CZ" sz="1800" b="0" i="0" u="none" strike="noStrike">
                          <a:solidFill>
                            <a:srgbClr val="000000"/>
                          </a:solidFill>
                          <a:effectLst/>
                          <a:latin typeface="Calibri" panose="020F0502020204030204" pitchFamily="34" charset="0"/>
                        </a:rPr>
                        <a:t>6 191</a:t>
                      </a: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b"/>
                      <a:r>
                        <a:rPr lang="cs-CZ" sz="1800" b="0" i="0" u="none" strike="noStrike">
                          <a:solidFill>
                            <a:srgbClr val="000000"/>
                          </a:solidFill>
                          <a:effectLst/>
                          <a:latin typeface="Calibri" panose="020F0502020204030204" pitchFamily="34" charset="0"/>
                        </a:rPr>
                        <a:t>9 772</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14 664</a:t>
                      </a:r>
                    </a:p>
                  </a:txBody>
                  <a:tcPr marL="0" marR="0" marT="0" marB="0" anchor="ctr">
                    <a:noFill/>
                  </a:tcPr>
                </a:tc>
                <a:tc>
                  <a:txBody>
                    <a:bodyPr/>
                    <a:lstStyle/>
                    <a:p>
                      <a:pPr algn="ctr" fontAlgn="b"/>
                      <a:r>
                        <a:rPr lang="cs-CZ" sz="1800" b="0" i="0" u="none" strike="noStrike">
                          <a:solidFill>
                            <a:srgbClr val="000000"/>
                          </a:solidFill>
                          <a:effectLst/>
                          <a:latin typeface="Calibri" panose="020F0502020204030204" pitchFamily="34" charset="0"/>
                        </a:rPr>
                        <a:t>23 399</a:t>
                      </a:r>
                    </a:p>
                  </a:txBody>
                  <a:tcPr marL="0" marR="0" marT="0" marB="0" anchor="ctr">
                    <a:noFill/>
                  </a:tcPr>
                </a:tc>
                <a:extLst>
                  <a:ext uri="{0D108BD9-81ED-4DB2-BD59-A6C34878D82A}">
                    <a16:rowId xmlns:a16="http://schemas.microsoft.com/office/drawing/2014/main" val="2574193550"/>
                  </a:ext>
                </a:extLst>
              </a:tr>
              <a:tr h="749034">
                <a:tc>
                  <a:txBody>
                    <a:bodyPr/>
                    <a:lstStyle/>
                    <a:p>
                      <a:pPr algn="l" fontAlgn="b"/>
                      <a:r>
                        <a:rPr lang="cs-CZ" sz="1800" u="none" strike="noStrike" dirty="0">
                          <a:effectLst/>
                        </a:rPr>
                        <a:t>Období </a:t>
                      </a:r>
                      <a:r>
                        <a:rPr lang="cs-CZ" sz="1800" b="1" u="none" strike="noStrike" dirty="0">
                          <a:effectLst/>
                        </a:rPr>
                        <a:t>16.–22.11.</a:t>
                      </a:r>
                      <a:endParaRPr lang="cs-CZ" sz="1800" b="1" i="0" u="none" strike="noStrike" dirty="0">
                        <a:solidFill>
                          <a:srgbClr val="000000"/>
                        </a:solidFill>
                        <a:effectLst/>
                        <a:latin typeface="Calibri" panose="020F0502020204030204" pitchFamily="34" charset="0"/>
                      </a:endParaRPr>
                    </a:p>
                  </a:txBody>
                  <a:tcPr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29 tisíc</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58 tisíc</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105 tisíc</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207 tisíc</a:t>
                      </a:r>
                    </a:p>
                  </a:txBody>
                  <a:tcPr marL="0" marR="0" marT="0" marB="0"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4 201</a:t>
                      </a:r>
                    </a:p>
                  </a:txBody>
                  <a:tcPr marL="0" marR="0" marT="0" marB="0" anchor="ctr">
                    <a:lnL w="12700" cap="flat" cmpd="sng" algn="ctr">
                      <a:solidFill>
                        <a:schemeClr val="tx1"/>
                      </a:solidFill>
                      <a:prstDash val="solid"/>
                      <a:round/>
                      <a:headEnd type="none" w="med" len="med"/>
                      <a:tailEnd type="none" w="med" len="med"/>
                    </a:lnL>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8 235</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14 949</a:t>
                      </a:r>
                    </a:p>
                  </a:txBody>
                  <a:tcPr marL="0" marR="0" marT="0" marB="0" anchor="ctr">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29 611</a:t>
                      </a:r>
                    </a:p>
                  </a:txBody>
                  <a:tcPr marL="0" marR="0" marT="0" marB="0" anchor="ctr">
                    <a:solidFill>
                      <a:schemeClr val="bg1">
                        <a:lumMod val="95000"/>
                      </a:schemeClr>
                    </a:solidFill>
                  </a:tcPr>
                </a:tc>
                <a:extLst>
                  <a:ext uri="{0D108BD9-81ED-4DB2-BD59-A6C34878D82A}">
                    <a16:rowId xmlns:a16="http://schemas.microsoft.com/office/drawing/2014/main" val="10006"/>
                  </a:ext>
                </a:extLst>
              </a:tr>
              <a:tr h="7490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cs-CZ" sz="1800" u="none" strike="noStrike" dirty="0">
                          <a:effectLst/>
                        </a:rPr>
                        <a:t>Období </a:t>
                      </a:r>
                      <a:r>
                        <a:rPr lang="cs-CZ" sz="1800" b="1" u="none" strike="noStrike" dirty="0">
                          <a:effectLst/>
                        </a:rPr>
                        <a:t>23.–30.11.</a:t>
                      </a:r>
                      <a:endParaRPr lang="cs-CZ" sz="1800" b="1" i="0" u="none" strike="noStrike" dirty="0">
                        <a:solidFill>
                          <a:srgbClr val="000000"/>
                        </a:solidFill>
                        <a:effectLst/>
                        <a:latin typeface="Calibri" panose="020F0502020204030204" pitchFamily="34" charset="0"/>
                      </a:endParaRPr>
                    </a:p>
                  </a:txBody>
                  <a:tcPr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22 tisíc</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55 tisíc</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122 tisíc</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305 tisíc</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2 797</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6 869</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a:solidFill>
                            <a:srgbClr val="000000"/>
                          </a:solidFill>
                          <a:effectLst/>
                          <a:latin typeface="Calibri" panose="020F0502020204030204" pitchFamily="34" charset="0"/>
                        </a:rPr>
                        <a:t>15 258</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cs-CZ" sz="1800" b="0" i="0" u="none" strike="noStrike" dirty="0">
                          <a:solidFill>
                            <a:srgbClr val="000000"/>
                          </a:solidFill>
                          <a:effectLst/>
                          <a:latin typeface="Calibri" panose="020F0502020204030204" pitchFamily="34" charset="0"/>
                        </a:rPr>
                        <a:t>38 090</a:t>
                      </a:r>
                    </a:p>
                  </a:txBody>
                  <a:tcPr marL="0" marR="0" marT="0" marB="0" anchor="ct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77077977"/>
                  </a:ext>
                </a:extLst>
              </a:tr>
            </a:tbl>
          </a:graphicData>
        </a:graphic>
      </p:graphicFrame>
      <p:sp>
        <p:nvSpPr>
          <p:cNvPr id="8" name="TextovéPole 7">
            <a:extLst>
              <a:ext uri="{FF2B5EF4-FFF2-40B4-BE49-F238E27FC236}">
                <a16:creationId xmlns:a16="http://schemas.microsoft.com/office/drawing/2014/main" id="{5518F261-1FCB-4F29-ABDF-63F3AB7F699F}"/>
              </a:ext>
            </a:extLst>
          </p:cNvPr>
          <p:cNvSpPr txBox="1"/>
          <p:nvPr/>
        </p:nvSpPr>
        <p:spPr>
          <a:xfrm>
            <a:off x="556550" y="915936"/>
            <a:ext cx="11202634" cy="954107"/>
          </a:xfrm>
          <a:prstGeom prst="rect">
            <a:avLst/>
          </a:prstGeom>
          <a:noFill/>
        </p:spPr>
        <p:txBody>
          <a:bodyPr wrap="square" rtlCol="0">
            <a:spAutoFit/>
          </a:bodyPr>
          <a:lstStyle/>
          <a:p>
            <a:pPr algn="ctr"/>
            <a:r>
              <a:rPr lang="cs-CZ" b="1" dirty="0"/>
              <a:t>Epidemické křivky vytvořeny pomocí modelu pro krátkodobé predikce ÚZIS ČR, kalibrace provedena 5. 11. 2020. </a:t>
            </a:r>
          </a:p>
          <a:p>
            <a:pPr algn="ctr"/>
            <a:endParaRPr lang="cs-CZ" b="1" dirty="0"/>
          </a:p>
          <a:p>
            <a:pPr algn="ctr"/>
            <a:r>
              <a:rPr lang="cs-CZ" sz="2000" b="1" dirty="0"/>
              <a:t>ZÁKLADNÍ SOUHRNNÉ STATISTIKY</a:t>
            </a:r>
            <a:endParaRPr lang="cs-CZ" b="1" dirty="0"/>
          </a:p>
        </p:txBody>
      </p:sp>
      <p:sp>
        <p:nvSpPr>
          <p:cNvPr id="2" name="Šipka dolů 1"/>
          <p:cNvSpPr/>
          <p:nvPr/>
        </p:nvSpPr>
        <p:spPr>
          <a:xfrm>
            <a:off x="8658226" y="4419600"/>
            <a:ext cx="209549" cy="266699"/>
          </a:xfrm>
          <a:prstGeom prst="down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7761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p:cNvSpPr txBox="1"/>
          <p:nvPr/>
        </p:nvSpPr>
        <p:spPr>
          <a:xfrm>
            <a:off x="504825" y="647700"/>
            <a:ext cx="1106805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prstClr val="black"/>
                </a:solidFill>
                <a:effectLst/>
                <a:uLnTx/>
                <a:uFillTx/>
                <a:latin typeface="Calibri" panose="020F0502020204030204"/>
                <a:ea typeface="+mn-ea"/>
                <a:cs typeface="+mn-cs"/>
              </a:rPr>
              <a:t>Podíl pozitivních diagnóz COVID-19 klesá, což je velmi pozitivní trend opět ukazující na brždění epidemie </a:t>
            </a:r>
            <a:endParaRPr kumimoji="0" lang="cs-CZ"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ovéPole 6"/>
          <p:cNvSpPr txBox="1"/>
          <p:nvPr/>
        </p:nvSpPr>
        <p:spPr>
          <a:xfrm>
            <a:off x="571500" y="2173415"/>
            <a:ext cx="11087102"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Aktuální hodnota klesla </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pod hranici 30% </a:t>
            </a: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(po korekci na opakované a kontrolní testy), při celkovém počtu testů dne 9.11. </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- 29 888 a dne 10.11. - 31 600 (počty testů </a:t>
            </a: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z </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11.11</a:t>
            </a:r>
            <a:r>
              <a:rPr kumimoji="0" lang="cs-CZ" sz="3200" b="1" i="0" u="none" strike="noStrike" kern="1200" cap="none" spc="0" normalizeH="0" baseline="0" noProof="0" dirty="0">
                <a:ln>
                  <a:noFill/>
                </a:ln>
                <a:solidFill>
                  <a:srgbClr val="C00000"/>
                </a:solidFill>
                <a:effectLst/>
                <a:uLnTx/>
                <a:uFillTx/>
                <a:latin typeface="Calibri" panose="020F0502020204030204"/>
                <a:ea typeface="+mn-ea"/>
                <a:cs typeface="+mn-cs"/>
              </a:rPr>
              <a:t>. ještě nejsou zcela </a:t>
            </a:r>
            <a:r>
              <a:rPr kumimoji="0" lang="cs-CZ" sz="3200" b="1" i="0" u="none" strike="noStrike" kern="1200" cap="none" spc="0" normalizeH="0" baseline="0" noProof="0" dirty="0" smtClean="0">
                <a:ln>
                  <a:noFill/>
                </a:ln>
                <a:solidFill>
                  <a:srgbClr val="C00000"/>
                </a:solidFill>
                <a:effectLst/>
                <a:uLnTx/>
                <a:uFillTx/>
                <a:latin typeface="Calibri" panose="020F0502020204030204"/>
                <a:ea typeface="+mn-ea"/>
                <a:cs typeface="+mn-cs"/>
              </a:rPr>
              <a:t>dohlášené)</a:t>
            </a:r>
            <a:endParaRPr kumimoji="0" lang="cs-CZ" sz="22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Šipka dolů 1"/>
          <p:cNvSpPr/>
          <p:nvPr/>
        </p:nvSpPr>
        <p:spPr>
          <a:xfrm>
            <a:off x="5645391" y="4498247"/>
            <a:ext cx="1095375" cy="111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cs-C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582623"/>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systému Office">
  <a:themeElements>
    <a:clrScheme name="Vlastní 2">
      <a:dk1>
        <a:srgbClr val="5F5F5F"/>
      </a:dk1>
      <a:lt1>
        <a:sysClr val="window" lastClr="FFFFFF"/>
      </a:lt1>
      <a:dk2>
        <a:srgbClr val="84848E"/>
      </a:dk2>
      <a:lt2>
        <a:srgbClr val="F2F2F2"/>
      </a:lt2>
      <a:accent1>
        <a:srgbClr val="E7B13D"/>
      </a:accent1>
      <a:accent2>
        <a:srgbClr val="3D67BC"/>
      </a:accent2>
      <a:accent3>
        <a:srgbClr val="274073"/>
      </a:accent3>
      <a:accent4>
        <a:srgbClr val="84848E"/>
      </a:accent4>
      <a:accent5>
        <a:srgbClr val="D8D8D8"/>
      </a:accent5>
      <a:accent6>
        <a:srgbClr val="DDDCE0"/>
      </a:accent6>
      <a:hlink>
        <a:srgbClr val="1919FF"/>
      </a:hlink>
      <a:folHlink>
        <a:srgbClr val="00005F"/>
      </a:folHlink>
    </a:clrScheme>
    <a:fontScheme name="Paliativní péče">
      <a:majorFont>
        <a:latin typeface="Calibri"/>
        <a:ea typeface=""/>
        <a:cs typeface=""/>
      </a:majorFont>
      <a:minorFont>
        <a:latin typeface="Calibri"/>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8763</TotalTime>
  <Words>1788</Words>
  <Application>Microsoft Office PowerPoint</Application>
  <PresentationFormat>Širokoúhlá obrazovka</PresentationFormat>
  <Paragraphs>396</Paragraphs>
  <Slides>18</Slides>
  <Notes>6</Notes>
  <HiddenSlides>0</HiddenSlides>
  <MMClips>0</MMClips>
  <ScaleCrop>false</ScaleCrop>
  <HeadingPairs>
    <vt:vector size="6" baseType="variant">
      <vt:variant>
        <vt:lpstr>Použitá písma</vt:lpstr>
      </vt:variant>
      <vt:variant>
        <vt:i4>4</vt:i4>
      </vt:variant>
      <vt:variant>
        <vt:lpstr>Motiv</vt:lpstr>
      </vt:variant>
      <vt:variant>
        <vt:i4>2</vt:i4>
      </vt:variant>
      <vt:variant>
        <vt:lpstr>Nadpisy snímků</vt:lpstr>
      </vt:variant>
      <vt:variant>
        <vt:i4>18</vt:i4>
      </vt:variant>
    </vt:vector>
  </HeadingPairs>
  <TitlesOfParts>
    <vt:vector size="24" baseType="lpstr">
      <vt:lpstr>Arial</vt:lpstr>
      <vt:lpstr>Calibri</vt:lpstr>
      <vt:lpstr>Calibri Light</vt:lpstr>
      <vt:lpstr>Times New Roman</vt:lpstr>
      <vt:lpstr>Motiv Office</vt:lpstr>
      <vt:lpstr>1_Motiv systému Office</vt:lpstr>
      <vt:lpstr>Datová a informační základna  pro management pandemie COVID-19</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Martin Komenda</dc:creator>
  <cp:lastModifiedBy>Ladislav Dušek</cp:lastModifiedBy>
  <cp:revision>1358</cp:revision>
  <dcterms:created xsi:type="dcterms:W3CDTF">2020-03-16T10:06:11Z</dcterms:created>
  <dcterms:modified xsi:type="dcterms:W3CDTF">2020-11-12T03:53:03Z</dcterms:modified>
</cp:coreProperties>
</file>