
<file path=[Content_Types].xml><?xml version="1.0" encoding="utf-8"?>
<Types xmlns="http://schemas.openxmlformats.org/package/2006/content-types">
  <Default Extension="tmp" ContentType="image/png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</p:sldMasterIdLst>
  <p:notesMasterIdLst>
    <p:notesMasterId r:id="rId15"/>
  </p:notesMasterIdLst>
  <p:sldIdLst>
    <p:sldId id="765" r:id="rId3"/>
    <p:sldId id="1180" r:id="rId4"/>
    <p:sldId id="1181" r:id="rId5"/>
    <p:sldId id="1293" r:id="rId6"/>
    <p:sldId id="1295" r:id="rId7"/>
    <p:sldId id="1171" r:id="rId8"/>
    <p:sldId id="1308" r:id="rId9"/>
    <p:sldId id="1309" r:id="rId10"/>
    <p:sldId id="1310" r:id="rId11"/>
    <p:sldId id="1306" r:id="rId12"/>
    <p:sldId id="1307" r:id="rId13"/>
    <p:sldId id="822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 userDrawn="1">
          <p15:clr>
            <a:srgbClr val="A4A3A4"/>
          </p15:clr>
        </p15:guide>
        <p15:guide id="2" pos="41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EAEFF7"/>
    <a:srgbClr val="00FF00"/>
    <a:srgbClr val="FF9900"/>
    <a:srgbClr val="4472C4"/>
    <a:srgbClr val="767171"/>
    <a:srgbClr val="FFFFFF"/>
    <a:srgbClr val="00B050"/>
    <a:srgbClr val="D31145"/>
    <a:srgbClr val="00CD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0" autoAdjust="0"/>
    <p:restoredTop sz="95501" autoAdjust="0"/>
  </p:normalViewPr>
  <p:slideViewPr>
    <p:cSldViewPr snapToGrid="0">
      <p:cViewPr varScale="1">
        <p:scale>
          <a:sx n="80" d="100"/>
          <a:sy n="80" d="100"/>
        </p:scale>
        <p:origin x="754" y="62"/>
      </p:cViewPr>
      <p:guideLst>
        <p:guide orient="horz" pos="4224"/>
        <p:guide pos="41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Sheet1!$A$203:$A$341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Sheet1!$B$203:$B$341</c:f>
              <c:numCache>
                <c:formatCode>General</c:formatCode>
                <c:ptCount val="139"/>
                <c:pt idx="0">
                  <c:v>197</c:v>
                </c:pt>
                <c:pt idx="1">
                  <c:v>121</c:v>
                </c:pt>
                <c:pt idx="2">
                  <c:v>191</c:v>
                </c:pt>
                <c:pt idx="3">
                  <c:v>281</c:v>
                </c:pt>
                <c:pt idx="4">
                  <c:v>312</c:v>
                </c:pt>
                <c:pt idx="5">
                  <c:v>246</c:v>
                </c:pt>
                <c:pt idx="6">
                  <c:v>504</c:v>
                </c:pt>
                <c:pt idx="7">
                  <c:v>234</c:v>
                </c:pt>
                <c:pt idx="8">
                  <c:v>136</c:v>
                </c:pt>
                <c:pt idx="9">
                  <c:v>259</c:v>
                </c:pt>
                <c:pt idx="10">
                  <c:v>364</c:v>
                </c:pt>
                <c:pt idx="11">
                  <c:v>395</c:v>
                </c:pt>
                <c:pt idx="12">
                  <c:v>350</c:v>
                </c:pt>
                <c:pt idx="13">
                  <c:v>485</c:v>
                </c:pt>
                <c:pt idx="14">
                  <c:v>320</c:v>
                </c:pt>
                <c:pt idx="15">
                  <c:v>274</c:v>
                </c:pt>
                <c:pt idx="16">
                  <c:v>256</c:v>
                </c:pt>
                <c:pt idx="17">
                  <c:v>499</c:v>
                </c:pt>
                <c:pt idx="18">
                  <c:v>645</c:v>
                </c:pt>
                <c:pt idx="19">
                  <c:v>675</c:v>
                </c:pt>
                <c:pt idx="20">
                  <c:v>797</c:v>
                </c:pt>
                <c:pt idx="21">
                  <c:v>504</c:v>
                </c:pt>
                <c:pt idx="22">
                  <c:v>410</c:v>
                </c:pt>
                <c:pt idx="23">
                  <c:v>561</c:v>
                </c:pt>
                <c:pt idx="24">
                  <c:v>1161</c:v>
                </c:pt>
                <c:pt idx="25">
                  <c:v>1158</c:v>
                </c:pt>
                <c:pt idx="26">
                  <c:v>1382</c:v>
                </c:pt>
                <c:pt idx="27">
                  <c:v>1443</c:v>
                </c:pt>
                <c:pt idx="28">
                  <c:v>1537</c:v>
                </c:pt>
                <c:pt idx="29">
                  <c:v>791</c:v>
                </c:pt>
                <c:pt idx="30">
                  <c:v>1028</c:v>
                </c:pt>
                <c:pt idx="31">
                  <c:v>1675</c:v>
                </c:pt>
                <c:pt idx="32">
                  <c:v>2133</c:v>
                </c:pt>
                <c:pt idx="33">
                  <c:v>3124</c:v>
                </c:pt>
                <c:pt idx="34">
                  <c:v>2108</c:v>
                </c:pt>
                <c:pt idx="35">
                  <c:v>2045</c:v>
                </c:pt>
                <c:pt idx="36">
                  <c:v>984</c:v>
                </c:pt>
                <c:pt idx="37">
                  <c:v>1476</c:v>
                </c:pt>
                <c:pt idx="38">
                  <c:v>2388</c:v>
                </c:pt>
                <c:pt idx="39">
                  <c:v>2307</c:v>
                </c:pt>
                <c:pt idx="40">
                  <c:v>2905</c:v>
                </c:pt>
                <c:pt idx="41">
                  <c:v>2946</c:v>
                </c:pt>
                <c:pt idx="42">
                  <c:v>1981</c:v>
                </c:pt>
                <c:pt idx="43">
                  <c:v>1304</c:v>
                </c:pt>
                <c:pt idx="44">
                  <c:v>1284</c:v>
                </c:pt>
                <c:pt idx="45">
                  <c:v>1963</c:v>
                </c:pt>
                <c:pt idx="46">
                  <c:v>2926</c:v>
                </c:pt>
                <c:pt idx="47">
                  <c:v>3502</c:v>
                </c:pt>
                <c:pt idx="48">
                  <c:v>3795</c:v>
                </c:pt>
                <c:pt idx="49">
                  <c:v>2554</c:v>
                </c:pt>
                <c:pt idx="50">
                  <c:v>1840</c:v>
                </c:pt>
                <c:pt idx="51">
                  <c:v>3118</c:v>
                </c:pt>
                <c:pt idx="52">
                  <c:v>4458</c:v>
                </c:pt>
                <c:pt idx="53">
                  <c:v>5337</c:v>
                </c:pt>
                <c:pt idx="54">
                  <c:v>5394</c:v>
                </c:pt>
                <c:pt idx="55">
                  <c:v>8616</c:v>
                </c:pt>
                <c:pt idx="56">
                  <c:v>4636</c:v>
                </c:pt>
                <c:pt idx="57">
                  <c:v>3104</c:v>
                </c:pt>
                <c:pt idx="58">
                  <c:v>4308</c:v>
                </c:pt>
                <c:pt idx="59">
                  <c:v>8324</c:v>
                </c:pt>
                <c:pt idx="60">
                  <c:v>9545</c:v>
                </c:pt>
                <c:pt idx="61">
                  <c:v>9723</c:v>
                </c:pt>
                <c:pt idx="62">
                  <c:v>11104</c:v>
                </c:pt>
                <c:pt idx="63">
                  <c:v>8713</c:v>
                </c:pt>
                <c:pt idx="64">
                  <c:v>5058</c:v>
                </c:pt>
                <c:pt idx="65">
                  <c:v>8077</c:v>
                </c:pt>
                <c:pt idx="66">
                  <c:v>11984</c:v>
                </c:pt>
                <c:pt idx="67">
                  <c:v>14970</c:v>
                </c:pt>
                <c:pt idx="68">
                  <c:v>14155</c:v>
                </c:pt>
                <c:pt idx="69">
                  <c:v>15249</c:v>
                </c:pt>
                <c:pt idx="70">
                  <c:v>12472</c:v>
                </c:pt>
                <c:pt idx="71">
                  <c:v>7300</c:v>
                </c:pt>
                <c:pt idx="72">
                  <c:v>10272</c:v>
                </c:pt>
                <c:pt idx="73">
                  <c:v>15665</c:v>
                </c:pt>
                <c:pt idx="74">
                  <c:v>12978</c:v>
                </c:pt>
                <c:pt idx="75">
                  <c:v>13051</c:v>
                </c:pt>
                <c:pt idx="76">
                  <c:v>13603</c:v>
                </c:pt>
                <c:pt idx="77">
                  <c:v>11427</c:v>
                </c:pt>
                <c:pt idx="78">
                  <c:v>6551</c:v>
                </c:pt>
                <c:pt idx="79">
                  <c:v>9239</c:v>
                </c:pt>
                <c:pt idx="80">
                  <c:v>12089</c:v>
                </c:pt>
                <c:pt idx="81">
                  <c:v>15725</c:v>
                </c:pt>
                <c:pt idx="82">
                  <c:v>13234</c:v>
                </c:pt>
                <c:pt idx="83">
                  <c:v>11546</c:v>
                </c:pt>
                <c:pt idx="84">
                  <c:v>7720</c:v>
                </c:pt>
                <c:pt idx="85">
                  <c:v>3609</c:v>
                </c:pt>
                <c:pt idx="86">
                  <c:v>6048</c:v>
                </c:pt>
                <c:pt idx="87">
                  <c:v>9055</c:v>
                </c:pt>
                <c:pt idx="88">
                  <c:v>8920</c:v>
                </c:pt>
                <c:pt idx="89">
                  <c:v>7874</c:v>
                </c:pt>
                <c:pt idx="90">
                  <c:v>7358</c:v>
                </c:pt>
                <c:pt idx="91">
                  <c:v>4196</c:v>
                </c:pt>
                <c:pt idx="92">
                  <c:v>1890</c:v>
                </c:pt>
                <c:pt idx="93">
                  <c:v>5411</c:v>
                </c:pt>
                <c:pt idx="94">
                  <c:v>4246</c:v>
                </c:pt>
                <c:pt idx="95">
                  <c:v>5514</c:v>
                </c:pt>
                <c:pt idx="96">
                  <c:v>6470</c:v>
                </c:pt>
                <c:pt idx="97">
                  <c:v>5808</c:v>
                </c:pt>
                <c:pt idx="98">
                  <c:v>3191</c:v>
                </c:pt>
                <c:pt idx="99">
                  <c:v>1509</c:v>
                </c:pt>
                <c:pt idx="100">
                  <c:v>4379</c:v>
                </c:pt>
                <c:pt idx="101">
                  <c:v>5861</c:v>
                </c:pt>
                <c:pt idx="102">
                  <c:v>4927</c:v>
                </c:pt>
                <c:pt idx="103">
                  <c:v>4049</c:v>
                </c:pt>
                <c:pt idx="104">
                  <c:v>4461</c:v>
                </c:pt>
                <c:pt idx="105">
                  <c:v>2667</c:v>
                </c:pt>
                <c:pt idx="106">
                  <c:v>1074</c:v>
                </c:pt>
                <c:pt idx="107">
                  <c:v>3573</c:v>
                </c:pt>
                <c:pt idx="108">
                  <c:v>5180</c:v>
                </c:pt>
                <c:pt idx="109">
                  <c:v>4561</c:v>
                </c:pt>
                <c:pt idx="110">
                  <c:v>4625</c:v>
                </c:pt>
                <c:pt idx="111">
                  <c:v>4748</c:v>
                </c:pt>
                <c:pt idx="112">
                  <c:v>3312</c:v>
                </c:pt>
                <c:pt idx="113">
                  <c:v>1113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4C-4D09-93D1-70DBDCE2AF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Sheet1!$A$203:$A$341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Sheet1!$C$203:$C$341</c:f>
              <c:numCache>
                <c:formatCode>General</c:formatCode>
                <c:ptCount val="139"/>
                <c:pt idx="81">
                  <c:v>14124</c:v>
                </c:pt>
                <c:pt idx="82">
                  <c:v>12528</c:v>
                </c:pt>
                <c:pt idx="83">
                  <c:v>11670</c:v>
                </c:pt>
                <c:pt idx="84">
                  <c:v>11169</c:v>
                </c:pt>
                <c:pt idx="85">
                  <c:v>10870</c:v>
                </c:pt>
                <c:pt idx="86">
                  <c:v>10379</c:v>
                </c:pt>
                <c:pt idx="87">
                  <c:v>9819</c:v>
                </c:pt>
                <c:pt idx="88">
                  <c:v>9230</c:v>
                </c:pt>
                <c:pt idx="89">
                  <c:v>8594</c:v>
                </c:pt>
                <c:pt idx="90">
                  <c:v>8177</c:v>
                </c:pt>
                <c:pt idx="91">
                  <c:v>7825</c:v>
                </c:pt>
                <c:pt idx="92">
                  <c:v>7460</c:v>
                </c:pt>
                <c:pt idx="93">
                  <c:v>7039</c:v>
                </c:pt>
                <c:pt idx="94">
                  <c:v>6627</c:v>
                </c:pt>
                <c:pt idx="95">
                  <c:v>6272</c:v>
                </c:pt>
                <c:pt idx="96">
                  <c:v>5939</c:v>
                </c:pt>
                <c:pt idx="97">
                  <c:v>5654</c:v>
                </c:pt>
                <c:pt idx="98">
                  <c:v>5367</c:v>
                </c:pt>
                <c:pt idx="99">
                  <c:v>5078</c:v>
                </c:pt>
                <c:pt idx="100">
                  <c:v>4796</c:v>
                </c:pt>
                <c:pt idx="101">
                  <c:v>4542</c:v>
                </c:pt>
                <c:pt idx="102">
                  <c:v>4310</c:v>
                </c:pt>
                <c:pt idx="103">
                  <c:v>4090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4C-4D09-93D1-70DBDCE2AF3E}"/>
            </c:ext>
          </c:extLst>
        </c:ser>
        <c:ser>
          <c:idx val="2"/>
          <c:order val="2"/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Sheet1!$A$203:$A$341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Sheet1!$D$203:$D$341</c:f>
              <c:numCache>
                <c:formatCode>General</c:formatCode>
                <c:ptCount val="139"/>
                <c:pt idx="104">
                  <c:v>3880</c:v>
                </c:pt>
                <c:pt idx="105">
                  <c:v>3676</c:v>
                </c:pt>
                <c:pt idx="106">
                  <c:v>3481</c:v>
                </c:pt>
                <c:pt idx="107">
                  <c:v>3299</c:v>
                </c:pt>
                <c:pt idx="108">
                  <c:v>3131</c:v>
                </c:pt>
                <c:pt idx="109">
                  <c:v>2971</c:v>
                </c:pt>
                <c:pt idx="110">
                  <c:v>2819</c:v>
                </c:pt>
                <c:pt idx="111">
                  <c:v>2674</c:v>
                </c:pt>
                <c:pt idx="112">
                  <c:v>2536</c:v>
                </c:pt>
                <c:pt idx="113">
                  <c:v>2406</c:v>
                </c:pt>
                <c:pt idx="114">
                  <c:v>2284</c:v>
                </c:pt>
                <c:pt idx="115">
                  <c:v>2169</c:v>
                </c:pt>
                <c:pt idx="116">
                  <c:v>2060</c:v>
                </c:pt>
                <c:pt idx="117">
                  <c:v>1955</c:v>
                </c:pt>
                <c:pt idx="118">
                  <c:v>1857</c:v>
                </c:pt>
                <c:pt idx="119">
                  <c:v>1764</c:v>
                </c:pt>
                <c:pt idx="120">
                  <c:v>1677</c:v>
                </c:pt>
                <c:pt idx="121">
                  <c:v>1594</c:v>
                </c:pt>
                <c:pt idx="122">
                  <c:v>1516</c:v>
                </c:pt>
                <c:pt idx="123">
                  <c:v>1441</c:v>
                </c:pt>
                <c:pt idx="124">
                  <c:v>1371</c:v>
                </c:pt>
                <c:pt idx="125">
                  <c:v>1304</c:v>
                </c:pt>
                <c:pt idx="126">
                  <c:v>1241</c:v>
                </c:pt>
                <c:pt idx="127">
                  <c:v>1182</c:v>
                </c:pt>
                <c:pt idx="128">
                  <c:v>1125</c:v>
                </c:pt>
                <c:pt idx="129">
                  <c:v>1072</c:v>
                </c:pt>
                <c:pt idx="130">
                  <c:v>1022</c:v>
                </c:pt>
                <c:pt idx="131">
                  <c:v>974</c:v>
                </c:pt>
                <c:pt idx="132">
                  <c:v>929</c:v>
                </c:pt>
                <c:pt idx="133">
                  <c:v>886</c:v>
                </c:pt>
                <c:pt idx="134">
                  <c:v>845</c:v>
                </c:pt>
                <c:pt idx="135">
                  <c:v>807</c:v>
                </c:pt>
                <c:pt idx="136">
                  <c:v>771</c:v>
                </c:pt>
                <c:pt idx="137">
                  <c:v>737</c:v>
                </c:pt>
                <c:pt idx="138">
                  <c:v>705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4C-4D09-93D1-70DBDCE2AF3E}"/>
            </c:ext>
          </c:extLst>
        </c:ser>
        <c:ser>
          <c:idx val="3"/>
          <c:order val="3"/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Sheet1!$A$203:$A$341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Sheet1!$E$203:$E$341</c:f>
              <c:numCache>
                <c:formatCode>General</c:formatCode>
                <c:ptCount val="139"/>
                <c:pt idx="104">
                  <c:v>4259</c:v>
                </c:pt>
                <c:pt idx="105">
                  <c:v>4115</c:v>
                </c:pt>
                <c:pt idx="106">
                  <c:v>3944</c:v>
                </c:pt>
                <c:pt idx="107">
                  <c:v>3818</c:v>
                </c:pt>
                <c:pt idx="108">
                  <c:v>3721</c:v>
                </c:pt>
                <c:pt idx="109">
                  <c:v>3640</c:v>
                </c:pt>
                <c:pt idx="110">
                  <c:v>3568</c:v>
                </c:pt>
                <c:pt idx="111">
                  <c:v>3460</c:v>
                </c:pt>
                <c:pt idx="112">
                  <c:v>3348</c:v>
                </c:pt>
                <c:pt idx="113">
                  <c:v>3248</c:v>
                </c:pt>
                <c:pt idx="114">
                  <c:v>3169</c:v>
                </c:pt>
                <c:pt idx="115">
                  <c:v>3093</c:v>
                </c:pt>
                <c:pt idx="116">
                  <c:v>3015</c:v>
                </c:pt>
                <c:pt idx="117">
                  <c:v>2931</c:v>
                </c:pt>
                <c:pt idx="118">
                  <c:v>2846</c:v>
                </c:pt>
                <c:pt idx="119">
                  <c:v>2769</c:v>
                </c:pt>
                <c:pt idx="120">
                  <c:v>2698</c:v>
                </c:pt>
                <c:pt idx="121">
                  <c:v>2630</c:v>
                </c:pt>
                <c:pt idx="122">
                  <c:v>2562</c:v>
                </c:pt>
                <c:pt idx="123">
                  <c:v>2493</c:v>
                </c:pt>
                <c:pt idx="124">
                  <c:v>2425</c:v>
                </c:pt>
                <c:pt idx="125">
                  <c:v>2361</c:v>
                </c:pt>
                <c:pt idx="126">
                  <c:v>2300</c:v>
                </c:pt>
                <c:pt idx="127">
                  <c:v>2242</c:v>
                </c:pt>
                <c:pt idx="128">
                  <c:v>2185</c:v>
                </c:pt>
                <c:pt idx="129">
                  <c:v>2127</c:v>
                </c:pt>
                <c:pt idx="130">
                  <c:v>2072</c:v>
                </c:pt>
                <c:pt idx="131">
                  <c:v>2018</c:v>
                </c:pt>
                <c:pt idx="132">
                  <c:v>1967</c:v>
                </c:pt>
                <c:pt idx="133">
                  <c:v>1917</c:v>
                </c:pt>
                <c:pt idx="134">
                  <c:v>1869</c:v>
                </c:pt>
                <c:pt idx="135">
                  <c:v>1822</c:v>
                </c:pt>
                <c:pt idx="136">
                  <c:v>1776</c:v>
                </c:pt>
                <c:pt idx="137">
                  <c:v>1730</c:v>
                </c:pt>
                <c:pt idx="138">
                  <c:v>1688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54C-4D09-93D1-70DBDCE2AF3E}"/>
            </c:ext>
          </c:extLst>
        </c:ser>
        <c:ser>
          <c:idx val="4"/>
          <c:order val="4"/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Sheet1!$A$203:$A$341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Sheet1!$F$203:$F$341</c:f>
              <c:numCache>
                <c:formatCode>General</c:formatCode>
                <c:ptCount val="139"/>
                <c:pt idx="104">
                  <c:v>4756</c:v>
                </c:pt>
                <c:pt idx="105">
                  <c:v>4694</c:v>
                </c:pt>
                <c:pt idx="106">
                  <c:v>4552</c:v>
                </c:pt>
                <c:pt idx="107">
                  <c:v>4520</c:v>
                </c:pt>
                <c:pt idx="108">
                  <c:v>4551</c:v>
                </c:pt>
                <c:pt idx="109">
                  <c:v>4612</c:v>
                </c:pt>
                <c:pt idx="110">
                  <c:v>4685</c:v>
                </c:pt>
                <c:pt idx="111">
                  <c:v>4656</c:v>
                </c:pt>
                <c:pt idx="112">
                  <c:v>4609</c:v>
                </c:pt>
                <c:pt idx="113">
                  <c:v>4591</c:v>
                </c:pt>
                <c:pt idx="114">
                  <c:v>4627</c:v>
                </c:pt>
                <c:pt idx="115">
                  <c:v>4661</c:v>
                </c:pt>
                <c:pt idx="116">
                  <c:v>4676</c:v>
                </c:pt>
                <c:pt idx="117">
                  <c:v>4671</c:v>
                </c:pt>
                <c:pt idx="118">
                  <c:v>4657</c:v>
                </c:pt>
                <c:pt idx="119">
                  <c:v>4658</c:v>
                </c:pt>
                <c:pt idx="120">
                  <c:v>4674</c:v>
                </c:pt>
                <c:pt idx="121">
                  <c:v>4694</c:v>
                </c:pt>
                <c:pt idx="122">
                  <c:v>4702</c:v>
                </c:pt>
                <c:pt idx="123">
                  <c:v>4702</c:v>
                </c:pt>
                <c:pt idx="124">
                  <c:v>4701</c:v>
                </c:pt>
                <c:pt idx="125">
                  <c:v>4707</c:v>
                </c:pt>
                <c:pt idx="126">
                  <c:v>4719</c:v>
                </c:pt>
                <c:pt idx="127">
                  <c:v>4729</c:v>
                </c:pt>
                <c:pt idx="128">
                  <c:v>4736</c:v>
                </c:pt>
                <c:pt idx="129">
                  <c:v>4739</c:v>
                </c:pt>
                <c:pt idx="130">
                  <c:v>4743</c:v>
                </c:pt>
                <c:pt idx="131">
                  <c:v>4750</c:v>
                </c:pt>
                <c:pt idx="132">
                  <c:v>4759</c:v>
                </c:pt>
                <c:pt idx="133">
                  <c:v>4767</c:v>
                </c:pt>
                <c:pt idx="134">
                  <c:v>4773</c:v>
                </c:pt>
                <c:pt idx="135">
                  <c:v>4778</c:v>
                </c:pt>
                <c:pt idx="136">
                  <c:v>4784</c:v>
                </c:pt>
                <c:pt idx="137">
                  <c:v>4791</c:v>
                </c:pt>
                <c:pt idx="138">
                  <c:v>4798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54C-4D09-93D1-70DBDCE2AF3E}"/>
            </c:ext>
          </c:extLst>
        </c:ser>
        <c:ser>
          <c:idx val="5"/>
          <c:order val="5"/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Sheet1!$A$203:$A$341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Sheet1!$G$203:$G$341</c:f>
              <c:numCache>
                <c:formatCode>General</c:formatCode>
                <c:ptCount val="139"/>
                <c:pt idx="104">
                  <c:v>5420</c:v>
                </c:pt>
                <c:pt idx="105">
                  <c:v>5464</c:v>
                </c:pt>
                <c:pt idx="106">
                  <c:v>5363</c:v>
                </c:pt>
                <c:pt idx="107">
                  <c:v>5495</c:v>
                </c:pt>
                <c:pt idx="108">
                  <c:v>5753</c:v>
                </c:pt>
                <c:pt idx="109">
                  <c:v>6071</c:v>
                </c:pt>
                <c:pt idx="110">
                  <c:v>6410</c:v>
                </c:pt>
                <c:pt idx="111">
                  <c:v>6541</c:v>
                </c:pt>
                <c:pt idx="112">
                  <c:v>6648</c:v>
                </c:pt>
                <c:pt idx="113">
                  <c:v>6835</c:v>
                </c:pt>
                <c:pt idx="114">
                  <c:v>7152</c:v>
                </c:pt>
                <c:pt idx="115">
                  <c:v>7466</c:v>
                </c:pt>
                <c:pt idx="116">
                  <c:v>7736</c:v>
                </c:pt>
                <c:pt idx="117">
                  <c:v>7966</c:v>
                </c:pt>
                <c:pt idx="118">
                  <c:v>8188</c:v>
                </c:pt>
                <c:pt idx="119">
                  <c:v>8466</c:v>
                </c:pt>
                <c:pt idx="120">
                  <c:v>8793</c:v>
                </c:pt>
                <c:pt idx="121">
                  <c:v>9132</c:v>
                </c:pt>
                <c:pt idx="122">
                  <c:v>9443</c:v>
                </c:pt>
                <c:pt idx="123">
                  <c:v>9742</c:v>
                </c:pt>
                <c:pt idx="124">
                  <c:v>10060</c:v>
                </c:pt>
                <c:pt idx="125">
                  <c:v>10410</c:v>
                </c:pt>
                <c:pt idx="126">
                  <c:v>10786</c:v>
                </c:pt>
                <c:pt idx="127">
                  <c:v>11169</c:v>
                </c:pt>
                <c:pt idx="128">
                  <c:v>11549</c:v>
                </c:pt>
                <c:pt idx="129">
                  <c:v>11933</c:v>
                </c:pt>
                <c:pt idx="130">
                  <c:v>12335</c:v>
                </c:pt>
                <c:pt idx="131">
                  <c:v>12764</c:v>
                </c:pt>
                <c:pt idx="132">
                  <c:v>13211</c:v>
                </c:pt>
                <c:pt idx="133">
                  <c:v>13667</c:v>
                </c:pt>
                <c:pt idx="134">
                  <c:v>14132</c:v>
                </c:pt>
                <c:pt idx="135">
                  <c:v>14610</c:v>
                </c:pt>
                <c:pt idx="136">
                  <c:v>15109</c:v>
                </c:pt>
                <c:pt idx="137">
                  <c:v>15629</c:v>
                </c:pt>
                <c:pt idx="138">
                  <c:v>16168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54C-4D09-93D1-70DBDCE2AF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7437</c:v>
                </c:pt>
                <c:pt idx="1">
                  <c:v>7998</c:v>
                </c:pt>
                <c:pt idx="2">
                  <c:v>8086</c:v>
                </c:pt>
                <c:pt idx="3">
                  <c:v>8149</c:v>
                </c:pt>
                <c:pt idx="4">
                  <c:v>8113</c:v>
                </c:pt>
                <c:pt idx="5">
                  <c:v>8034</c:v>
                </c:pt>
                <c:pt idx="6">
                  <c:v>7416</c:v>
                </c:pt>
                <c:pt idx="7">
                  <c:v>7401</c:v>
                </c:pt>
                <c:pt idx="8">
                  <c:v>7679</c:v>
                </c:pt>
                <c:pt idx="9">
                  <c:v>7503</c:v>
                </c:pt>
                <c:pt idx="10">
                  <c:v>7253</c:v>
                </c:pt>
                <c:pt idx="11">
                  <c:v>7100</c:v>
                </c:pt>
                <c:pt idx="12">
                  <c:v>6993</c:v>
                </c:pt>
                <c:pt idx="13">
                  <c:v>6469</c:v>
                </c:pt>
                <c:pt idx="14">
                  <c:v>6300</c:v>
                </c:pt>
                <c:pt idx="15">
                  <c:v>6534</c:v>
                </c:pt>
                <c:pt idx="16">
                  <c:v>6107</c:v>
                </c:pt>
                <c:pt idx="17">
                  <c:v>6482</c:v>
                </c:pt>
                <c:pt idx="18">
                  <c:v>6244</c:v>
                </c:pt>
                <c:pt idx="19">
                  <c:v>6013</c:v>
                </c:pt>
                <c:pt idx="20">
                  <c:v>5373</c:v>
                </c:pt>
                <c:pt idx="21">
                  <c:v>5339</c:v>
                </c:pt>
                <c:pt idx="22">
                  <c:v>5710</c:v>
                </c:pt>
                <c:pt idx="23">
                  <c:v>5547</c:v>
                </c:pt>
                <c:pt idx="24">
                  <c:v>5346</c:v>
                </c:pt>
                <c:pt idx="25">
                  <c:v>5208</c:v>
                </c:pt>
                <c:pt idx="26">
                  <c:v>5021</c:v>
                </c:pt>
                <c:pt idx="27">
                  <c:v>4557</c:v>
                </c:pt>
                <c:pt idx="28">
                  <c:v>4617</c:v>
                </c:pt>
                <c:pt idx="29">
                  <c:v>4925</c:v>
                </c:pt>
                <c:pt idx="30">
                  <c:v>4758</c:v>
                </c:pt>
                <c:pt idx="31">
                  <c:v>4623</c:v>
                </c:pt>
                <c:pt idx="32">
                  <c:v>4545</c:v>
                </c:pt>
                <c:pt idx="33">
                  <c:v>4520</c:v>
                </c:pt>
                <c:pt idx="34">
                  <c:v>4208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6E-42CE-9CB3-AF51175D9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0.73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5526.2745626601773</c:v>
                </c:pt>
                <c:pt idx="27">
                  <c:v>5324.8517194004144</c:v>
                </c:pt>
                <c:pt idx="28">
                  <c:v>5125.3890428295881</c:v>
                </c:pt>
                <c:pt idx="29">
                  <c:v>4927.3952413661755</c:v>
                </c:pt>
                <c:pt idx="30">
                  <c:v>4731.9102476724784</c:v>
                </c:pt>
                <c:pt idx="31">
                  <c:v>4541.6261695071271</c:v>
                </c:pt>
                <c:pt idx="32">
                  <c:v>4357.1243650015213</c:v>
                </c:pt>
                <c:pt idx="33">
                  <c:v>4171.4099007120603</c:v>
                </c:pt>
                <c:pt idx="34">
                  <c:v>3987.3440656984249</c:v>
                </c:pt>
                <c:pt idx="35">
                  <c:v>3810.1846437131508</c:v>
                </c:pt>
                <c:pt idx="36">
                  <c:v>3639.8341442673459</c:v>
                </c:pt>
                <c:pt idx="37">
                  <c:v>3474.9956467558909</c:v>
                </c:pt>
                <c:pt idx="38">
                  <c:v>3314.7713609303073</c:v>
                </c:pt>
                <c:pt idx="39">
                  <c:v>3160.8470116061817</c:v>
                </c:pt>
                <c:pt idx="40">
                  <c:v>3013.9405209317506</c:v>
                </c:pt>
                <c:pt idx="41">
                  <c:v>2873.4086373619461</c:v>
                </c:pt>
                <c:pt idx="42">
                  <c:v>2739.6979203372916</c:v>
                </c:pt>
                <c:pt idx="43">
                  <c:v>2611.3519875622951</c:v>
                </c:pt>
                <c:pt idx="44">
                  <c:v>2486.9828663502894</c:v>
                </c:pt>
                <c:pt idx="45">
                  <c:v>2367.702164165416</c:v>
                </c:pt>
                <c:pt idx="46">
                  <c:v>2253.9347587355956</c:v>
                </c:pt>
                <c:pt idx="47">
                  <c:v>2145.8207975369837</c:v>
                </c:pt>
                <c:pt idx="48">
                  <c:v>2042.4911858207204</c:v>
                </c:pt>
                <c:pt idx="49">
                  <c:v>1944.3733469179308</c:v>
                </c:pt>
                <c:pt idx="50">
                  <c:v>1851.4565952741475</c:v>
                </c:pt>
                <c:pt idx="51">
                  <c:v>1762.5914599719461</c:v>
                </c:pt>
                <c:pt idx="52">
                  <c:v>1678.3122506090019</c:v>
                </c:pt>
                <c:pt idx="53">
                  <c:v>1597.8097934763953</c:v>
                </c:pt>
                <c:pt idx="54">
                  <c:v>1521.0947276467055</c:v>
                </c:pt>
                <c:pt idx="55">
                  <c:v>1448.4240660596286</c:v>
                </c:pt>
                <c:pt idx="56">
                  <c:v>1379.5572757214563</c:v>
                </c:pt>
                <c:pt idx="57">
                  <c:v>1314.151797552882</c:v>
                </c:pt>
                <c:pt idx="58">
                  <c:v>1251.8106613278992</c:v>
                </c:pt>
                <c:pt idx="59">
                  <c:v>1192.4826925219822</c:v>
                </c:pt>
                <c:pt idx="60">
                  <c:v>1136.5141417040215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6E-42CE-9CB3-AF51175D9639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0.87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5544.4265384119562</c:v>
                </c:pt>
                <c:pt idx="27">
                  <c:v>5368.1673830159725</c:v>
                </c:pt>
                <c:pt idx="28">
                  <c:v>5196.2554230216474</c:v>
                </c:pt>
                <c:pt idx="29">
                  <c:v>5028.7385702551328</c:v>
                </c:pt>
                <c:pt idx="30">
                  <c:v>4867.2560321450537</c:v>
                </c:pt>
                <c:pt idx="31">
                  <c:v>4714.88226786007</c:v>
                </c:pt>
                <c:pt idx="32">
                  <c:v>4572.2313793780468</c:v>
                </c:pt>
                <c:pt idx="33">
                  <c:v>4429.8812669556082</c:v>
                </c:pt>
                <c:pt idx="34">
                  <c:v>4289.3786396218875</c:v>
                </c:pt>
                <c:pt idx="35">
                  <c:v>4155.6693058704677</c:v>
                </c:pt>
                <c:pt idx="36">
                  <c:v>4028.9507034493345</c:v>
                </c:pt>
                <c:pt idx="37">
                  <c:v>3907.4209096908053</c:v>
                </c:pt>
                <c:pt idx="38">
                  <c:v>3789.6285085841182</c:v>
                </c:pt>
                <c:pt idx="39">
                  <c:v>3676.7216982763439</c:v>
                </c:pt>
                <c:pt idx="40">
                  <c:v>3568.8808446294975</c:v>
                </c:pt>
                <c:pt idx="41">
                  <c:v>3465.4292376996623</c:v>
                </c:pt>
                <c:pt idx="42">
                  <c:v>3366.8173036457783</c:v>
                </c:pt>
                <c:pt idx="43">
                  <c:v>3271.6667187928888</c:v>
                </c:pt>
                <c:pt idx="44">
                  <c:v>3178.4474760028024</c:v>
                </c:pt>
                <c:pt idx="45">
                  <c:v>3088.1433463733983</c:v>
                </c:pt>
                <c:pt idx="46">
                  <c:v>3001.0395728174954</c:v>
                </c:pt>
                <c:pt idx="47">
                  <c:v>2917.3084103068536</c:v>
                </c:pt>
                <c:pt idx="48">
                  <c:v>2836.1257220644998</c:v>
                </c:pt>
                <c:pt idx="49">
                  <c:v>2758.0311250938084</c:v>
                </c:pt>
                <c:pt idx="50">
                  <c:v>2683.1388229679774</c:v>
                </c:pt>
                <c:pt idx="51">
                  <c:v>2610.2154524247353</c:v>
                </c:pt>
                <c:pt idx="52">
                  <c:v>2539.8599082237392</c:v>
                </c:pt>
                <c:pt idx="53">
                  <c:v>2471.341973166524</c:v>
                </c:pt>
                <c:pt idx="54">
                  <c:v>2404.8300415936137</c:v>
                </c:pt>
                <c:pt idx="55">
                  <c:v>2340.6718396174897</c:v>
                </c:pt>
                <c:pt idx="56">
                  <c:v>2278.7550996111918</c:v>
                </c:pt>
                <c:pt idx="57">
                  <c:v>2218.7610919854792</c:v>
                </c:pt>
                <c:pt idx="58">
                  <c:v>2160.3493999673387</c:v>
                </c:pt>
                <c:pt idx="59">
                  <c:v>2103.4824772235165</c:v>
                </c:pt>
                <c:pt idx="60">
                  <c:v>2048.7044804349389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F6E-42CE-9CB3-AF51175D9639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1.01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5568.2300527882981</c:v>
                </c:pt>
                <c:pt idx="27">
                  <c:v>5425.1281639288891</c:v>
                </c:pt>
                <c:pt idx="28">
                  <c:v>5289.4215218842428</c:v>
                </c:pt>
                <c:pt idx="29">
                  <c:v>5162.9103278285884</c:v>
                </c:pt>
                <c:pt idx="30">
                  <c:v>5048.9476233705709</c:v>
                </c:pt>
                <c:pt idx="31">
                  <c:v>4951.4664491566191</c:v>
                </c:pt>
                <c:pt idx="32">
                  <c:v>4871.2604055114225</c:v>
                </c:pt>
                <c:pt idx="33">
                  <c:v>4795.2567921738482</c:v>
                </c:pt>
                <c:pt idx="34">
                  <c:v>4723.1388605488137</c:v>
                </c:pt>
                <c:pt idx="35">
                  <c:v>4659.9283931511145</c:v>
                </c:pt>
                <c:pt idx="36">
                  <c:v>4607.0155545971938</c:v>
                </c:pt>
                <c:pt idx="37">
                  <c:v>4562.0423330886251</c:v>
                </c:pt>
                <c:pt idx="38">
                  <c:v>4522.4318191487691</c:v>
                </c:pt>
                <c:pt idx="39">
                  <c:v>4488.3718836132366</c:v>
                </c:pt>
                <c:pt idx="40">
                  <c:v>4459.2589856178683</c:v>
                </c:pt>
                <c:pt idx="41">
                  <c:v>4434.3541811218474</c:v>
                </c:pt>
                <c:pt idx="42">
                  <c:v>4414.401571609842</c:v>
                </c:pt>
                <c:pt idx="43">
                  <c:v>4398.1655223018752</c:v>
                </c:pt>
                <c:pt idx="44">
                  <c:v>4383.5422185310181</c:v>
                </c:pt>
                <c:pt idx="45">
                  <c:v>4371.0379820196749</c:v>
                </c:pt>
                <c:pt idx="46">
                  <c:v>4360.7002480929568</c:v>
                </c:pt>
                <c:pt idx="47">
                  <c:v>4352.6710309561404</c:v>
                </c:pt>
                <c:pt idx="48">
                  <c:v>4346.2505170373579</c:v>
                </c:pt>
                <c:pt idx="49">
                  <c:v>4341.853981642138</c:v>
                </c:pt>
                <c:pt idx="50">
                  <c:v>4339.4503976796877</c:v>
                </c:pt>
                <c:pt idx="51">
                  <c:v>4337.6813369727661</c:v>
                </c:pt>
                <c:pt idx="52">
                  <c:v>4337.0226490595787</c:v>
                </c:pt>
                <c:pt idx="53">
                  <c:v>4336.8563484778942</c:v>
                </c:pt>
                <c:pt idx="54">
                  <c:v>4337.4286338143338</c:v>
                </c:pt>
                <c:pt idx="55">
                  <c:v>4339.0660219156525</c:v>
                </c:pt>
                <c:pt idx="56">
                  <c:v>4341.5309469628128</c:v>
                </c:pt>
                <c:pt idx="57">
                  <c:v>4344.4279167599525</c:v>
                </c:pt>
                <c:pt idx="58">
                  <c:v>4347.4644367522596</c:v>
                </c:pt>
                <c:pt idx="59">
                  <c:v>4350.7357314976261</c:v>
                </c:pt>
                <c:pt idx="60">
                  <c:v>4354.7128214945387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F6E-42CE-9CB3-AF51175D9639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5600.0319311502517</c:v>
                </c:pt>
                <c:pt idx="27">
                  <c:v>5501.0584999940602</c:v>
                </c:pt>
                <c:pt idx="28">
                  <c:v>5413.6217924699995</c:v>
                </c:pt>
                <c:pt idx="29">
                  <c:v>5343.6528698475267</c:v>
                </c:pt>
                <c:pt idx="30">
                  <c:v>5298.0410045577901</c:v>
                </c:pt>
                <c:pt idx="31">
                  <c:v>5282.6578407703873</c:v>
                </c:pt>
                <c:pt idx="32">
                  <c:v>5298.9140557681103</c:v>
                </c:pt>
                <c:pt idx="33">
                  <c:v>5328.0212708016425</c:v>
                </c:pt>
                <c:pt idx="34">
                  <c:v>5367.5044218805624</c:v>
                </c:pt>
                <c:pt idx="35">
                  <c:v>5423.8338321941146</c:v>
                </c:pt>
                <c:pt idx="36">
                  <c:v>5501.6946272346941</c:v>
                </c:pt>
                <c:pt idx="37">
                  <c:v>5598.4769924172178</c:v>
                </c:pt>
                <c:pt idx="38">
                  <c:v>5709.8853359961904</c:v>
                </c:pt>
                <c:pt idx="39">
                  <c:v>5834.4558647839713</c:v>
                </c:pt>
                <c:pt idx="40">
                  <c:v>5970.7166179223395</c:v>
                </c:pt>
                <c:pt idx="41">
                  <c:v>6119.0901652130224</c:v>
                </c:pt>
                <c:pt idx="42">
                  <c:v>6281.725064631195</c:v>
                </c:pt>
                <c:pt idx="43">
                  <c:v>6457.769081328709</c:v>
                </c:pt>
                <c:pt idx="44">
                  <c:v>6644.0282565520747</c:v>
                </c:pt>
                <c:pt idx="45">
                  <c:v>6840.151298313087</c:v>
                </c:pt>
                <c:pt idx="46">
                  <c:v>7046.4737385290109</c:v>
                </c:pt>
                <c:pt idx="47">
                  <c:v>7263.7959762492374</c:v>
                </c:pt>
                <c:pt idx="48">
                  <c:v>7492.057958319635</c:v>
                </c:pt>
                <c:pt idx="49">
                  <c:v>7731.9113147829366</c:v>
                </c:pt>
                <c:pt idx="50">
                  <c:v>7982.9901746670439</c:v>
                </c:pt>
                <c:pt idx="51">
                  <c:v>8243.7914390205206</c:v>
                </c:pt>
                <c:pt idx="52">
                  <c:v>8515.037353432328</c:v>
                </c:pt>
                <c:pt idx="53">
                  <c:v>8796.829524179504</c:v>
                </c:pt>
                <c:pt idx="54">
                  <c:v>9089.9386569354883</c:v>
                </c:pt>
                <c:pt idx="55">
                  <c:v>9394.8164954536751</c:v>
                </c:pt>
                <c:pt idx="56">
                  <c:v>9711.2952547770801</c:v>
                </c:pt>
                <c:pt idx="57">
                  <c:v>10039.118864304291</c:v>
                </c:pt>
                <c:pt idx="58">
                  <c:v>10378.445434565363</c:v>
                </c:pt>
                <c:pt idx="59">
                  <c:v>10729.902857488185</c:v>
                </c:pt>
                <c:pt idx="60">
                  <c:v>11094.472128135127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F6E-42CE-9CB3-AF51175D9639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F6E-42CE-9CB3-AF51175D9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1115</c:v>
                </c:pt>
                <c:pt idx="1">
                  <c:v>1157</c:v>
                </c:pt>
                <c:pt idx="2">
                  <c:v>1180</c:v>
                </c:pt>
                <c:pt idx="3">
                  <c:v>1164</c:v>
                </c:pt>
                <c:pt idx="4">
                  <c:v>1172</c:v>
                </c:pt>
                <c:pt idx="5">
                  <c:v>1213</c:v>
                </c:pt>
                <c:pt idx="6">
                  <c:v>1161</c:v>
                </c:pt>
                <c:pt idx="7">
                  <c:v>1171</c:v>
                </c:pt>
                <c:pt idx="8">
                  <c:v>1184</c:v>
                </c:pt>
                <c:pt idx="9">
                  <c:v>1171</c:v>
                </c:pt>
                <c:pt idx="10">
                  <c:v>1113</c:v>
                </c:pt>
                <c:pt idx="11">
                  <c:v>1110</c:v>
                </c:pt>
                <c:pt idx="12">
                  <c:v>1104</c:v>
                </c:pt>
                <c:pt idx="13">
                  <c:v>1071</c:v>
                </c:pt>
                <c:pt idx="14">
                  <c:v>1045</c:v>
                </c:pt>
                <c:pt idx="15">
                  <c:v>1041</c:v>
                </c:pt>
                <c:pt idx="16">
                  <c:v>998</c:v>
                </c:pt>
                <c:pt idx="17">
                  <c:v>1008</c:v>
                </c:pt>
                <c:pt idx="18">
                  <c:v>978</c:v>
                </c:pt>
                <c:pt idx="19">
                  <c:v>964</c:v>
                </c:pt>
                <c:pt idx="20">
                  <c:v>951</c:v>
                </c:pt>
                <c:pt idx="21">
                  <c:v>966</c:v>
                </c:pt>
                <c:pt idx="22">
                  <c:v>957</c:v>
                </c:pt>
                <c:pt idx="23">
                  <c:v>895</c:v>
                </c:pt>
                <c:pt idx="24">
                  <c:v>873</c:v>
                </c:pt>
                <c:pt idx="25">
                  <c:v>863</c:v>
                </c:pt>
                <c:pt idx="26">
                  <c:v>825</c:v>
                </c:pt>
                <c:pt idx="27">
                  <c:v>802</c:v>
                </c:pt>
                <c:pt idx="28">
                  <c:v>790</c:v>
                </c:pt>
                <c:pt idx="29">
                  <c:v>807</c:v>
                </c:pt>
                <c:pt idx="30">
                  <c:v>747</c:v>
                </c:pt>
                <c:pt idx="31">
                  <c:v>723</c:v>
                </c:pt>
                <c:pt idx="32">
                  <c:v>723</c:v>
                </c:pt>
                <c:pt idx="33">
                  <c:v>713</c:v>
                </c:pt>
                <c:pt idx="34">
                  <c:v>691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5A-4A04-B9EE-4D5414AFF6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908.7966899982938</c:v>
                </c:pt>
                <c:pt idx="27">
                  <c:v>880.81899292060848</c:v>
                </c:pt>
                <c:pt idx="28">
                  <c:v>852.61094049136273</c:v>
                </c:pt>
                <c:pt idx="29">
                  <c:v>825.23068851999449</c:v>
                </c:pt>
                <c:pt idx="30">
                  <c:v>797.37740025357959</c:v>
                </c:pt>
                <c:pt idx="31">
                  <c:v>770.168241649518</c:v>
                </c:pt>
                <c:pt idx="32">
                  <c:v>743.96223722862874</c:v>
                </c:pt>
                <c:pt idx="33">
                  <c:v>717.65373754183497</c:v>
                </c:pt>
                <c:pt idx="34">
                  <c:v>691.59681916706927</c:v>
                </c:pt>
                <c:pt idx="35">
                  <c:v>666.71506134634956</c:v>
                </c:pt>
                <c:pt idx="36">
                  <c:v>642.24367595349304</c:v>
                </c:pt>
                <c:pt idx="37">
                  <c:v>617.71898348038235</c:v>
                </c:pt>
                <c:pt idx="38">
                  <c:v>594.35134421227167</c:v>
                </c:pt>
                <c:pt idx="39">
                  <c:v>571.38875402396934</c:v>
                </c:pt>
                <c:pt idx="40">
                  <c:v>549.45770275787368</c:v>
                </c:pt>
                <c:pt idx="41">
                  <c:v>527.83644464757958</c:v>
                </c:pt>
                <c:pt idx="42">
                  <c:v>507.66397927952795</c:v>
                </c:pt>
                <c:pt idx="43">
                  <c:v>488.28135690561857</c:v>
                </c:pt>
                <c:pt idx="44">
                  <c:v>469.4019870603907</c:v>
                </c:pt>
                <c:pt idx="45">
                  <c:v>451.28238815260875</c:v>
                </c:pt>
                <c:pt idx="46">
                  <c:v>434.12051496979325</c:v>
                </c:pt>
                <c:pt idx="47">
                  <c:v>417.49568774332135</c:v>
                </c:pt>
                <c:pt idx="48">
                  <c:v>401.8447838922396</c:v>
                </c:pt>
                <c:pt idx="49">
                  <c:v>386.67122960544208</c:v>
                </c:pt>
                <c:pt idx="50">
                  <c:v>372.5689717198029</c:v>
                </c:pt>
                <c:pt idx="51">
                  <c:v>358.79406944784597</c:v>
                </c:pt>
                <c:pt idx="52">
                  <c:v>345.79833124730305</c:v>
                </c:pt>
                <c:pt idx="53">
                  <c:v>333.61871929697509</c:v>
                </c:pt>
                <c:pt idx="54">
                  <c:v>321.72723180354745</c:v>
                </c:pt>
                <c:pt idx="55">
                  <c:v>310.70074323387945</c:v>
                </c:pt>
                <c:pt idx="56">
                  <c:v>299.8448726364993</c:v>
                </c:pt>
                <c:pt idx="57">
                  <c:v>289.73468384434784</c:v>
                </c:pt>
                <c:pt idx="58">
                  <c:v>279.90480513987592</c:v>
                </c:pt>
                <c:pt idx="59">
                  <c:v>270.65561967256826</c:v>
                </c:pt>
                <c:pt idx="60">
                  <c:v>261.90994645328499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5A-4A04-B9EE-4D5414AFF6A3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910.8117549129405</c:v>
                </c:pt>
                <c:pt idx="27">
                  <c:v>885.62877274621439</c:v>
                </c:pt>
                <c:pt idx="28">
                  <c:v>860.6570620038674</c:v>
                </c:pt>
                <c:pt idx="29">
                  <c:v>837.07284471422065</c:v>
                </c:pt>
                <c:pt idx="30">
                  <c:v>813.56687480156916</c:v>
                </c:pt>
                <c:pt idx="31">
                  <c:v>791.29025637692769</c:v>
                </c:pt>
                <c:pt idx="32">
                  <c:v>770.58131095071644</c:v>
                </c:pt>
                <c:pt idx="33">
                  <c:v>750.1009260365596</c:v>
                </c:pt>
                <c:pt idx="34">
                  <c:v>730.03345971140209</c:v>
                </c:pt>
                <c:pt idx="35">
                  <c:v>711.24842891931144</c:v>
                </c:pt>
                <c:pt idx="36">
                  <c:v>692.97582300132251</c:v>
                </c:pt>
                <c:pt idx="37">
                  <c:v>674.68298090929022</c:v>
                </c:pt>
                <c:pt idx="38">
                  <c:v>657.49902274512601</c:v>
                </c:pt>
                <c:pt idx="39">
                  <c:v>640.59267916126032</c:v>
                </c:pt>
                <c:pt idx="40">
                  <c:v>624.51927590004425</c:v>
                </c:pt>
                <c:pt idx="41">
                  <c:v>608.52838561132535</c:v>
                </c:pt>
                <c:pt idx="42">
                  <c:v>593.73294422170738</c:v>
                </c:pt>
                <c:pt idx="43">
                  <c:v>579.48086577866502</c:v>
                </c:pt>
                <c:pt idx="44">
                  <c:v>565.45910172150889</c:v>
                </c:pt>
                <c:pt idx="45">
                  <c:v>551.89112043639773</c:v>
                </c:pt>
                <c:pt idx="46">
                  <c:v>538.96701029677445</c:v>
                </c:pt>
                <c:pt idx="47">
                  <c:v>526.26718269317416</c:v>
                </c:pt>
                <c:pt idx="48">
                  <c:v>514.2195036216923</c:v>
                </c:pt>
                <c:pt idx="49">
                  <c:v>502.34561154039864</c:v>
                </c:pt>
                <c:pt idx="50">
                  <c:v>491.25210290180087</c:v>
                </c:pt>
                <c:pt idx="51">
                  <c:v>480.18163481173281</c:v>
                </c:pt>
                <c:pt idx="52">
                  <c:v>469.59644708973065</c:v>
                </c:pt>
                <c:pt idx="53">
                  <c:v>459.54374822572436</c:v>
                </c:pt>
                <c:pt idx="54">
                  <c:v>449.50429259716213</c:v>
                </c:pt>
                <c:pt idx="55">
                  <c:v>440.06656134595903</c:v>
                </c:pt>
                <c:pt idx="56">
                  <c:v>430.56079865220727</c:v>
                </c:pt>
                <c:pt idx="57">
                  <c:v>421.56866776400079</c:v>
                </c:pt>
                <c:pt idx="58">
                  <c:v>412.62990516353898</c:v>
                </c:pt>
                <c:pt idx="59">
                  <c:v>404.0510486446604</c:v>
                </c:pt>
                <c:pt idx="60">
                  <c:v>395.77568056915726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65A-4A04-B9EE-4D5414AFF6A3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913.45420151605288</c:v>
                </c:pt>
                <c:pt idx="27">
                  <c:v>891.95370440885438</c:v>
                </c:pt>
                <c:pt idx="28">
                  <c:v>871.23449367063915</c:v>
                </c:pt>
                <c:pt idx="29">
                  <c:v>852.74517199599109</c:v>
                </c:pt>
                <c:pt idx="30">
                  <c:v>835.2676740521872</c:v>
                </c:pt>
                <c:pt idx="31">
                  <c:v>820.04588647452988</c:v>
                </c:pt>
                <c:pt idx="32">
                  <c:v>807.42444736112964</c:v>
                </c:pt>
                <c:pt idx="33">
                  <c:v>795.72159556503789</c:v>
                </c:pt>
                <c:pt idx="34">
                  <c:v>784.89625323781524</c:v>
                </c:pt>
                <c:pt idx="35">
                  <c:v>775.80366681468297</c:v>
                </c:pt>
                <c:pt idx="36">
                  <c:v>767.75775651672575</c:v>
                </c:pt>
                <c:pt idx="37">
                  <c:v>760.15349125083003</c:v>
                </c:pt>
                <c:pt idx="38">
                  <c:v>753.98230175290712</c:v>
                </c:pt>
                <c:pt idx="39">
                  <c:v>748.29182483860041</c:v>
                </c:pt>
                <c:pt idx="40">
                  <c:v>743.53783138351594</c:v>
                </c:pt>
                <c:pt idx="41">
                  <c:v>738.92960833295001</c:v>
                </c:pt>
                <c:pt idx="42">
                  <c:v>735.57665133772389</c:v>
                </c:pt>
                <c:pt idx="43">
                  <c:v>732.84052166885726</c:v>
                </c:pt>
                <c:pt idx="44">
                  <c:v>730.33265359769382</c:v>
                </c:pt>
                <c:pt idx="45">
                  <c:v>728.20027760476125</c:v>
                </c:pt>
                <c:pt idx="46">
                  <c:v>726.61438808317314</c:v>
                </c:pt>
                <c:pt idx="47">
                  <c:v>725.14385932446623</c:v>
                </c:pt>
                <c:pt idx="48">
                  <c:v>724.20700590809145</c:v>
                </c:pt>
                <c:pt idx="49">
                  <c:v>723.31599312808783</c:v>
                </c:pt>
                <c:pt idx="50">
                  <c:v>723.05836862689239</c:v>
                </c:pt>
                <c:pt idx="51">
                  <c:v>722.65318888119918</c:v>
                </c:pt>
                <c:pt idx="52">
                  <c:v>722.54681644822415</c:v>
                </c:pt>
                <c:pt idx="53">
                  <c:v>722.79706174410819</c:v>
                </c:pt>
                <c:pt idx="54">
                  <c:v>722.87694440890982</c:v>
                </c:pt>
                <c:pt idx="55">
                  <c:v>723.37065407749003</c:v>
                </c:pt>
                <c:pt idx="56">
                  <c:v>723.6048747127212</c:v>
                </c:pt>
                <c:pt idx="57">
                  <c:v>724.153337769833</c:v>
                </c:pt>
                <c:pt idx="58">
                  <c:v>724.55319904771295</c:v>
                </c:pt>
                <c:pt idx="59">
                  <c:v>725.12594823128063</c:v>
                </c:pt>
                <c:pt idx="60">
                  <c:v>725.80246290011564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65A-4A04-B9EE-4D5414AFF6A3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916.98455271216255</c:v>
                </c:pt>
                <c:pt idx="27">
                  <c:v>900.38502264998522</c:v>
                </c:pt>
                <c:pt idx="28">
                  <c:v>885.33600154436942</c:v>
                </c:pt>
                <c:pt idx="29">
                  <c:v>873.84704649454102</c:v>
                </c:pt>
                <c:pt idx="30">
                  <c:v>864.96117497614614</c:v>
                </c:pt>
                <c:pt idx="31">
                  <c:v>860.15307722026432</c:v>
                </c:pt>
                <c:pt idx="32">
                  <c:v>859.84656112391906</c:v>
                </c:pt>
                <c:pt idx="33">
                  <c:v>861.83597495584399</c:v>
                </c:pt>
                <c:pt idx="34">
                  <c:v>865.83865517170716</c:v>
                </c:pt>
                <c:pt idx="35">
                  <c:v>872.84727422282162</c:v>
                </c:pt>
                <c:pt idx="36">
                  <c:v>882.48489786298171</c:v>
                </c:pt>
                <c:pt idx="37">
                  <c:v>894.12552611054878</c:v>
                </c:pt>
                <c:pt idx="38">
                  <c:v>908.5857924769773</c:v>
                </c:pt>
                <c:pt idx="39">
                  <c:v>924.74081038515453</c:v>
                </c:pt>
                <c:pt idx="40">
                  <c:v>942.94942780847668</c:v>
                </c:pt>
                <c:pt idx="41">
                  <c:v>962.51406801476367</c:v>
                </c:pt>
                <c:pt idx="42">
                  <c:v>984.6597301313933</c:v>
                </c:pt>
                <c:pt idx="43">
                  <c:v>1008.8082412771537</c:v>
                </c:pt>
                <c:pt idx="44">
                  <c:v>1034.4586230547322</c:v>
                </c:pt>
                <c:pt idx="45">
                  <c:v>1061.6501923885746</c:v>
                </c:pt>
                <c:pt idx="46">
                  <c:v>1090.6055531364375</c:v>
                </c:pt>
                <c:pt idx="47">
                  <c:v>1120.9597106417855</c:v>
                </c:pt>
                <c:pt idx="48">
                  <c:v>1153.1803116017343</c:v>
                </c:pt>
                <c:pt idx="49">
                  <c:v>1186.8277022757909</c:v>
                </c:pt>
                <c:pt idx="50">
                  <c:v>1222.4638629705412</c:v>
                </c:pt>
                <c:pt idx="51">
                  <c:v>1259.2927647843028</c:v>
                </c:pt>
                <c:pt idx="52">
                  <c:v>1297.795430848771</c:v>
                </c:pt>
                <c:pt idx="53">
                  <c:v>1338.1144892051811</c:v>
                </c:pt>
                <c:pt idx="54">
                  <c:v>1379.7686783646093</c:v>
                </c:pt>
                <c:pt idx="55">
                  <c:v>1423.3668899102718</c:v>
                </c:pt>
                <c:pt idx="56">
                  <c:v>1468.271897767748</c:v>
                </c:pt>
                <c:pt idx="57">
                  <c:v>1515.0841219297154</c:v>
                </c:pt>
                <c:pt idx="58">
                  <c:v>1563.3901203829214</c:v>
                </c:pt>
                <c:pt idx="59">
                  <c:v>1613.5817338517836</c:v>
                </c:pt>
                <c:pt idx="60">
                  <c:v>1665.6523597221017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65A-4A04-B9EE-4D5414AFF6A3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65A-4A04-B9EE-4D5414AFF6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07.12.2020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017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9809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83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svg"/><Relationship Id="rId5" Type="http://schemas.openxmlformats.org/officeDocument/2006/relationships/image" Target="../media/image9.png"/><Relationship Id="rId4" Type="http://schemas.openxmlformats.org/officeDocument/2006/relationships/image" Target="../media/image5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0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2250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31696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07.12.2020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42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ázek 31">
            <a:extLst>
              <a:ext uri="{FF2B5EF4-FFF2-40B4-BE49-F238E27FC236}">
                <a16:creationId xmlns:a16="http://schemas.microsoft.com/office/drawing/2014/main" id="{195036A3-2C0E-4CFE-A711-5BBB07E7B7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28" y="1584000"/>
            <a:ext cx="5336537" cy="3060000"/>
          </a:xfrm>
          <a:prstGeom prst="rect">
            <a:avLst/>
          </a:prstGeom>
        </p:spPr>
      </p:pic>
      <p:sp>
        <p:nvSpPr>
          <p:cNvPr id="16" name="Obdélník 15"/>
          <p:cNvSpPr/>
          <p:nvPr userDrawn="1"/>
        </p:nvSpPr>
        <p:spPr>
          <a:xfrm>
            <a:off x="-3" y="-38466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0">
                <a:schemeClr val="accent5">
                  <a:lumMod val="52000"/>
                  <a:lumOff val="48000"/>
                  <a:alpha val="67000"/>
                </a:schemeClr>
              </a:gs>
              <a:gs pos="100000">
                <a:schemeClr val="accent4">
                  <a:alpha val="6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dirty="0">
              <a:solidFill>
                <a:srgbClr val="274073"/>
              </a:solidFill>
            </a:endParaRPr>
          </a:p>
        </p:txBody>
      </p:sp>
      <p:sp>
        <p:nvSpPr>
          <p:cNvPr id="24" name="Obdélník 23"/>
          <p:cNvSpPr/>
          <p:nvPr userDrawn="1"/>
        </p:nvSpPr>
        <p:spPr>
          <a:xfrm>
            <a:off x="13436" y="5922000"/>
            <a:ext cx="12191997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914400" y="2720943"/>
            <a:ext cx="10363200" cy="89153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887218"/>
            <a:ext cx="8534400" cy="694928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KLIKNUTÍM LZE UPRAVIT STYL PŘEDLOHY.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-3" y="689910"/>
            <a:ext cx="12192000" cy="108012"/>
          </a:xfrm>
          <a:prstGeom prst="rect">
            <a:avLst/>
          </a:prstGeom>
          <a:solidFill>
            <a:srgbClr val="724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13" name="Obdélník 12"/>
          <p:cNvSpPr/>
          <p:nvPr userDrawn="1"/>
        </p:nvSpPr>
        <p:spPr>
          <a:xfrm>
            <a:off x="-3" y="0"/>
            <a:ext cx="12192000" cy="6899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5" name="Obdélník 24"/>
          <p:cNvSpPr/>
          <p:nvPr userDrawn="1"/>
        </p:nvSpPr>
        <p:spPr>
          <a:xfrm>
            <a:off x="0" y="5879932"/>
            <a:ext cx="12192000" cy="45719"/>
          </a:xfrm>
          <a:prstGeom prst="rect">
            <a:avLst/>
          </a:prstGeom>
          <a:solidFill>
            <a:srgbClr val="004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sp>
        <p:nvSpPr>
          <p:cNvPr id="17" name="TextovéPole 16"/>
          <p:cNvSpPr txBox="1"/>
          <p:nvPr userDrawn="1"/>
        </p:nvSpPr>
        <p:spPr>
          <a:xfrm>
            <a:off x="2788357" y="151329"/>
            <a:ext cx="848924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dirty="0"/>
              <a:t>Národní koordinační centrum programů časného záchytu onemocnění I CZ.03.2.63/0.0/0.0/15_039/0006904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Datová základna realizace screeningových programů CZ.03.2.63/0.0/0.0/15_039/0007216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F88470AF-D48F-470D-AEEF-9666AC0B61BB}"/>
              </a:ext>
            </a:extLst>
          </p:cNvPr>
          <p:cNvGrpSpPr/>
          <p:nvPr userDrawn="1"/>
        </p:nvGrpSpPr>
        <p:grpSpPr>
          <a:xfrm>
            <a:off x="972000" y="99405"/>
            <a:ext cx="2394526" cy="521285"/>
            <a:chOff x="-3635511" y="3808741"/>
            <a:chExt cx="2394526" cy="521285"/>
          </a:xfrm>
        </p:grpSpPr>
        <p:pic>
          <p:nvPicPr>
            <p:cNvPr id="22" name="Obrázek 21">
              <a:extLst>
                <a:ext uri="{FF2B5EF4-FFF2-40B4-BE49-F238E27FC236}">
                  <a16:creationId xmlns:a16="http://schemas.microsoft.com/office/drawing/2014/main" id="{7C156A95-99FD-463F-A7F7-8DFAEC399B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3635511" y="3808741"/>
              <a:ext cx="754652" cy="505853"/>
            </a:xfrm>
            <a:prstGeom prst="rect">
              <a:avLst/>
            </a:prstGeom>
          </p:spPr>
        </p:pic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4A16176F-E232-43A6-B00C-47517659318E}"/>
                </a:ext>
              </a:extLst>
            </p:cNvPr>
            <p:cNvSpPr txBox="1"/>
            <p:nvPr userDrawn="1"/>
          </p:nvSpPr>
          <p:spPr>
            <a:xfrm>
              <a:off x="-2954432" y="3822195"/>
              <a:ext cx="171344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9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9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58CEEB2-107C-4552-B3EE-55408A9AA3DD}"/>
              </a:ext>
            </a:extLst>
          </p:cNvPr>
          <p:cNvSpPr txBox="1"/>
          <p:nvPr userDrawn="1"/>
        </p:nvSpPr>
        <p:spPr>
          <a:xfrm>
            <a:off x="1636734" y="6269165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>
                <a:solidFill>
                  <a:schemeClr val="accent2"/>
                </a:solidFill>
              </a:rPr>
              <a:t>Ústav zdravotnických informací a statistiky České republiky</a:t>
            </a:r>
          </a:p>
          <a:p>
            <a:r>
              <a:rPr lang="cs-CZ" sz="900" i="1" dirty="0">
                <a:solidFill>
                  <a:schemeClr val="accent2"/>
                </a:solidFill>
              </a:rPr>
              <a:t>Institute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Health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Information</a:t>
            </a:r>
            <a:r>
              <a:rPr lang="cs-CZ" sz="900" i="1" dirty="0">
                <a:solidFill>
                  <a:schemeClr val="accent2"/>
                </a:solidFill>
              </a:rPr>
              <a:t> and </a:t>
            </a:r>
            <a:r>
              <a:rPr lang="cs-CZ" sz="900" i="1" dirty="0" err="1">
                <a:solidFill>
                  <a:schemeClr val="accent2"/>
                </a:solidFill>
              </a:rPr>
              <a:t>Statistics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the</a:t>
            </a:r>
            <a:r>
              <a:rPr lang="cs-CZ" sz="900" i="1" dirty="0">
                <a:solidFill>
                  <a:schemeClr val="accent2"/>
                </a:solidFill>
              </a:rPr>
              <a:t> Czech Republic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9DC5116B-C626-40A9-A244-031AB6F780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6195600"/>
            <a:ext cx="654994" cy="432000"/>
          </a:xfrm>
          <a:prstGeom prst="rect">
            <a:avLst/>
          </a:prstGeom>
        </p:spPr>
      </p:pic>
      <p:pic>
        <p:nvPicPr>
          <p:cNvPr id="28" name="Grafický objekt 13">
            <a:extLst>
              <a:ext uri="{FF2B5EF4-FFF2-40B4-BE49-F238E27FC236}">
                <a16:creationId xmlns:a16="http://schemas.microsoft.com/office/drawing/2014/main" id="{C250F949-DEEF-49A4-8BDC-56E499AC995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360842" y="6300157"/>
            <a:ext cx="2859158" cy="2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9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731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3392" y="980731"/>
            <a:ext cx="10944000" cy="4824537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161967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327300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1772819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724F7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Kliknutím lze upravit styly předlohy textu.</a:t>
            </a:r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07.12.2020</a:t>
            </a:fld>
            <a:endParaRPr lang="cs-CZ" dirty="0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617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07.12.2020</a:t>
            </a:fld>
            <a:endParaRPr lang="cs-CZ" dirty="0"/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6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70957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eg"/><Relationship Id="rId5" Type="http://schemas.openxmlformats.org/officeDocument/2006/relationships/theme" Target="../theme/theme2.xml"/><Relationship Id="rId10" Type="http://schemas.openxmlformats.org/officeDocument/2006/relationships/image" Target="../media/image7.sv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07.12.2020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4000" y="764707"/>
            <a:ext cx="10944000" cy="504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A8B41E4C-7C53-49D1-A6A7-BADC85A98B77}"/>
              </a:ext>
            </a:extLst>
          </p:cNvPr>
          <p:cNvSpPr/>
          <p:nvPr userDrawn="1"/>
        </p:nvSpPr>
        <p:spPr>
          <a:xfrm>
            <a:off x="0" y="6272892"/>
            <a:ext cx="12192000" cy="1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10964C23-7502-44A3-900C-38F4C522DDF7}"/>
              </a:ext>
            </a:extLst>
          </p:cNvPr>
          <p:cNvGrpSpPr/>
          <p:nvPr userDrawn="1"/>
        </p:nvGrpSpPr>
        <p:grpSpPr>
          <a:xfrm>
            <a:off x="439358" y="6370574"/>
            <a:ext cx="2266057" cy="421394"/>
            <a:chOff x="-1238301" y="3808742"/>
            <a:chExt cx="2266057" cy="421394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CDBD5828-5EFB-4A41-A797-93B2FC7F04E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1238301" y="3808742"/>
              <a:ext cx="612000" cy="410232"/>
            </a:xfrm>
            <a:prstGeom prst="rect">
              <a:avLst/>
            </a:prstGeom>
          </p:spPr>
        </p:pic>
        <p:sp>
          <p:nvSpPr>
            <p:cNvPr id="17" name="TextovéPole 16">
              <a:extLst>
                <a:ext uri="{FF2B5EF4-FFF2-40B4-BE49-F238E27FC236}">
                  <a16:creationId xmlns:a16="http://schemas.microsoft.com/office/drawing/2014/main" id="{772FED2F-5B03-4031-96D4-0C82449E52B0}"/>
                </a:ext>
              </a:extLst>
            </p:cNvPr>
            <p:cNvSpPr txBox="1"/>
            <p:nvPr userDrawn="1"/>
          </p:nvSpPr>
          <p:spPr>
            <a:xfrm>
              <a:off x="-685691" y="3814638"/>
              <a:ext cx="171344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7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7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18" name="Obrázek 17">
            <a:extLst>
              <a:ext uri="{FF2B5EF4-FFF2-40B4-BE49-F238E27FC236}">
                <a16:creationId xmlns:a16="http://schemas.microsoft.com/office/drawing/2014/main" id="{D3A64A3E-5CE1-4373-9488-123DE518BFF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68" y="6395690"/>
            <a:ext cx="1563511" cy="360000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813C5B4A-5521-4F74-8DBB-23F3AD51747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32" y="6395690"/>
            <a:ext cx="545828" cy="360000"/>
          </a:xfrm>
          <a:prstGeom prst="rect">
            <a:avLst/>
          </a:prstGeom>
        </p:spPr>
      </p:pic>
      <p:pic>
        <p:nvPicPr>
          <p:cNvPr id="23" name="Grafický objekt 13">
            <a:extLst>
              <a:ext uri="{FF2B5EF4-FFF2-40B4-BE49-F238E27FC236}">
                <a16:creationId xmlns:a16="http://schemas.microsoft.com/office/drawing/2014/main" id="{4CAC0E8A-9294-4088-87D2-D875E5895AD2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125012" y="6472776"/>
            <a:ext cx="2627630" cy="2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8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rgbClr val="724F77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16">
          <p15:clr>
            <a:srgbClr val="F26B43"/>
          </p15:clr>
        </p15:guide>
        <p15:guide id="2" pos="489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3931234"/>
            <a:ext cx="11344275" cy="1974265"/>
          </a:xfrm>
        </p:spPr>
        <p:txBody>
          <a:bodyPr>
            <a:normAutofit/>
          </a:bodyPr>
          <a:lstStyle/>
          <a:p>
            <a:r>
              <a:rPr lang="cs-CZ" sz="5400" b="1" dirty="0" smtClean="0"/>
              <a:t>Nové populační predikce s výhledem do konce roku 2020 – stručný souhrn</a:t>
            </a:r>
            <a:endParaRPr lang="cs-CZ" sz="3900" b="1" dirty="0"/>
          </a:p>
        </p:txBody>
      </p:sp>
    </p:spTree>
    <p:extLst>
      <p:ext uri="{BB962C8B-B14F-4D97-AF65-F5344CB8AC3E}">
        <p14:creationId xmlns:p14="http://schemas.microsoft.com/office/powerpoint/2010/main" val="459386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60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Česká republika – predikce aktuálního počtu případů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5A11BCFC-49AD-487D-BBB2-8BDDECE7C06F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11" name="TextBox 31">
            <a:extLst>
              <a:ext uri="{FF2B5EF4-FFF2-40B4-BE49-F238E27FC236}">
                <a16:creationId xmlns:a16="http://schemas.microsoft.com/office/drawing/2014/main" id="{4EF629FA-FAD4-4ADE-A7DF-346A828B23FA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3" name="Chart 11">
            <a:extLst>
              <a:ext uri="{FF2B5EF4-FFF2-40B4-BE49-F238E27FC236}">
                <a16:creationId xmlns:a16="http://schemas.microsoft.com/office/drawing/2014/main" id="{7B028F82-E3E3-4D78-AB0F-F5C2F17739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1749921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4" name="Skupina 13">
            <a:extLst>
              <a:ext uri="{FF2B5EF4-FFF2-40B4-BE49-F238E27FC236}">
                <a16:creationId xmlns:a16="http://schemas.microsoft.com/office/drawing/2014/main" id="{65393019-4E46-4A45-8C41-69FA17E50417}"/>
              </a:ext>
            </a:extLst>
          </p:cNvPr>
          <p:cNvGrpSpPr/>
          <p:nvPr/>
        </p:nvGrpSpPr>
        <p:grpSpPr>
          <a:xfrm>
            <a:off x="5248340" y="1521391"/>
            <a:ext cx="4791009" cy="951327"/>
            <a:chOff x="6462419" y="1469144"/>
            <a:chExt cx="4325275" cy="951327"/>
          </a:xfrm>
        </p:grpSpPr>
        <p:cxnSp>
          <p:nvCxnSpPr>
            <p:cNvPr id="16" name="Straight Connector 33">
              <a:extLst>
                <a:ext uri="{FF2B5EF4-FFF2-40B4-BE49-F238E27FC236}">
                  <a16:creationId xmlns:a16="http://schemas.microsoft.com/office/drawing/2014/main" id="{A7992376-5039-42B9-B719-8CB0ACEE8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34">
              <a:extLst>
                <a:ext uri="{FF2B5EF4-FFF2-40B4-BE49-F238E27FC236}">
                  <a16:creationId xmlns:a16="http://schemas.microsoft.com/office/drawing/2014/main" id="{4684B673-5296-41E1-BBAF-5624E342A2D7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37">
              <a:extLst>
                <a:ext uri="{FF2B5EF4-FFF2-40B4-BE49-F238E27FC236}">
                  <a16:creationId xmlns:a16="http://schemas.microsoft.com/office/drawing/2014/main" id="{E748B632-3278-4997-BC75-AD41310DE41C}"/>
                </a:ext>
              </a:extLst>
            </p:cNvPr>
            <p:cNvSpPr txBox="1"/>
            <p:nvPr/>
          </p:nvSpPr>
          <p:spPr>
            <a:xfrm>
              <a:off x="6477788" y="1558500"/>
              <a:ext cx="430990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</a:t>
              </a:r>
              <a:r>
                <a:rPr lang="cs-CZ" sz="1400" i="1" dirty="0" smtClean="0"/>
                <a:t>pacientů na </a:t>
              </a:r>
              <a:r>
                <a:rPr lang="cs-CZ" sz="1400" i="1" dirty="0"/>
                <a:t>základě modelu při parametrech </a:t>
              </a:r>
              <a:r>
                <a:rPr lang="cs-CZ" sz="1400" i="1" dirty="0" smtClean="0"/>
                <a:t>nemoci z </a:t>
              </a:r>
              <a:r>
                <a:rPr lang="cs-CZ" sz="1400" i="1" dirty="0"/>
                <a:t>podzimních měsíců </a:t>
              </a:r>
              <a:r>
                <a:rPr lang="cs-CZ" sz="1400" i="1" dirty="0" smtClean="0"/>
                <a:t>(zjednodušená prezentace scénářů pro </a:t>
              </a:r>
              <a:r>
                <a:rPr lang="cs-CZ" sz="1400" i="1" dirty="0"/>
                <a:t>různé hodnoty </a:t>
              </a:r>
              <a:r>
                <a:rPr lang="cs-CZ" sz="1400" i="1" dirty="0" smtClean="0"/>
                <a:t>R)</a:t>
              </a:r>
              <a:endParaRPr lang="cs-CZ" sz="1400" i="1" dirty="0"/>
            </a:p>
          </p:txBody>
        </p:sp>
      </p:grp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7EDD5C63-620A-4197-844B-3DDBF7FA4522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8FBBF752-0B9D-4C27-9D44-203714C4975A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AEE9E9F5-5F81-4F4F-9256-E607F5CE12A1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D1FBBA05-B933-4497-B9BA-05FA3F0EE893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04A4183B-760B-4BD3-8075-C9E35A20466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FEF90750-C068-4918-99CC-85FCB1A5BE62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7" name="TextovéPole 26">
              <a:extLst>
                <a:ext uri="{FF2B5EF4-FFF2-40B4-BE49-F238E27FC236}">
                  <a16:creationId xmlns:a16="http://schemas.microsoft.com/office/drawing/2014/main" id="{359D7BD7-3CBC-4E00-ACDE-CCF6FAEEF441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7563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4231A2FA-B47D-4C3D-8DDD-0F1ACD6C8396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17" name="TextBox 31">
            <a:extLst>
              <a:ext uri="{FF2B5EF4-FFF2-40B4-BE49-F238E27FC236}">
                <a16:creationId xmlns:a16="http://schemas.microsoft.com/office/drawing/2014/main" id="{EFD3DBCC-0951-4CCC-9F48-5D93B20D724A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0" y="1003173"/>
            <a:ext cx="571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Česká republika – predikce aktuálního počtu případů</a:t>
            </a:r>
          </a:p>
        </p:txBody>
      </p:sp>
      <p:graphicFrame>
        <p:nvGraphicFramePr>
          <p:cNvPr id="23" name="Chart 11">
            <a:extLst>
              <a:ext uri="{FF2B5EF4-FFF2-40B4-BE49-F238E27FC236}">
                <a16:creationId xmlns:a16="http://schemas.microsoft.com/office/drawing/2014/main" id="{CA425652-3AC8-42EC-B464-166A778300E0}"/>
              </a:ext>
            </a:extLst>
          </p:cNvPr>
          <p:cNvGraphicFramePr/>
          <p:nvPr>
            <p:extLst/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4" name="Skupina 23">
            <a:extLst>
              <a:ext uri="{FF2B5EF4-FFF2-40B4-BE49-F238E27FC236}">
                <a16:creationId xmlns:a16="http://schemas.microsoft.com/office/drawing/2014/main" id="{C8A92DC5-A3BC-48EB-94E0-52D1333F5A06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5CCCAAE7-4076-413D-AACA-5587603D6D8C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A79D5136-38E6-4DA5-B3A3-021F12CECBB5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7D15C879-F004-40D0-858D-2627FF84078E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5706AAC6-10C7-43A0-9784-DCB8F7CB3E41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bdélník 28">
              <a:extLst>
                <a:ext uri="{FF2B5EF4-FFF2-40B4-BE49-F238E27FC236}">
                  <a16:creationId xmlns:a16="http://schemas.microsoft.com/office/drawing/2014/main" id="{6EFDABA4-0F94-40D3-B1C5-4556E51BA88F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0" name="TextovéPole 29">
              <a:extLst>
                <a:ext uri="{FF2B5EF4-FFF2-40B4-BE49-F238E27FC236}">
                  <a16:creationId xmlns:a16="http://schemas.microsoft.com/office/drawing/2014/main" id="{47EB1957-D455-4BA1-A0AB-1698EFD7A8D6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grpSp>
        <p:nvGrpSpPr>
          <p:cNvPr id="31" name="Skupina 30">
            <a:extLst>
              <a:ext uri="{FF2B5EF4-FFF2-40B4-BE49-F238E27FC236}">
                <a16:creationId xmlns:a16="http://schemas.microsoft.com/office/drawing/2014/main" id="{6A7B7AED-561D-4051-87CB-1137EB875518}"/>
              </a:ext>
            </a:extLst>
          </p:cNvPr>
          <p:cNvGrpSpPr/>
          <p:nvPr/>
        </p:nvGrpSpPr>
        <p:grpSpPr>
          <a:xfrm>
            <a:off x="5248342" y="1521391"/>
            <a:ext cx="4543358" cy="1043463"/>
            <a:chOff x="6462419" y="1469144"/>
            <a:chExt cx="4543358" cy="1043463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05A3D68B-13F5-4EA6-9D31-9C16D3A19D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6F00ACDF-0536-42EF-A6EA-3AF9FCB16232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7">
              <a:extLst>
                <a:ext uri="{FF2B5EF4-FFF2-40B4-BE49-F238E27FC236}">
                  <a16:creationId xmlns:a16="http://schemas.microsoft.com/office/drawing/2014/main" id="{A7CA8431-D26D-4328-80DC-F50ED8A64360}"/>
                </a:ext>
              </a:extLst>
            </p:cNvPr>
            <p:cNvSpPr txBox="1"/>
            <p:nvPr/>
          </p:nvSpPr>
          <p:spPr>
            <a:xfrm>
              <a:off x="6477788" y="1558500"/>
              <a:ext cx="452798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</a:t>
              </a:r>
              <a:r>
                <a:rPr lang="cs-CZ" sz="1400" i="1" dirty="0" smtClean="0"/>
                <a:t>péči na </a:t>
              </a:r>
              <a:r>
                <a:rPr lang="cs-CZ" sz="1400" i="1" dirty="0"/>
                <a:t>základě modelu při parametrech </a:t>
              </a:r>
              <a:r>
                <a:rPr lang="cs-CZ" sz="1400" i="1" dirty="0" smtClean="0"/>
                <a:t>nemoci z </a:t>
              </a:r>
              <a:r>
                <a:rPr lang="cs-CZ" sz="1400" i="1" dirty="0"/>
                <a:t>podzimních měsíců </a:t>
              </a:r>
              <a:r>
                <a:rPr lang="cs-CZ" sz="1400" i="1" dirty="0"/>
                <a:t>(zjednodušená prezentace scénářů pro různé hodnoty R)</a:t>
              </a:r>
              <a:endParaRPr lang="cs-CZ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44244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délník 12"/>
          <p:cNvSpPr/>
          <p:nvPr/>
        </p:nvSpPr>
        <p:spPr>
          <a:xfrm>
            <a:off x="221130" y="3512338"/>
            <a:ext cx="8192835" cy="34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* Jednotlivé scénáře vycházejí z reálných dat epidemiologického vývoje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Predikce počtu hospitalizovaných pacientů a pacientů vyžadujících intenzivní péči</a:t>
            </a:r>
            <a:b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aktuální počet případů 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543209" y="4587066"/>
            <a:ext cx="33748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2400" b="1" dirty="0" smtClean="0">
                <a:solidFill>
                  <a:srgbClr val="C00000"/>
                </a:solidFill>
                <a:latin typeface="Calibri" panose="020F0502020204030204"/>
              </a:rPr>
              <a:t>6</a:t>
            </a:r>
            <a:r>
              <a:rPr kumimoji="0" lang="cs-CZ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.12. </a:t>
            </a:r>
            <a:endParaRPr kumimoji="0" lang="cs-CZ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 z nemocnic hlášeno </a:t>
            </a:r>
          </a:p>
          <a:p>
            <a:pPr lvl="0">
              <a:defRPr/>
            </a:pPr>
            <a:r>
              <a:rPr lang="cs-CZ" sz="2400" b="1" u="sng" dirty="0" smtClean="0">
                <a:solidFill>
                  <a:srgbClr val="C00000"/>
                </a:solidFill>
              </a:rPr>
              <a:t>4 105 </a:t>
            </a:r>
            <a:r>
              <a:rPr kumimoji="0" lang="cs-CZ" sz="2400" b="1" i="0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všech </a:t>
            </a:r>
            <a:r>
              <a:rPr kumimoji="0" lang="cs-CZ" sz="24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hospitalizací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COVID-19 </a:t>
            </a:r>
          </a:p>
        </p:txBody>
      </p:sp>
      <p:cxnSp>
        <p:nvCxnSpPr>
          <p:cNvPr id="16" name="Přímá spojnice se šipkou 15"/>
          <p:cNvCxnSpPr/>
          <p:nvPr/>
        </p:nvCxnSpPr>
        <p:spPr>
          <a:xfrm>
            <a:off x="3918038" y="5588009"/>
            <a:ext cx="21105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bdélník 16"/>
          <p:cNvSpPr/>
          <p:nvPr/>
        </p:nvSpPr>
        <p:spPr>
          <a:xfrm>
            <a:off x="3743384" y="5001985"/>
            <a:ext cx="2376760" cy="454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…. z toho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ovéPole 17"/>
          <p:cNvSpPr txBox="1"/>
          <p:nvPr/>
        </p:nvSpPr>
        <p:spPr>
          <a:xfrm>
            <a:off x="6062709" y="5353578"/>
            <a:ext cx="1676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2400" b="1" dirty="0" smtClean="0">
                <a:solidFill>
                  <a:srgbClr val="C00000"/>
                </a:solidFill>
              </a:rPr>
              <a:t>666</a:t>
            </a:r>
            <a:r>
              <a:rPr kumimoji="0" lang="cs-CZ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 JIP</a:t>
            </a:r>
          </a:p>
        </p:txBody>
      </p:sp>
      <p:cxnSp>
        <p:nvCxnSpPr>
          <p:cNvPr id="19" name="Přímá spojnice se šipkou 18"/>
          <p:cNvCxnSpPr/>
          <p:nvPr/>
        </p:nvCxnSpPr>
        <p:spPr>
          <a:xfrm>
            <a:off x="7713552" y="5588009"/>
            <a:ext cx="21105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délník 19"/>
          <p:cNvSpPr/>
          <p:nvPr/>
        </p:nvSpPr>
        <p:spPr>
          <a:xfrm>
            <a:off x="7538898" y="5001985"/>
            <a:ext cx="2376760" cy="454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…. z toho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9960424" y="5159855"/>
            <a:ext cx="2107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2400" b="1" dirty="0" smtClean="0">
                <a:solidFill>
                  <a:srgbClr val="C00000"/>
                </a:solidFill>
              </a:rPr>
              <a:t>309</a:t>
            </a:r>
            <a:r>
              <a:rPr kumimoji="0" lang="cs-CZ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 UPV/ECMO</a:t>
            </a:r>
          </a:p>
        </p:txBody>
      </p:sp>
      <p:graphicFrame>
        <p:nvGraphicFramePr>
          <p:cNvPr id="12" name="Tabulk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12801"/>
              </p:ext>
            </p:extLst>
          </p:nvPr>
        </p:nvGraphicFramePr>
        <p:xfrm>
          <a:off x="308970" y="1225603"/>
          <a:ext cx="11575534" cy="2161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6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6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6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4970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REGION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PARAMETRY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Počty pacientů dle jednotlivých scénářů*</a:t>
                      </a:r>
                      <a:endParaRPr lang="en-US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401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Predikce pro ČR:</a:t>
                      </a:r>
                      <a:endParaRPr lang="en-US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Velmi</a:t>
                      </a:r>
                      <a:r>
                        <a:rPr lang="cs-CZ" sz="1600" b="1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příznivý</a:t>
                      </a:r>
                      <a:r>
                        <a:rPr lang="cs-CZ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scénář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 = </a:t>
                      </a:r>
                      <a:r>
                        <a:rPr lang="cs-CZ" sz="16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0,74)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Středně příznivý  scénář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 = </a:t>
                      </a:r>
                      <a:r>
                        <a:rPr lang="cs-CZ" sz="16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0,85)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Realistický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scénář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 = </a:t>
                      </a:r>
                      <a:r>
                        <a:rPr lang="cs-CZ" sz="16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1,00)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Rizikový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scénář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 = 1,20)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5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Celkové počty hospitalizací k </a:t>
                      </a:r>
                      <a:r>
                        <a:rPr lang="cs-CZ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6. 12. </a:t>
                      </a:r>
                      <a:r>
                        <a:rPr lang="cs-CZ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 lůžku  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4 105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4 105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4 105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4 105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05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Predikce - celkové počty hospitalizací </a:t>
                      </a:r>
                      <a:r>
                        <a:rPr lang="cs-CZ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 </a:t>
                      </a:r>
                      <a:r>
                        <a:rPr lang="cs-CZ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31. 12</a:t>
                      </a:r>
                      <a:r>
                        <a:rPr lang="cs-CZ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cs-CZ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 lůžku 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1 137</a:t>
                      </a:r>
                      <a:endParaRPr kumimoji="0" lang="cs-CZ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2 049</a:t>
                      </a:r>
                      <a:endParaRPr kumimoji="0" lang="cs-CZ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4 355</a:t>
                      </a:r>
                      <a:endParaRPr kumimoji="0" lang="cs-CZ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11 094</a:t>
                      </a:r>
                      <a:endParaRPr kumimoji="0" lang="cs-CZ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5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Celkové počty na intenzivní péči k </a:t>
                      </a:r>
                      <a:r>
                        <a:rPr lang="cs-CZ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6. 12. </a:t>
                      </a:r>
                      <a:r>
                        <a:rPr lang="cs-CZ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 lůžku JIP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Predikce - celkové počty na intenzivní péči k </a:t>
                      </a:r>
                      <a:r>
                        <a:rPr lang="cs-CZ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31. 12. </a:t>
                      </a:r>
                      <a:r>
                        <a:rPr lang="cs-CZ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 lůžku 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201</a:t>
                      </a:r>
                      <a:endParaRPr kumimoji="0" lang="cs-CZ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396</a:t>
                      </a:r>
                      <a:endParaRPr kumimoji="0" lang="cs-CZ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726</a:t>
                      </a:r>
                      <a:endParaRPr kumimoji="0" lang="cs-CZ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1 666</a:t>
                      </a:r>
                      <a:endParaRPr kumimoji="0" lang="cs-CZ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33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/>
        </p:nvSpPr>
        <p:spPr>
          <a:xfrm>
            <a:off x="142875" y="561975"/>
            <a:ext cx="118491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Stávající vývoj </a:t>
            </a: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ukazuje,</a:t>
            </a:r>
            <a:r>
              <a:rPr kumimoji="0" lang="cs-CZ" sz="32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že brždění epidemie COVID-19 zpomaluje až stagnuje. Mezi-týdenní změny indikátorů vykazují velmi malý pokles a v řadě regionů počet nových případů osciluje na hraně možného dalšího růstu. Reprodukční číslo nad celou populací je rovno 1</a:t>
            </a:r>
            <a:endParaRPr kumimoji="0" lang="cs-CZ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285749" y="3811845"/>
            <a:ext cx="115633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Tato prezentace je stručným shrnutím stávajícího stavu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krátkodobých trendů. Dne 27. 11. byly vypracovány nové scénáře pro krátkodobé predikce platné do konce roku 2020. Scénáře reflektují aktuální vývoj epidemie</a:t>
            </a:r>
            <a:r>
              <a:rPr kumimoji="0" lang="cs-CZ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vedle </a:t>
            </a:r>
            <a:r>
              <a:rPr lang="cs-CZ" sz="3000" b="1" dirty="0" smtClean="0">
                <a:solidFill>
                  <a:srgbClr val="C00000"/>
                </a:solidFill>
                <a:latin typeface="Calibri" panose="020F0502020204030204"/>
              </a:rPr>
              <a:t>pozitivních scénářů kalkulujících s poklesem zátěže je zpracován i rizikový </a:t>
            </a:r>
            <a:r>
              <a:rPr kumimoji="0" lang="cs-CZ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trendový </a:t>
            </a: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výhled dle reprodukčního čísla 1,2. </a:t>
            </a:r>
            <a:endParaRPr kumimoji="0" lang="cs-CZ" sz="3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Šipka dolů 1"/>
          <p:cNvSpPr/>
          <p:nvPr/>
        </p:nvSpPr>
        <p:spPr>
          <a:xfrm>
            <a:off x="5519737" y="2697420"/>
            <a:ext cx="1095375" cy="1114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12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5D9B15-9A2B-4DD9-96F4-1AF57AAB9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50" y="2130816"/>
            <a:ext cx="10814209" cy="3569545"/>
          </a:xfrm>
        </p:spPr>
        <p:txBody>
          <a:bodyPr>
            <a:noAutofit/>
          </a:bodyPr>
          <a:lstStyle/>
          <a:p>
            <a:r>
              <a:rPr lang="cs-CZ" sz="2000" b="1" dirty="0">
                <a:solidFill>
                  <a:srgbClr val="00B050"/>
                </a:solidFill>
              </a:rPr>
              <a:t>Scénář A (velmi příznivý scénář, dle kalibrace modelu; R = 0,74)</a:t>
            </a:r>
          </a:p>
          <a:p>
            <a:pPr lvl="1"/>
            <a:r>
              <a:rPr lang="cs-CZ" sz="1800" dirty="0"/>
              <a:t>scénář odpovídá kalibraci SIR modelu</a:t>
            </a:r>
            <a:r>
              <a:rPr lang="en-US" sz="1800" dirty="0"/>
              <a:t>*</a:t>
            </a:r>
            <a:r>
              <a:rPr lang="cs-CZ" sz="1800" dirty="0"/>
              <a:t>, pokračování trendu po zavedení opatření od 28. 10.</a:t>
            </a:r>
          </a:p>
          <a:p>
            <a:r>
              <a:rPr lang="cs-CZ" sz="2000" b="1" dirty="0">
                <a:solidFill>
                  <a:srgbClr val="0070C0"/>
                </a:solidFill>
              </a:rPr>
              <a:t>Scénář B </a:t>
            </a:r>
            <a:r>
              <a:rPr lang="cs-CZ" sz="2000" b="1" dirty="0" smtClean="0">
                <a:solidFill>
                  <a:srgbClr val="0070C0"/>
                </a:solidFill>
              </a:rPr>
              <a:t>(příznivý </a:t>
            </a:r>
            <a:r>
              <a:rPr lang="cs-CZ" sz="2000" b="1" dirty="0">
                <a:solidFill>
                  <a:srgbClr val="0070C0"/>
                </a:solidFill>
              </a:rPr>
              <a:t>scénář; předpokládané R = </a:t>
            </a:r>
            <a:r>
              <a:rPr lang="en-US" sz="2000" b="1" dirty="0">
                <a:solidFill>
                  <a:srgbClr val="0070C0"/>
                </a:solidFill>
              </a:rPr>
              <a:t>0,8</a:t>
            </a:r>
            <a:r>
              <a:rPr lang="cs-CZ" sz="2000" b="1" dirty="0">
                <a:solidFill>
                  <a:srgbClr val="0070C0"/>
                </a:solidFill>
              </a:rPr>
              <a:t>5)</a:t>
            </a:r>
          </a:p>
          <a:p>
            <a:pPr lvl="1"/>
            <a:r>
              <a:rPr lang="cs-CZ" sz="1800" dirty="0"/>
              <a:t>předpokládá pokračující mírný pokles, mírné </a:t>
            </a:r>
            <a:r>
              <a:rPr lang="cs-CZ" sz="1800" dirty="0" smtClean="0"/>
              <a:t>zrychlení epidemie </a:t>
            </a:r>
            <a:r>
              <a:rPr lang="cs-CZ" sz="1800" dirty="0"/>
              <a:t>po dílčím uvolnění opatření od 18. 11.</a:t>
            </a:r>
          </a:p>
          <a:p>
            <a:r>
              <a:rPr lang="cs-CZ" sz="2000" b="1" dirty="0">
                <a:solidFill>
                  <a:srgbClr val="FFC618"/>
                </a:solidFill>
              </a:rPr>
              <a:t>Scénář C </a:t>
            </a:r>
            <a:r>
              <a:rPr lang="cs-CZ" sz="2000" b="1" dirty="0" smtClean="0">
                <a:solidFill>
                  <a:srgbClr val="FFC618"/>
                </a:solidFill>
              </a:rPr>
              <a:t>(scénář stagnace vývoje; </a:t>
            </a:r>
            <a:r>
              <a:rPr lang="cs-CZ" sz="2000" b="1" dirty="0">
                <a:solidFill>
                  <a:srgbClr val="FFC618"/>
                </a:solidFill>
              </a:rPr>
              <a:t>předpokládané R = 1,00)</a:t>
            </a:r>
          </a:p>
          <a:p>
            <a:pPr lvl="1"/>
            <a:r>
              <a:rPr lang="cs-CZ" sz="1800" dirty="0"/>
              <a:t>předpokládá pokračování aktuální situace, zrychlení </a:t>
            </a:r>
            <a:r>
              <a:rPr lang="cs-CZ" sz="1800" dirty="0" smtClean="0"/>
              <a:t>epidemie po </a:t>
            </a:r>
            <a:r>
              <a:rPr lang="cs-CZ" sz="1800" dirty="0"/>
              <a:t>dílčím uvolnění opatření od 18. 11.</a:t>
            </a:r>
          </a:p>
          <a:p>
            <a:r>
              <a:rPr lang="cs-CZ" sz="2000" b="1" dirty="0">
                <a:solidFill>
                  <a:srgbClr val="FF0000"/>
                </a:solidFill>
              </a:rPr>
              <a:t>Scénář D (rizikový scénář, předpokládané R = 1,20)</a:t>
            </a:r>
          </a:p>
          <a:p>
            <a:pPr lvl="1"/>
            <a:r>
              <a:rPr lang="cs-CZ" sz="1800" dirty="0"/>
              <a:t>předpokládá zřetelné zhoršení situace, zrychlení </a:t>
            </a:r>
            <a:r>
              <a:rPr lang="cs-CZ" sz="1800" dirty="0" smtClean="0"/>
              <a:t>epidemie po </a:t>
            </a:r>
            <a:r>
              <a:rPr lang="cs-CZ" sz="1800" dirty="0"/>
              <a:t>dílčím uvolnění opatření od 18. 11.</a:t>
            </a:r>
          </a:p>
          <a:p>
            <a:pPr lvl="1"/>
            <a:r>
              <a:rPr lang="cs-CZ" sz="1800" dirty="0"/>
              <a:t>situace spojená s nedostatečnou </a:t>
            </a:r>
            <a:r>
              <a:rPr lang="cs-CZ" sz="1800" i="1" dirty="0" err="1"/>
              <a:t>compliance</a:t>
            </a:r>
            <a:r>
              <a:rPr lang="cs-CZ" sz="1800" dirty="0"/>
              <a:t> populace, nedostatečnou efektivitou trasování apod.</a:t>
            </a:r>
          </a:p>
          <a:p>
            <a:pPr lvl="1"/>
            <a:endParaRPr lang="cs-CZ" sz="1600" dirty="0"/>
          </a:p>
          <a:p>
            <a:pPr lvl="1"/>
            <a:endParaRPr lang="cs-CZ" sz="1600" dirty="0"/>
          </a:p>
          <a:p>
            <a:pPr lvl="1"/>
            <a:endParaRPr lang="cs-CZ" sz="2000" dirty="0"/>
          </a:p>
        </p:txBody>
      </p:sp>
      <p:sp>
        <p:nvSpPr>
          <p:cNvPr id="5" name="Zaoblený obdélník 15">
            <a:extLst>
              <a:ext uri="{FF2B5EF4-FFF2-40B4-BE49-F238E27FC236}">
                <a16:creationId xmlns:a16="http://schemas.microsoft.com/office/drawing/2014/main" id="{4BA38838-9D73-4F91-BF19-C0247BF9CEFA}"/>
              </a:ext>
            </a:extLst>
          </p:cNvPr>
          <p:cNvSpPr/>
          <p:nvPr/>
        </p:nvSpPr>
        <p:spPr>
          <a:xfrm>
            <a:off x="556550" y="144314"/>
            <a:ext cx="11354939" cy="7510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pro krátkodobé predikce vývoje epidemie do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konce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prosince</a:t>
            </a:r>
          </a:p>
        </p:txBody>
      </p:sp>
      <p:sp>
        <p:nvSpPr>
          <p:cNvPr id="2" name="Obdélník 1"/>
          <p:cNvSpPr/>
          <p:nvPr/>
        </p:nvSpPr>
        <p:spPr>
          <a:xfrm>
            <a:off x="556550" y="960737"/>
            <a:ext cx="111294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Dne 27. 11. byly vypracovány nové scénáře pro krátkodobé predikce platné do konce roku 2020.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Jako 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nejrizikovější je zpracován trendový výhled dle reprodukčního čísla 1,2. Scénáře jsou zpracovány pro kalibraci SIR modelů a jejich implementace je provedena do reálných časových řad vycházejících z dat ISIN.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21C00785-F829-441D-B98D-E35E92B2E32D}"/>
              </a:ext>
            </a:extLst>
          </p:cNvPr>
          <p:cNvSpPr txBox="1"/>
          <p:nvPr/>
        </p:nvSpPr>
        <p:spPr>
          <a:xfrm>
            <a:off x="243884" y="6189779"/>
            <a:ext cx="11354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kalibrace reprodukčního čísla SIR epidemiologickým modelem pro krátkodobé predikce ÚZIS ČR v segmentu od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28.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2020,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intervalov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ý odhad 0,65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0,82, interval odpovídá 95% intervalu neurčitosti z odhadů získaných kalibrací modelu, kalibračním cílem byly denní přírůstky, s vyjmutím volných dnů a jednoho následujícího dne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361950" y="5467350"/>
            <a:ext cx="11549539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>
                <a:solidFill>
                  <a:schemeClr val="bg1"/>
                </a:solidFill>
              </a:rPr>
              <a:t>Predikce jsou zpracovány i separátně pro jednotlivé regiony. Týdenní reálný vývoj hodnot je pro regiony i celou ČR publikován na internetových </a:t>
            </a:r>
            <a:r>
              <a:rPr lang="cs-CZ" b="1" dirty="0">
                <a:solidFill>
                  <a:schemeClr val="bg1"/>
                </a:solidFill>
              </a:rPr>
              <a:t>stránkách https://onemocneni-aktualne.mzcr.cz/pes</a:t>
            </a:r>
          </a:p>
        </p:txBody>
      </p:sp>
    </p:spTree>
    <p:extLst>
      <p:ext uri="{BB962C8B-B14F-4D97-AF65-F5344CB8AC3E}">
        <p14:creationId xmlns:p14="http://schemas.microsoft.com/office/powerpoint/2010/main" val="39352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aoblený obdélník 15">
            <a:extLst>
              <a:ext uri="{FF2B5EF4-FFF2-40B4-BE49-F238E27FC236}">
                <a16:creationId xmlns:a16="http://schemas.microsoft.com/office/drawing/2014/main" id="{4BA38838-9D73-4F91-BF19-C0247BF9CEFA}"/>
              </a:ext>
            </a:extLst>
          </p:cNvPr>
          <p:cNvSpPr/>
          <p:nvPr/>
        </p:nvSpPr>
        <p:spPr>
          <a:xfrm>
            <a:off x="556550" y="144314"/>
            <a:ext cx="11354939" cy="7510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Predikce ve čtyřech scénářích: projekce do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konce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prosince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411F932-AF73-482D-B91D-BEA44F2B06EF}"/>
              </a:ext>
            </a:extLst>
          </p:cNvPr>
          <p:cNvSpPr txBox="1"/>
          <p:nvPr/>
        </p:nvSpPr>
        <p:spPr>
          <a:xfrm>
            <a:off x="173293" y="1456892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A5942A01-0ECE-476D-8D44-F7674E618681}"/>
              </a:ext>
            </a:extLst>
          </p:cNvPr>
          <p:cNvSpPr txBox="1"/>
          <p:nvPr/>
        </p:nvSpPr>
        <p:spPr>
          <a:xfrm>
            <a:off x="4792918" y="1077339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zhoršení, R = 1,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7F9AB41A-B79F-4793-9FCC-DCA357DECA1D}"/>
              </a:ext>
            </a:extLst>
          </p:cNvPr>
          <p:cNvSpPr txBox="1"/>
          <p:nvPr/>
        </p:nvSpPr>
        <p:spPr>
          <a:xfrm>
            <a:off x="4792918" y="2386244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pokračujícího zpomalování (R = 0,74)</a:t>
            </a:r>
          </a:p>
        </p:txBody>
      </p: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B8A33B2D-AB0F-42A7-AF78-2AA0DBCF8146}"/>
              </a:ext>
            </a:extLst>
          </p:cNvPr>
          <p:cNvCxnSpPr/>
          <p:nvPr/>
        </p:nvCxnSpPr>
        <p:spPr>
          <a:xfrm flipV="1">
            <a:off x="4154743" y="1302893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04706691-091F-4514-B1FE-AE172E60238D}"/>
              </a:ext>
            </a:extLst>
          </p:cNvPr>
          <p:cNvCxnSpPr/>
          <p:nvPr/>
        </p:nvCxnSpPr>
        <p:spPr>
          <a:xfrm>
            <a:off x="4154743" y="1941808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hart 4">
            <a:extLst>
              <a:ext uri="{FF2B5EF4-FFF2-40B4-BE49-F238E27FC236}">
                <a16:creationId xmlns:a16="http://schemas.microsoft.com/office/drawing/2014/main" id="{A30C68FF-D1C2-4533-9BD7-ADB555328B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5650909"/>
              </p:ext>
            </p:extLst>
          </p:nvPr>
        </p:nvGraphicFramePr>
        <p:xfrm>
          <a:off x="400435" y="3251484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6">
            <a:extLst>
              <a:ext uri="{FF2B5EF4-FFF2-40B4-BE49-F238E27FC236}">
                <a16:creationId xmlns:a16="http://schemas.microsoft.com/office/drawing/2014/main" id="{5DA7DBF0-D1A6-4CD2-A806-20D2FF39B4BC}"/>
              </a:ext>
            </a:extLst>
          </p:cNvPr>
          <p:cNvSpPr txBox="1"/>
          <p:nvPr/>
        </p:nvSpPr>
        <p:spPr>
          <a:xfrm>
            <a:off x="400435" y="282393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3F58503-B734-461D-937C-38C4CC3EFB4F}"/>
              </a:ext>
            </a:extLst>
          </p:cNvPr>
          <p:cNvSpPr txBox="1"/>
          <p:nvPr/>
        </p:nvSpPr>
        <p:spPr>
          <a:xfrm>
            <a:off x="1681050" y="3916584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11F0AFEE-46C0-4DD3-965B-B75206A41EE7}"/>
              </a:ext>
            </a:extLst>
          </p:cNvPr>
          <p:cNvSpPr/>
          <p:nvPr/>
        </p:nvSpPr>
        <p:spPr>
          <a:xfrm>
            <a:off x="1386305" y="359157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072797CB-B1B6-4E7D-AF61-4A0E3787F172}"/>
              </a:ext>
            </a:extLst>
          </p:cNvPr>
          <p:cNvSpPr txBox="1"/>
          <p:nvPr/>
        </p:nvSpPr>
        <p:spPr>
          <a:xfrm>
            <a:off x="1683486" y="3539769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3F9A6821-D5E6-4AD0-9D12-89FDFAF18AF7}"/>
              </a:ext>
            </a:extLst>
          </p:cNvPr>
          <p:cNvCxnSpPr>
            <a:cxnSpLocks/>
          </p:cNvCxnSpPr>
          <p:nvPr/>
        </p:nvCxnSpPr>
        <p:spPr>
          <a:xfrm>
            <a:off x="1386305" y="4044187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756C5F8A-CB96-4ADA-813B-33365E4FC628}"/>
              </a:ext>
            </a:extLst>
          </p:cNvPr>
          <p:cNvSpPr txBox="1"/>
          <p:nvPr/>
        </p:nvSpPr>
        <p:spPr>
          <a:xfrm>
            <a:off x="1681050" y="413989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831546F2-5DCB-48E1-BC38-2AD5590DD8FD}"/>
              </a:ext>
            </a:extLst>
          </p:cNvPr>
          <p:cNvCxnSpPr>
            <a:cxnSpLocks/>
          </p:cNvCxnSpPr>
          <p:nvPr/>
        </p:nvCxnSpPr>
        <p:spPr>
          <a:xfrm>
            <a:off x="1386305" y="4267494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7920547-779D-4AA2-8687-AFF35EEB3227}"/>
              </a:ext>
            </a:extLst>
          </p:cNvPr>
          <p:cNvSpPr txBox="1"/>
          <p:nvPr/>
        </p:nvSpPr>
        <p:spPr>
          <a:xfrm>
            <a:off x="1681050" y="436319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0,8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B11CFD0C-FF59-4BD2-92C0-D5E974FF8D76}"/>
              </a:ext>
            </a:extLst>
          </p:cNvPr>
          <p:cNvCxnSpPr>
            <a:cxnSpLocks/>
          </p:cNvCxnSpPr>
          <p:nvPr/>
        </p:nvCxnSpPr>
        <p:spPr>
          <a:xfrm>
            <a:off x="1386305" y="4490801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A22DEF65-2C3A-45C3-852F-A5DBA3294AC3}"/>
              </a:ext>
            </a:extLst>
          </p:cNvPr>
          <p:cNvSpPr txBox="1"/>
          <p:nvPr/>
        </p:nvSpPr>
        <p:spPr>
          <a:xfrm>
            <a:off x="1681050" y="4586504"/>
            <a:ext cx="386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</a:t>
            </a: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cs-CZ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(model pro krátkodobé predikce ÚZIS ČR, kalibrace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2020,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hodnoty pro kalibraci plnou čarou)</a:t>
            </a:r>
          </a:p>
        </p:txBody>
      </p:sp>
      <p:cxnSp>
        <p:nvCxnSpPr>
          <p:cNvPr id="24" name="Přímá spojnice 23">
            <a:extLst>
              <a:ext uri="{FF2B5EF4-FFF2-40B4-BE49-F238E27FC236}">
                <a16:creationId xmlns:a16="http://schemas.microsoft.com/office/drawing/2014/main" id="{C8DD3D0F-101A-43A0-BEE8-21CCBB482034}"/>
              </a:ext>
            </a:extLst>
          </p:cNvPr>
          <p:cNvCxnSpPr>
            <a:cxnSpLocks/>
          </p:cNvCxnSpPr>
          <p:nvPr/>
        </p:nvCxnSpPr>
        <p:spPr>
          <a:xfrm>
            <a:off x="1386305" y="4714107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0A72F7E9-E71F-4C4B-BDA0-3624BF8D5C01}"/>
              </a:ext>
            </a:extLst>
          </p:cNvPr>
          <p:cNvSpPr txBox="1"/>
          <p:nvPr/>
        </p:nvSpPr>
        <p:spPr>
          <a:xfrm>
            <a:off x="8734259" y="3836539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15. 12. 2020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9 443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4 702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2 562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1 516 predikovaných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35C9B9B3-3324-4AC0-8D0F-38276B254C0B}"/>
              </a:ext>
            </a:extLst>
          </p:cNvPr>
          <p:cNvSpPr txBox="1"/>
          <p:nvPr/>
        </p:nvSpPr>
        <p:spPr>
          <a:xfrm>
            <a:off x="10354931" y="2986983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31. 12. 2020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16 168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4 798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1 688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705 predikovaných</a:t>
            </a:r>
          </a:p>
        </p:txBody>
      </p:sp>
    </p:spTree>
    <p:extLst>
      <p:ext uri="{BB962C8B-B14F-4D97-AF65-F5344CB8AC3E}">
        <p14:creationId xmlns:p14="http://schemas.microsoft.com/office/powerpoint/2010/main" val="4197350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/>
        </p:nvSpPr>
        <p:spPr>
          <a:xfrm>
            <a:off x="501394" y="278368"/>
            <a:ext cx="111606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Současný vývoj potvrzuje </a:t>
            </a:r>
            <a:r>
              <a:rPr kumimoji="0" lang="cs-CZ" sz="3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spíše stagnaci vývoje,</a:t>
            </a:r>
            <a:r>
              <a:rPr lang="cs-CZ" sz="30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cs-CZ" sz="3000" b="1" dirty="0" smtClean="0">
                <a:solidFill>
                  <a:prstClr val="black"/>
                </a:solidFill>
                <a:latin typeface="Calibri" panose="020F0502020204030204"/>
              </a:rPr>
              <a:t>vývoj v posledních dvou týdnech je srovnatelný. Dílčí </a:t>
            </a:r>
            <a:r>
              <a:rPr kumimoji="0" lang="cs-CZ" sz="3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trendy v regionech nicméně </a:t>
            </a: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zatím stále indikují spíše pomalé brždění vývoje. Je to důvod k tlaku na co nejdůslednější dodržování nastavených opatření. </a:t>
            </a:r>
            <a:endParaRPr kumimoji="0" lang="cs-CZ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342900" y="3303714"/>
            <a:ext cx="114776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Následující tabulka shrnuje nově nastavené scénáře krátkodobého vývoje pro prosinec 2020 a kalkuluje pro ně očekávatelné počty nově diagnostikovaných pacientů </a:t>
            </a: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</a:t>
            </a: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nich odvozené průměrné denní počty. </a:t>
            </a: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Hodnoty získané</a:t>
            </a:r>
            <a:r>
              <a:rPr kumimoji="0" lang="cs-CZ" sz="32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období 1.12. – 6.12. odpovídají vývoji při reprodukčním čísle 0,9. </a:t>
            </a:r>
            <a:endParaRPr kumimoji="0" lang="cs-CZ" sz="2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Šipka dolů 1"/>
          <p:cNvSpPr/>
          <p:nvPr/>
        </p:nvSpPr>
        <p:spPr>
          <a:xfrm>
            <a:off x="5534023" y="2499331"/>
            <a:ext cx="1095375" cy="5867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Šipka dolů 1">
            <a:extLst>
              <a:ext uri="{FF2B5EF4-FFF2-40B4-BE49-F238E27FC236}">
                <a16:creationId xmlns:a16="http://schemas.microsoft.com/office/drawing/2014/main" id="{83C273D8-9B09-4265-A7A5-7154B0EF65CF}"/>
              </a:ext>
            </a:extLst>
          </p:cNvPr>
          <p:cNvSpPr/>
          <p:nvPr/>
        </p:nvSpPr>
        <p:spPr>
          <a:xfrm>
            <a:off x="5629272" y="5951783"/>
            <a:ext cx="1095375" cy="5867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801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aoblený obdélník 15"/>
          <p:cNvSpPr/>
          <p:nvPr/>
        </p:nvSpPr>
        <p:spPr>
          <a:xfrm>
            <a:off x="556550" y="144314"/>
            <a:ext cx="11354939" cy="6951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Rekalibrace</a:t>
            </a: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prediktivního modelu pro nové scénáře 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2CE0DB39-E705-4DA7-B0D7-9A8D1EEB3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982424"/>
              </p:ext>
            </p:extLst>
          </p:nvPr>
        </p:nvGraphicFramePr>
        <p:xfrm>
          <a:off x="228000" y="2049294"/>
          <a:ext cx="11381487" cy="448286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1047399">
                <a:tc>
                  <a:txBody>
                    <a:bodyPr/>
                    <a:lstStyle/>
                    <a:p>
                      <a:pPr algn="l"/>
                      <a:endParaRPr lang="cs-CZ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Predikovaný celkový počet</a:t>
                      </a:r>
                      <a:r>
                        <a:rPr lang="cs-CZ" sz="1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br>
                        <a:rPr lang="cs-CZ" sz="1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cs-CZ" sz="1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osob </a:t>
                      </a:r>
                      <a:r>
                        <a:rPr lang="cs-CZ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 nově prokázanou nákazou COVID-19</a:t>
                      </a:r>
                      <a:endParaRPr lang="cs-CZ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Realita: naměřené</a:t>
                      </a:r>
                      <a:endParaRPr kumimoji="0" lang="cs-CZ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Predikovaný průměrný denní počet</a:t>
                      </a:r>
                      <a:r>
                        <a:rPr lang="cs-CZ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s-CZ" sz="1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osob</a:t>
                      </a:r>
                      <a:r>
                        <a:rPr lang="cs-CZ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 nově prokázanou nákazou COVID-19</a:t>
                      </a:r>
                      <a:endParaRPr lang="cs-CZ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Realita: </a:t>
                      </a:r>
                      <a:r>
                        <a:rPr lang="cs-CZ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naměřené</a:t>
                      </a:r>
                    </a:p>
                    <a:p>
                      <a:pPr algn="ctr"/>
                      <a:r>
                        <a:rPr lang="cs-CZ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335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Hodnota 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0,74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600" b="1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600" b="1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1,</a:t>
                      </a:r>
                      <a:r>
                        <a:rPr lang="cs-CZ" sz="1600" b="1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1,</a:t>
                      </a:r>
                      <a:r>
                        <a:rPr lang="cs-CZ" sz="1600" b="1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Období </a:t>
                      </a:r>
                      <a:r>
                        <a:rPr lang="cs-CZ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1.–6. 12.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21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28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38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23 539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2 756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3 498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4 617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6 376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3 923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14975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Období </a:t>
                      </a:r>
                      <a:r>
                        <a:rPr lang="cs-CZ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7.–13. 12.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13,8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21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33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56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1 967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2 932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4 661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7 967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14631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Období </a:t>
                      </a:r>
                      <a:r>
                        <a:rPr lang="cs-CZ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14.–20. 12.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9,6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33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71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1 378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2 430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4 708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10 106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50635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Období </a:t>
                      </a:r>
                      <a:r>
                        <a:rPr lang="cs-CZ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21.–31. 12.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9,9 tisíce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21 tisíc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52 tisíc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151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898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1 925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4 765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13 737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122334"/>
                  </a:ext>
                </a:extLst>
              </a:tr>
            </a:tbl>
          </a:graphicData>
        </a:graphic>
      </p:graphicFrame>
      <p:sp>
        <p:nvSpPr>
          <p:cNvPr id="6" name="TextovéPole 5">
            <a:extLst>
              <a:ext uri="{FF2B5EF4-FFF2-40B4-BE49-F238E27FC236}">
                <a16:creationId xmlns:a16="http://schemas.microsoft.com/office/drawing/2014/main" id="{4FDA7A78-1518-4E9C-A512-C9BA190620F4}"/>
              </a:ext>
            </a:extLst>
          </p:cNvPr>
          <p:cNvSpPr txBox="1"/>
          <p:nvPr/>
        </p:nvSpPr>
        <p:spPr>
          <a:xfrm>
            <a:off x="-177557" y="901960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kalibrace provedena 27. 11. 2020.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</p:spTree>
    <p:extLst>
      <p:ext uri="{BB962C8B-B14F-4D97-AF65-F5344CB8AC3E}">
        <p14:creationId xmlns:p14="http://schemas.microsoft.com/office/powerpoint/2010/main" val="37761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3931234"/>
            <a:ext cx="11344275" cy="1974265"/>
          </a:xfrm>
        </p:spPr>
        <p:txBody>
          <a:bodyPr>
            <a:normAutofit/>
          </a:bodyPr>
          <a:lstStyle/>
          <a:p>
            <a:r>
              <a:rPr lang="cs-CZ" sz="5400" b="1" dirty="0" smtClean="0"/>
              <a:t>Nové predikce nemocniční zátěže</a:t>
            </a:r>
          </a:p>
          <a:p>
            <a:r>
              <a:rPr lang="cs-CZ" sz="5400" b="1" dirty="0" smtClean="0"/>
              <a:t>– stručný souhrn</a:t>
            </a:r>
            <a:endParaRPr lang="cs-CZ" sz="3900" b="1" dirty="0"/>
          </a:p>
        </p:txBody>
      </p:sp>
    </p:spTree>
    <p:extLst>
      <p:ext uri="{BB962C8B-B14F-4D97-AF65-F5344CB8AC3E}">
        <p14:creationId xmlns:p14="http://schemas.microsoft.com/office/powerpoint/2010/main" val="67047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/>
        </p:nvSpPr>
        <p:spPr>
          <a:xfrm>
            <a:off x="409571" y="273431"/>
            <a:ext cx="110680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Pozitivním faktem je, že klesá celkový počet hospitalizovaných – na aktuální hodnotu &lt; 4 </a:t>
            </a: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 </a:t>
            </a: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(o cca 700 za týden)</a:t>
            </a:r>
            <a:endParaRPr kumimoji="0" lang="cs-CZ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33333" y="2847404"/>
            <a:ext cx="118205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Poklesl rovněž počet pacientů vyžadujících intenzivní péči,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to z původních cca 1 200 na </a:t>
            </a: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stávající hodnotu &lt; 700</a:t>
            </a:r>
            <a:endParaRPr kumimoji="0" lang="cs-CZ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395907" y="4143156"/>
            <a:ext cx="1095375" cy="1114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Šipka dolů 7"/>
          <p:cNvSpPr/>
          <p:nvPr/>
        </p:nvSpPr>
        <p:spPr>
          <a:xfrm>
            <a:off x="5384668" y="1514445"/>
            <a:ext cx="1095375" cy="1114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19075" y="5476115"/>
            <a:ext cx="118205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VÝVOJ POČTU HOSPITALIZACÍ </a:t>
            </a: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STÁLE ODPOVÍDÁ </a:t>
            </a: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BRŽDĚNÍ EPIDEMIE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VYVÍJÍ SE PODLE REPRODUKČNÍHO ČÍSLA &lt; 0,9</a:t>
            </a:r>
            <a:endParaRPr kumimoji="0" lang="cs-CZ" sz="2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633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/>
        </p:nvSpPr>
        <p:spPr>
          <a:xfrm>
            <a:off x="409569" y="327960"/>
            <a:ext cx="11068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Nicméně</a:t>
            </a:r>
            <a:r>
              <a:rPr kumimoji="0" lang="cs-CZ" sz="32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je nutné zdůraznit, že vývoj hospitalizací je až o 7 – 10 dnů opožděn za vývojem populačním, k většině hospitalizací dochází do 10 dnů od data diagnózy. </a:t>
            </a:r>
            <a:endParaRPr kumimoji="0" lang="cs-CZ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161925" y="3571304"/>
            <a:ext cx="118205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 je další vývoj stále potenciálně rizikový</a:t>
            </a:r>
            <a:r>
              <a:rPr kumimoji="0" lang="cs-CZ" sz="32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rovnováha je nejistá. Počty nově nakažených pacientů ze zranitelných skupin ukazují pro následující týden na pravděpodobné počty denně nově hospitalizovaných ve výši 200 – 300. </a:t>
            </a:r>
            <a:endParaRPr kumimoji="0" lang="cs-CZ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Šipka dolů 7"/>
          <p:cNvSpPr/>
          <p:nvPr/>
        </p:nvSpPr>
        <p:spPr>
          <a:xfrm>
            <a:off x="5524499" y="2071657"/>
            <a:ext cx="1095375" cy="1114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011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tiv systému Office">
  <a:themeElements>
    <a:clrScheme name="Vlastní 2">
      <a:dk1>
        <a:srgbClr val="5F5F5F"/>
      </a:dk1>
      <a:lt1>
        <a:sysClr val="window" lastClr="FFFFFF"/>
      </a:lt1>
      <a:dk2>
        <a:srgbClr val="84848E"/>
      </a:dk2>
      <a:lt2>
        <a:srgbClr val="F2F2F2"/>
      </a:lt2>
      <a:accent1>
        <a:srgbClr val="E7B13D"/>
      </a:accent1>
      <a:accent2>
        <a:srgbClr val="3D67BC"/>
      </a:accent2>
      <a:accent3>
        <a:srgbClr val="274073"/>
      </a:accent3>
      <a:accent4>
        <a:srgbClr val="84848E"/>
      </a:accent4>
      <a:accent5>
        <a:srgbClr val="D8D8D8"/>
      </a:accent5>
      <a:accent6>
        <a:srgbClr val="DDDCE0"/>
      </a:accent6>
      <a:hlink>
        <a:srgbClr val="1919FF"/>
      </a:hlink>
      <a:folHlink>
        <a:srgbClr val="00005F"/>
      </a:folHlink>
    </a:clrScheme>
    <a:fontScheme name="Paliativní péč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10545</TotalTime>
  <Words>1193</Words>
  <Application>Microsoft Office PowerPoint</Application>
  <PresentationFormat>Širokoúhlá obrazovka</PresentationFormat>
  <Paragraphs>181</Paragraphs>
  <Slides>12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Motiv Office</vt:lpstr>
      <vt:lpstr>1_Motiv systému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Martin Komenda</dc:creator>
  <cp:lastModifiedBy>Ladislav Dušek</cp:lastModifiedBy>
  <cp:revision>1639</cp:revision>
  <dcterms:created xsi:type="dcterms:W3CDTF">2020-03-16T10:06:11Z</dcterms:created>
  <dcterms:modified xsi:type="dcterms:W3CDTF">2020-12-07T04:02:56Z</dcterms:modified>
</cp:coreProperties>
</file>