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1277" r:id="rId3"/>
    <p:sldId id="1293" r:id="rId4"/>
    <p:sldId id="1294" r:id="rId5"/>
    <p:sldId id="1296" r:id="rId6"/>
    <p:sldId id="1359" r:id="rId7"/>
    <p:sldId id="1343" r:id="rId8"/>
    <p:sldId id="1344" r:id="rId9"/>
    <p:sldId id="1345" r:id="rId10"/>
    <p:sldId id="1346" r:id="rId11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6"/>
            <p14:sldId id="1359"/>
            <p14:sldId id="1343"/>
            <p14:sldId id="1344"/>
            <p14:sldId id="1345"/>
            <p14:sldId id="1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FFDB69"/>
    <a:srgbClr val="FD783D"/>
    <a:srgbClr val="FF572F"/>
    <a:srgbClr val="FF7453"/>
    <a:srgbClr val="FF5D37"/>
    <a:srgbClr val="F1592F"/>
    <a:srgbClr val="FF3300"/>
    <a:srgbClr val="FFD243"/>
    <a:srgbClr val="FF7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88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07.12.2021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07.12.2021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221892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  <p:sldLayoutId id="2147483760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/>
              <a:t>7</a:t>
            </a:r>
            <a:r>
              <a:rPr lang="cs-CZ" b="1" dirty="0" smtClean="0"/>
              <a:t>. prosince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6003" y="2192186"/>
            <a:ext cx="29233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lůžka IP C+ pacienty k </a:t>
            </a:r>
          </a:p>
          <a:p>
            <a:pPr algn="ctr"/>
            <a:r>
              <a:rPr lang="cs-CZ" b="1" dirty="0"/>
              <a:t>7</a:t>
            </a:r>
            <a:r>
              <a:rPr lang="cs-CZ" b="1" dirty="0" smtClean="0"/>
              <a:t>.12.2021 00:29</a:t>
            </a:r>
          </a:p>
          <a:p>
            <a:pPr algn="ctr"/>
            <a:endParaRPr lang="cs-CZ" b="1" dirty="0"/>
          </a:p>
          <a:p>
            <a:pPr algn="ctr"/>
            <a:r>
              <a:rPr lang="cs-CZ" b="1" dirty="0" smtClean="0"/>
              <a:t>947</a:t>
            </a:r>
          </a:p>
          <a:p>
            <a:pPr algn="ctr"/>
            <a:endParaRPr lang="cs-CZ" sz="2000" b="1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60105"/>
              </p:ext>
            </p:extLst>
          </p:nvPr>
        </p:nvGraphicFramePr>
        <p:xfrm>
          <a:off x="9041813" y="4258643"/>
          <a:ext cx="2771688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912">
                  <a:extLst>
                    <a:ext uri="{9D8B030D-6E8A-4147-A177-3AD203B41FA5}">
                      <a16:colId xmlns:a16="http://schemas.microsoft.com/office/drawing/2014/main" val="2209585095"/>
                    </a:ext>
                  </a:extLst>
                </a:gridCol>
                <a:gridCol w="896776">
                  <a:extLst>
                    <a:ext uri="{9D8B030D-6E8A-4147-A177-3AD203B41FA5}">
                      <a16:colId xmlns:a16="http://schemas.microsoft.com/office/drawing/2014/main" val="3513835546"/>
                    </a:ext>
                  </a:extLst>
                </a:gridCol>
              </a:tblGrid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Celková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r>
                        <a:rPr lang="cs-CZ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632</a:t>
                      </a:r>
                      <a:endParaRPr lang="cs-CZ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89001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Volná kapacita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28,4 </a:t>
                      </a:r>
                      <a:r>
                        <a:rPr lang="cs-CZ" sz="160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842585"/>
                  </a:ext>
                </a:extLst>
              </a:tr>
              <a:tr h="317652">
                <a:tc>
                  <a:txBody>
                    <a:bodyPr/>
                    <a:lstStyle/>
                    <a:p>
                      <a:r>
                        <a:rPr lang="cs-CZ" sz="1600" b="1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Obsazenost C+ pac. na JIP</a:t>
                      </a:r>
                      <a:endParaRPr lang="cs-CZ" sz="1600" b="1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26,1 %</a:t>
                      </a:r>
                      <a:endParaRPr lang="cs-CZ" sz="16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3387"/>
                  </a:ext>
                </a:extLst>
              </a:tr>
            </a:tbl>
          </a:graphicData>
        </a:graphic>
      </p:graphicFrame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141800"/>
              </p:ext>
            </p:extLst>
          </p:nvPr>
        </p:nvGraphicFramePr>
        <p:xfrm>
          <a:off x="332818" y="972014"/>
          <a:ext cx="8633185" cy="5344869"/>
        </p:xfrm>
        <a:graphic>
          <a:graphicData uri="http://schemas.openxmlformats.org/drawingml/2006/table">
            <a:tbl>
              <a:tblPr/>
              <a:tblGrid>
                <a:gridCol w="1878724">
                  <a:extLst>
                    <a:ext uri="{9D8B030D-6E8A-4147-A177-3AD203B41FA5}">
                      <a16:colId xmlns:a16="http://schemas.microsoft.com/office/drawing/2014/main" val="2391294850"/>
                    </a:ext>
                  </a:extLst>
                </a:gridCol>
                <a:gridCol w="1150240">
                  <a:extLst>
                    <a:ext uri="{9D8B030D-6E8A-4147-A177-3AD203B41FA5}">
                      <a16:colId xmlns:a16="http://schemas.microsoft.com/office/drawing/2014/main" val="4157997503"/>
                    </a:ext>
                  </a:extLst>
                </a:gridCol>
                <a:gridCol w="1063971">
                  <a:extLst>
                    <a:ext uri="{9D8B030D-6E8A-4147-A177-3AD203B41FA5}">
                      <a16:colId xmlns:a16="http://schemas.microsoft.com/office/drawing/2014/main" val="2588133407"/>
                    </a:ext>
                  </a:extLst>
                </a:gridCol>
                <a:gridCol w="1060777">
                  <a:extLst>
                    <a:ext uri="{9D8B030D-6E8A-4147-A177-3AD203B41FA5}">
                      <a16:colId xmlns:a16="http://schemas.microsoft.com/office/drawing/2014/main" val="2893776869"/>
                    </a:ext>
                  </a:extLst>
                </a:gridCol>
                <a:gridCol w="1099117">
                  <a:extLst>
                    <a:ext uri="{9D8B030D-6E8A-4147-A177-3AD203B41FA5}">
                      <a16:colId xmlns:a16="http://schemas.microsoft.com/office/drawing/2014/main" val="1540472948"/>
                    </a:ext>
                  </a:extLst>
                </a:gridCol>
                <a:gridCol w="1102313">
                  <a:extLst>
                    <a:ext uri="{9D8B030D-6E8A-4147-A177-3AD203B41FA5}">
                      <a16:colId xmlns:a16="http://schemas.microsoft.com/office/drawing/2014/main" val="4149184666"/>
                    </a:ext>
                  </a:extLst>
                </a:gridCol>
                <a:gridCol w="1278043">
                  <a:extLst>
                    <a:ext uri="{9D8B030D-6E8A-4147-A177-3AD203B41FA5}">
                      <a16:colId xmlns:a16="http://schemas.microsoft.com/office/drawing/2014/main" val="1870174537"/>
                    </a:ext>
                  </a:extLst>
                </a:gridCol>
              </a:tblGrid>
              <a:tr h="19696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oddělení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335533"/>
                  </a:ext>
                </a:extLst>
              </a:tr>
              <a:tr h="196967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(ARO + JIP) v ČR k 7.12. 2021, 11:30 h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876070"/>
                  </a:ext>
                </a:extLst>
              </a:tr>
              <a:tr h="196967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538920"/>
                  </a:ext>
                </a:extLst>
              </a:tr>
              <a:tr h="1969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Lůžka IP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107238"/>
                  </a:ext>
                </a:extLst>
              </a:tr>
              <a:tr h="770199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865088"/>
                  </a:ext>
                </a:extLst>
              </a:tr>
              <a:tr h="1969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264683"/>
                  </a:ext>
                </a:extLst>
              </a:tr>
              <a:tr h="1969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59422"/>
                  </a:ext>
                </a:extLst>
              </a:tr>
              <a:tr h="1969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877775"/>
                  </a:ext>
                </a:extLst>
              </a:tr>
              <a:tr h="1969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467122"/>
                  </a:ext>
                </a:extLst>
              </a:tr>
              <a:tr h="1969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01663"/>
                  </a:ext>
                </a:extLst>
              </a:tr>
              <a:tr h="1969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863649"/>
                  </a:ext>
                </a:extLst>
              </a:tr>
              <a:tr h="1969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634688"/>
                  </a:ext>
                </a:extLst>
              </a:tr>
              <a:tr h="1969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376371"/>
                  </a:ext>
                </a:extLst>
              </a:tr>
              <a:tr h="1969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944161"/>
                  </a:ext>
                </a:extLst>
              </a:tr>
              <a:tr h="1969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266342"/>
                  </a:ext>
                </a:extLst>
              </a:tr>
              <a:tr h="1969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432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440323"/>
                  </a:ext>
                </a:extLst>
              </a:tr>
              <a:tr h="1969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14266"/>
                  </a:ext>
                </a:extLst>
              </a:tr>
              <a:tr h="1969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799718"/>
                  </a:ext>
                </a:extLst>
              </a:tr>
              <a:tr h="1969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353986"/>
                  </a:ext>
                </a:extLst>
              </a:tr>
              <a:tr h="19696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3 632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614</a:t>
                      </a: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6106" marR="6106" marT="6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584072"/>
                  </a:ext>
                </a:extLst>
              </a:tr>
              <a:tr h="257537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775733"/>
                  </a:ext>
                </a:extLst>
              </a:tr>
              <a:tr h="196967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631794"/>
                  </a:ext>
                </a:extLst>
              </a:tr>
              <a:tr h="196967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12x</a:t>
                      </a: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6" marR="6106" marT="61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417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9001173" y="3130491"/>
            <a:ext cx="292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IP jsou umístěna na neinfekčních odděleních IP.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98105"/>
              </p:ext>
            </p:extLst>
          </p:nvPr>
        </p:nvGraphicFramePr>
        <p:xfrm>
          <a:off x="332819" y="963611"/>
          <a:ext cx="8802388" cy="5322322"/>
        </p:xfrm>
        <a:graphic>
          <a:graphicData uri="http://schemas.openxmlformats.org/drawingml/2006/table">
            <a:tbl>
              <a:tblPr/>
              <a:tblGrid>
                <a:gridCol w="1915546">
                  <a:extLst>
                    <a:ext uri="{9D8B030D-6E8A-4147-A177-3AD203B41FA5}">
                      <a16:colId xmlns:a16="http://schemas.microsoft.com/office/drawing/2014/main" val="1133592932"/>
                    </a:ext>
                  </a:extLst>
                </a:gridCol>
                <a:gridCol w="1172783">
                  <a:extLst>
                    <a:ext uri="{9D8B030D-6E8A-4147-A177-3AD203B41FA5}">
                      <a16:colId xmlns:a16="http://schemas.microsoft.com/office/drawing/2014/main" val="58231679"/>
                    </a:ext>
                  </a:extLst>
                </a:gridCol>
                <a:gridCol w="1084825">
                  <a:extLst>
                    <a:ext uri="{9D8B030D-6E8A-4147-A177-3AD203B41FA5}">
                      <a16:colId xmlns:a16="http://schemas.microsoft.com/office/drawing/2014/main" val="3857879801"/>
                    </a:ext>
                  </a:extLst>
                </a:gridCol>
                <a:gridCol w="1081566">
                  <a:extLst>
                    <a:ext uri="{9D8B030D-6E8A-4147-A177-3AD203B41FA5}">
                      <a16:colId xmlns:a16="http://schemas.microsoft.com/office/drawing/2014/main" val="1394888248"/>
                    </a:ext>
                  </a:extLst>
                </a:gridCol>
                <a:gridCol w="1120659">
                  <a:extLst>
                    <a:ext uri="{9D8B030D-6E8A-4147-A177-3AD203B41FA5}">
                      <a16:colId xmlns:a16="http://schemas.microsoft.com/office/drawing/2014/main" val="2338613241"/>
                    </a:ext>
                  </a:extLst>
                </a:gridCol>
                <a:gridCol w="1123917">
                  <a:extLst>
                    <a:ext uri="{9D8B030D-6E8A-4147-A177-3AD203B41FA5}">
                      <a16:colId xmlns:a16="http://schemas.microsoft.com/office/drawing/2014/main" val="3678924552"/>
                    </a:ext>
                  </a:extLst>
                </a:gridCol>
                <a:gridCol w="1303092">
                  <a:extLst>
                    <a:ext uri="{9D8B030D-6E8A-4147-A177-3AD203B41FA5}">
                      <a16:colId xmlns:a16="http://schemas.microsoft.com/office/drawing/2014/main" val="801189301"/>
                    </a:ext>
                  </a:extLst>
                </a:gridCol>
              </a:tblGrid>
              <a:tr h="16422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Infekční oddělení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1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632399"/>
                  </a:ext>
                </a:extLst>
              </a:tr>
              <a:tr h="172868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lůžek IP na Infekčním oddělení (ARO + JIP) v ČR k 7.12. 2021, 11:30 h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359280"/>
                  </a:ext>
                </a:extLst>
              </a:tr>
              <a:tr h="160520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302279"/>
                  </a:ext>
                </a:extLst>
              </a:tr>
              <a:tr h="1605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IP na Infekčním oddělení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716962"/>
                  </a:ext>
                </a:extLst>
              </a:tr>
              <a:tr h="623560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(HFNO+UPV)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(JIP)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 pro Covid+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</a:t>
                      </a:r>
                      <a:b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(ARO)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 pro Covid+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166694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295816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64294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026904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050341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91545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169382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822139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9548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119713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878043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390381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094719"/>
                  </a:ext>
                </a:extLst>
              </a:tr>
              <a:tr h="15434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140810"/>
                  </a:ext>
                </a:extLst>
              </a:tr>
              <a:tr h="1605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896038"/>
                  </a:ext>
                </a:extLst>
              </a:tr>
              <a:tr h="1666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174" marR="6174" marT="61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433105"/>
                  </a:ext>
                </a:extLst>
              </a:tr>
              <a:tr h="154347">
                <a:tc gridSpan="6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367599"/>
                  </a:ext>
                </a:extLst>
              </a:tr>
              <a:tr h="144468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983638"/>
                  </a:ext>
                </a:extLst>
              </a:tr>
              <a:tr h="75047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celkových kapacit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656283"/>
                  </a:ext>
                </a:extLst>
              </a:tr>
              <a:tr h="154347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Nemocnice s aktualizací starší 48 hod.: 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12x</a:t>
                      </a: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74" marR="6174" marT="617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74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0"/>
            <a:ext cx="9885238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326849" y="2138810"/>
            <a:ext cx="27860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</a:t>
            </a:r>
            <a:r>
              <a:rPr lang="cs-CZ" b="1" dirty="0" smtClean="0"/>
              <a:t>pacienty k 7.12.2021 00:29</a:t>
            </a:r>
          </a:p>
          <a:p>
            <a:pPr algn="ctr"/>
            <a:endParaRPr lang="cs-CZ" b="1" dirty="0"/>
          </a:p>
          <a:p>
            <a:pPr algn="ctr"/>
            <a:r>
              <a:rPr lang="cs-CZ" sz="2000" b="1" dirty="0"/>
              <a:t>5 573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9486005" y="4019099"/>
            <a:ext cx="2467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/>
              <a:t>* Izolační </a:t>
            </a:r>
            <a:r>
              <a:rPr lang="cs-CZ" sz="1600" b="1" dirty="0" smtClean="0"/>
              <a:t>lůžka </a:t>
            </a:r>
            <a:r>
              <a:rPr lang="cs-CZ" sz="1600" b="1" dirty="0"/>
              <a:t>s kyslíkem jsou umístěna na standardních odděleních.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587920"/>
              </p:ext>
            </p:extLst>
          </p:nvPr>
        </p:nvGraphicFramePr>
        <p:xfrm>
          <a:off x="332818" y="1043112"/>
          <a:ext cx="8459490" cy="5303976"/>
        </p:xfrm>
        <a:graphic>
          <a:graphicData uri="http://schemas.openxmlformats.org/drawingml/2006/table">
            <a:tbl>
              <a:tblPr/>
              <a:tblGrid>
                <a:gridCol w="1804854">
                  <a:extLst>
                    <a:ext uri="{9D8B030D-6E8A-4147-A177-3AD203B41FA5}">
                      <a16:colId xmlns:a16="http://schemas.microsoft.com/office/drawing/2014/main" val="4092371997"/>
                    </a:ext>
                  </a:extLst>
                </a:gridCol>
                <a:gridCol w="1105012">
                  <a:extLst>
                    <a:ext uri="{9D8B030D-6E8A-4147-A177-3AD203B41FA5}">
                      <a16:colId xmlns:a16="http://schemas.microsoft.com/office/drawing/2014/main" val="1252242147"/>
                    </a:ext>
                  </a:extLst>
                </a:gridCol>
                <a:gridCol w="1022137">
                  <a:extLst>
                    <a:ext uri="{9D8B030D-6E8A-4147-A177-3AD203B41FA5}">
                      <a16:colId xmlns:a16="http://schemas.microsoft.com/office/drawing/2014/main" val="2681270893"/>
                    </a:ext>
                  </a:extLst>
                </a:gridCol>
                <a:gridCol w="1019068">
                  <a:extLst>
                    <a:ext uri="{9D8B030D-6E8A-4147-A177-3AD203B41FA5}">
                      <a16:colId xmlns:a16="http://schemas.microsoft.com/office/drawing/2014/main" val="1145843797"/>
                    </a:ext>
                  </a:extLst>
                </a:gridCol>
                <a:gridCol w="1055902">
                  <a:extLst>
                    <a:ext uri="{9D8B030D-6E8A-4147-A177-3AD203B41FA5}">
                      <a16:colId xmlns:a16="http://schemas.microsoft.com/office/drawing/2014/main" val="2478332817"/>
                    </a:ext>
                  </a:extLst>
                </a:gridCol>
                <a:gridCol w="1227793">
                  <a:extLst>
                    <a:ext uri="{9D8B030D-6E8A-4147-A177-3AD203B41FA5}">
                      <a16:colId xmlns:a16="http://schemas.microsoft.com/office/drawing/2014/main" val="1083165116"/>
                    </a:ext>
                  </a:extLst>
                </a:gridCol>
                <a:gridCol w="1224724">
                  <a:extLst>
                    <a:ext uri="{9D8B030D-6E8A-4147-A177-3AD203B41FA5}">
                      <a16:colId xmlns:a16="http://schemas.microsoft.com/office/drawing/2014/main" val="2268858617"/>
                    </a:ext>
                  </a:extLst>
                </a:gridCol>
              </a:tblGrid>
              <a:tr h="17833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Neinfekční a infekční oddělení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39068"/>
                  </a:ext>
                </a:extLst>
              </a:tr>
              <a:tr h="178334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6.12. 2021, 11:30 h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02374"/>
                  </a:ext>
                </a:extLst>
              </a:tr>
              <a:tr h="16559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246569"/>
                  </a:ext>
                </a:extLst>
              </a:tr>
              <a:tr h="1783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Standartní lůžka na Infekčním oddělení s O</a:t>
                      </a:r>
                      <a:r>
                        <a:rPr lang="pl-PL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pl-PL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410402"/>
                  </a:ext>
                </a:extLst>
              </a:tr>
              <a:tr h="48404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standardní lůžka 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na Infekčním oddělení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119864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3 154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044733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1 859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178627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1 634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176826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115371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737211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1 505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90806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999581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1 402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7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F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848385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4427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1 739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81581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2 515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200301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1 458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482482"/>
                  </a:ext>
                </a:extLst>
              </a:tr>
              <a:tr h="1592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013982"/>
                  </a:ext>
                </a:extLst>
              </a:tr>
              <a:tr h="16559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2 824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10196"/>
                  </a:ext>
                </a:extLst>
              </a:tr>
              <a:tr h="17196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22 733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5481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1 246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1 063</a:t>
                      </a:r>
                    </a:p>
                  </a:txBody>
                  <a:tcPr marL="6369" marR="6369" marT="636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6369" marR="6369" marT="636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628463"/>
                  </a:ext>
                </a:extLst>
              </a:tr>
              <a:tr h="159226">
                <a:tc gridSpan="7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75338"/>
                  </a:ext>
                </a:extLst>
              </a:tr>
              <a:tr h="149036"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259969"/>
                  </a:ext>
                </a:extLst>
              </a:tr>
              <a:tr h="137375">
                <a:tc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Legenda: 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100 - 50,1 %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50 - 30,1 %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30 - 20,1 %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20 - 10,1 %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10 - 0 %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celkových kapacit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589599"/>
                  </a:ext>
                </a:extLst>
              </a:tr>
              <a:tr h="159226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l-PL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Nemocnice s aktualizací starší 48 hod.: 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12x</a:t>
                      </a: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69" marR="6369" marT="636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62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Neaktualizovaná ZZ v DIP déle než 48 h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8617671" y="4968723"/>
            <a:ext cx="232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Údaje jsou aktuální k 7.12.2021 </a:t>
            </a:r>
            <a:r>
              <a:rPr lang="cs-CZ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11:15</a:t>
            </a:r>
            <a:endParaRPr lang="cs-CZ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8617671" y="2809292"/>
            <a:ext cx="2733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Žádáme všechny ZZ o aktualizaci volných lůžkových kapacit každý den i během víkendů.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939634"/>
              </p:ext>
            </p:extLst>
          </p:nvPr>
        </p:nvGraphicFramePr>
        <p:xfrm>
          <a:off x="951773" y="1273277"/>
          <a:ext cx="6398596" cy="4524370"/>
        </p:xfrm>
        <a:graphic>
          <a:graphicData uri="http://schemas.openxmlformats.org/drawingml/2006/table">
            <a:tbl>
              <a:tblPr/>
              <a:tblGrid>
                <a:gridCol w="3992667">
                  <a:extLst>
                    <a:ext uri="{9D8B030D-6E8A-4147-A177-3AD203B41FA5}">
                      <a16:colId xmlns:a16="http://schemas.microsoft.com/office/drawing/2014/main" val="107433437"/>
                    </a:ext>
                  </a:extLst>
                </a:gridCol>
                <a:gridCol w="664324">
                  <a:extLst>
                    <a:ext uri="{9D8B030D-6E8A-4147-A177-3AD203B41FA5}">
                      <a16:colId xmlns:a16="http://schemas.microsoft.com/office/drawing/2014/main" val="4164856319"/>
                    </a:ext>
                  </a:extLst>
                </a:gridCol>
                <a:gridCol w="1741605">
                  <a:extLst>
                    <a:ext uri="{9D8B030D-6E8A-4147-A177-3AD203B41FA5}">
                      <a16:colId xmlns:a16="http://schemas.microsoft.com/office/drawing/2014/main" val="3820816568"/>
                    </a:ext>
                  </a:extLst>
                </a:gridCol>
              </a:tblGrid>
              <a:tr h="31813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Aktualizace</a:t>
                      </a:r>
                    </a:p>
                  </a:txBody>
                  <a:tcPr marL="7034" marR="7034" marT="7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3414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Oblastní </a:t>
                      </a:r>
                      <a:r>
                        <a:rPr lang="cs-CZ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</a:t>
                      </a:r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Kolín, a.s., Nemocnice Kutná Hora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76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76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01.12.2021 14:25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76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6986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České Budějovice,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76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76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02.12.2021 16:19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76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8944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SMN a.s., Nemocnice Šternberk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04.12.2021 6:31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48318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Nový Jičín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04.12.2021 7:32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93974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Strakonice,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04.12.2021 9:56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22689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s poliklinikou Karviná-Ráj, p. o.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04.12.2021 22:38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32956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Nem. Pardubického kraje, a.s., Pardubická nem.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05.12.2021 7:21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11745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pt-B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Ústav pro péči o matku a dítě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05.12.2021 8:35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7591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Krajská nemocnice Liberec, a.s.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LBK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05.12.2021 9:21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06961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Nemocnice Žatec, o.p.s.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05.12.2021 9:27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70689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Centrum kardiovaskulární a transplantační chirurgie Brno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JHM</a:t>
                      </a:r>
                    </a:p>
                  </a:txBody>
                  <a:tcPr marL="9525" marR="9525" marT="76200" marB="762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05.12.2021 11:11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84624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Sdružené zdravot. zařízení Krnov, </a:t>
                      </a:r>
                      <a:r>
                        <a:rPr lang="cs-CZ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p.o</a:t>
                      </a:r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., Nemocnice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05.12.2021 11:13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97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45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088458"/>
              </p:ext>
            </p:extLst>
          </p:nvPr>
        </p:nvGraphicFramePr>
        <p:xfrm>
          <a:off x="367815" y="963978"/>
          <a:ext cx="11405086" cy="5163204"/>
        </p:xfrm>
        <a:graphic>
          <a:graphicData uri="http://schemas.openxmlformats.org/drawingml/2006/table">
            <a:tbl>
              <a:tblPr firstRow="1" firstCol="1" bandRow="1"/>
              <a:tblGrid>
                <a:gridCol w="1399893">
                  <a:extLst>
                    <a:ext uri="{9D8B030D-6E8A-4147-A177-3AD203B41FA5}">
                      <a16:colId xmlns:a16="http://schemas.microsoft.com/office/drawing/2014/main" val="139736479"/>
                    </a:ext>
                  </a:extLst>
                </a:gridCol>
                <a:gridCol w="2170199">
                  <a:extLst>
                    <a:ext uri="{9D8B030D-6E8A-4147-A177-3AD203B41FA5}">
                      <a16:colId xmlns:a16="http://schemas.microsoft.com/office/drawing/2014/main" val="1590847519"/>
                    </a:ext>
                  </a:extLst>
                </a:gridCol>
                <a:gridCol w="2420126">
                  <a:extLst>
                    <a:ext uri="{9D8B030D-6E8A-4147-A177-3AD203B41FA5}">
                      <a16:colId xmlns:a16="http://schemas.microsoft.com/office/drawing/2014/main" val="2576979814"/>
                    </a:ext>
                  </a:extLst>
                </a:gridCol>
                <a:gridCol w="2079315">
                  <a:extLst>
                    <a:ext uri="{9D8B030D-6E8A-4147-A177-3AD203B41FA5}">
                      <a16:colId xmlns:a16="http://schemas.microsoft.com/office/drawing/2014/main" val="2056688962"/>
                    </a:ext>
                  </a:extLst>
                </a:gridCol>
                <a:gridCol w="3335553">
                  <a:extLst>
                    <a:ext uri="{9D8B030D-6E8A-4147-A177-3AD203B41FA5}">
                      <a16:colId xmlns:a16="http://schemas.microsoft.com/office/drawing/2014/main" val="573671383"/>
                    </a:ext>
                  </a:extLst>
                </a:gridCol>
              </a:tblGrid>
              <a:tr h="7403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06147"/>
                  </a:ext>
                </a:extLst>
              </a:tr>
              <a:tr h="1312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Hl. m. Praha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02.12.21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Setrvale kapacitní problémy FTN a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FNKV, ostatní navyšují kapacity dle potřeby, snaha o maximální zachování</a:t>
                      </a:r>
                      <a:b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cs-CZ" sz="13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indent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cs-CZ" sz="1300" b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FTN žádá o zastavení přísunu</a:t>
                      </a:r>
                      <a:r>
                        <a:rPr lang="cs-CZ" sz="1300" b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C+ pac. z důvodu úplného vyčerpání kapacit IP.</a:t>
                      </a:r>
                      <a:endParaRPr lang="cs-CZ" sz="1300" b="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312754"/>
                  </a:ext>
                </a:extLst>
              </a:tr>
              <a:tr h="1477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Pardubický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Elektivní provoz prakticky plně zastaven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Situace se zhoršuje, postupně navyšovány kapacity standardní i intenzivní péče, kde již minimální rezerva jednotek lůžek. Mnohde již na hraně možností, které jsou nižší než v jarních měsících. 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Mírně krizová situace může i během hodin přejít v krizovou.</a:t>
                      </a:r>
                      <a:endParaRPr lang="cs-CZ" sz="13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05074"/>
                  </a:ext>
                </a:extLst>
              </a:tr>
              <a:tr h="877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Královéhradecký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 D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50101"/>
                  </a:ext>
                </a:extLst>
              </a:tr>
              <a:tr h="740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Moravskoslezský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Lze očekávat další zhoršování především v segmentu intenzivní péče jak pro COVID tak i non-COVID pacienty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1050" marR="61050" marT="897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736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6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237326"/>
              </p:ext>
            </p:extLst>
          </p:nvPr>
        </p:nvGraphicFramePr>
        <p:xfrm>
          <a:off x="270500" y="990491"/>
          <a:ext cx="11587543" cy="5539242"/>
        </p:xfrm>
        <a:graphic>
          <a:graphicData uri="http://schemas.openxmlformats.org/drawingml/2006/table">
            <a:tbl>
              <a:tblPr firstRow="1" firstCol="1" bandRow="1"/>
              <a:tblGrid>
                <a:gridCol w="1422287">
                  <a:extLst>
                    <a:ext uri="{9D8B030D-6E8A-4147-A177-3AD203B41FA5}">
                      <a16:colId xmlns:a16="http://schemas.microsoft.com/office/drawing/2014/main" val="2516720382"/>
                    </a:ext>
                  </a:extLst>
                </a:gridCol>
                <a:gridCol w="2204916">
                  <a:extLst>
                    <a:ext uri="{9D8B030D-6E8A-4147-A177-3AD203B41FA5}">
                      <a16:colId xmlns:a16="http://schemas.microsoft.com/office/drawing/2014/main" val="2538168158"/>
                    </a:ext>
                  </a:extLst>
                </a:gridCol>
                <a:gridCol w="2458844">
                  <a:extLst>
                    <a:ext uri="{9D8B030D-6E8A-4147-A177-3AD203B41FA5}">
                      <a16:colId xmlns:a16="http://schemas.microsoft.com/office/drawing/2014/main" val="1374489751"/>
                    </a:ext>
                  </a:extLst>
                </a:gridCol>
                <a:gridCol w="2112580">
                  <a:extLst>
                    <a:ext uri="{9D8B030D-6E8A-4147-A177-3AD203B41FA5}">
                      <a16:colId xmlns:a16="http://schemas.microsoft.com/office/drawing/2014/main" val="2988357666"/>
                    </a:ext>
                  </a:extLst>
                </a:gridCol>
                <a:gridCol w="3388916">
                  <a:extLst>
                    <a:ext uri="{9D8B030D-6E8A-4147-A177-3AD203B41FA5}">
                      <a16:colId xmlns:a16="http://schemas.microsoft.com/office/drawing/2014/main" val="3364315349"/>
                    </a:ext>
                  </a:extLst>
                </a:gridCol>
              </a:tblGrid>
              <a:tr h="591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93804"/>
                  </a:ext>
                </a:extLst>
              </a:tr>
              <a:tr h="15799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Liberecký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- dochází k omezení fungování oddělení ve prospěch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kovidových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jednotek, omezení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 20%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Dochází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k o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mezení kapacity pro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noncovid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pacienty v IP.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 jednání KŠ kraje: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</a:t>
                      </a:r>
                      <a:r>
                        <a:rPr lang="cs-CZ" sz="13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elektivy</a:t>
                      </a: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v páteřních </a:t>
                      </a:r>
                      <a:r>
                        <a:rPr lang="cs-CZ" sz="1300" b="0" i="0" kern="1200" baseline="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</a:t>
                      </a: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kraje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Nedostatek zdravotníků v LBK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i="0" kern="1200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 kapacitních a personálních důvodů laboratoří v kraji trvá vyhodnocení PCR i týden.</a:t>
                      </a:r>
                      <a:endParaRPr lang="cs-CZ" sz="1300" b="0" i="0" kern="12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838243"/>
                  </a:ext>
                </a:extLst>
              </a:tr>
              <a:tr h="13821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Olomoucký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(cca na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Elektiva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omezená cca 40-50%.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IP - vysoká, ale t.č. konstantní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obložnost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(částečně podíl vysoké mortality v IP).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Zajištěn akutní provoz (neodkladné stavy,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onkooperativa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Trvá problém s nedostatkem kvalifikovaného personálu zejména v IP. 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932507"/>
                  </a:ext>
                </a:extLst>
              </a:tr>
              <a:tr h="13999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Plzeňský 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Aktuálně stabilizovaná situace s mírným postupným nárůstem. Potenciálním problémem jsou nákazy v LDN v několika zařízeních (Horažďovice,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Privamed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). Při předpokladu zhoršování stavu pacientů vyžadujících IP je nutné uvažovat o dalším omezení elektivní péče v horizontu týdne – momentální JIP kapacita je významně plná.</a:t>
                      </a: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078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9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552319"/>
              </p:ext>
            </p:extLst>
          </p:nvPr>
        </p:nvGraphicFramePr>
        <p:xfrm>
          <a:off x="350228" y="664385"/>
          <a:ext cx="11519385" cy="6074950"/>
        </p:xfrm>
        <a:graphic>
          <a:graphicData uri="http://schemas.openxmlformats.org/drawingml/2006/table">
            <a:tbl>
              <a:tblPr firstRow="1" firstCol="1" bandRow="1"/>
              <a:tblGrid>
                <a:gridCol w="1413921">
                  <a:extLst>
                    <a:ext uri="{9D8B030D-6E8A-4147-A177-3AD203B41FA5}">
                      <a16:colId xmlns:a16="http://schemas.microsoft.com/office/drawing/2014/main" val="3772522195"/>
                    </a:ext>
                  </a:extLst>
                </a:gridCol>
                <a:gridCol w="2191947">
                  <a:extLst>
                    <a:ext uri="{9D8B030D-6E8A-4147-A177-3AD203B41FA5}">
                      <a16:colId xmlns:a16="http://schemas.microsoft.com/office/drawing/2014/main" val="842899262"/>
                    </a:ext>
                  </a:extLst>
                </a:gridCol>
                <a:gridCol w="2444381">
                  <a:extLst>
                    <a:ext uri="{9D8B030D-6E8A-4147-A177-3AD203B41FA5}">
                      <a16:colId xmlns:a16="http://schemas.microsoft.com/office/drawing/2014/main" val="105783194"/>
                    </a:ext>
                  </a:extLst>
                </a:gridCol>
                <a:gridCol w="2100154">
                  <a:extLst>
                    <a:ext uri="{9D8B030D-6E8A-4147-A177-3AD203B41FA5}">
                      <a16:colId xmlns:a16="http://schemas.microsoft.com/office/drawing/2014/main" val="3894075409"/>
                    </a:ext>
                  </a:extLst>
                </a:gridCol>
                <a:gridCol w="3368982">
                  <a:extLst>
                    <a:ext uri="{9D8B030D-6E8A-4147-A177-3AD203B41FA5}">
                      <a16:colId xmlns:a16="http://schemas.microsoft.com/office/drawing/2014/main" val="2922963808"/>
                    </a:ext>
                  </a:extLst>
                </a:gridCol>
              </a:tblGrid>
              <a:tr h="603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64548"/>
                  </a:ext>
                </a:extLst>
              </a:tr>
              <a:tr h="7670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Karlovarský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Nemocnice Sokolov – zcela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zastavena el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ektivní operativa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87979"/>
                  </a:ext>
                </a:extLst>
              </a:tr>
              <a:tr h="9325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Jihočeský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26.11.21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jednání KŠ: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Vysoká naplněnost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covidových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oddělení nemocnic, připravena redistribuce pacientů mezi nemocnicemi v kraji.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967152"/>
                  </a:ext>
                </a:extLst>
              </a:tr>
              <a:tr h="13571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Středočeský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2.12.21</a:t>
                      </a: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 - zásadně zhoršená, zvládnutelná lokálně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Celkové hodnocení situace – zatím bez potřeby přesunů pacientů mimo spádovou oblast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Omezení operativy je nerovnoměrné, někde pouze akutní operativa, jinde ještě omezení do 20%. Souhrnně mezi C/D.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3958"/>
                  </a:ext>
                </a:extLst>
              </a:tr>
              <a:tr h="11342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Jihomoravský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plné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Problémy nyní již celoplošně v JMK.</a:t>
                      </a:r>
                    </a:p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Kyjovská nemocnice vyhlásila HPO.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FN Brno omezuje ambulantní péči</a:t>
                      </a:r>
                      <a:r>
                        <a:rPr lang="cs-CZ" sz="1300" b="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z důvodu </a:t>
                      </a:r>
                      <a:r>
                        <a:rPr lang="cs-CZ" sz="1300" b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nedostatek personálu.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Mírné zlepšení situace</a:t>
                      </a:r>
                      <a:r>
                        <a:rPr lang="cs-CZ" sz="13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bez potřeby mezikrajských překladů.</a:t>
                      </a:r>
                      <a:endParaRPr lang="cs-CZ" sz="13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2363" marR="52363" marT="770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02855"/>
                  </a:ext>
                </a:extLst>
              </a:tr>
              <a:tr h="11505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Vysočina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přímo řízených nemocnicích kraje (Jihlava, Pelhřimov,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HavlBrod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Třebíč, Nové Město n/M).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Situace obdobná, zatím bez překladů v rámci kraje.</a:t>
                      </a:r>
                      <a:endParaRPr lang="cs-CZ" sz="13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947" marR="47947" marT="705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98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395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6DB03-4533-485B-9C72-CA2C202F0D9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0760" y="-5332"/>
            <a:ext cx="7440022" cy="576000"/>
          </a:xfrm>
        </p:spPr>
        <p:txBody>
          <a:bodyPr/>
          <a:lstStyle/>
          <a:p>
            <a:r>
              <a:rPr lang="cs-CZ" dirty="0"/>
              <a:t>Hodnocení situace v krajích od KKIP</a:t>
            </a:r>
            <a:endParaRPr lang="cs-CZ" dirty="0">
              <a:solidFill>
                <a:srgbClr val="00FF00"/>
              </a:solidFill>
            </a:endParaRP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098300"/>
              </p:ext>
            </p:extLst>
          </p:nvPr>
        </p:nvGraphicFramePr>
        <p:xfrm>
          <a:off x="337698" y="706833"/>
          <a:ext cx="11435203" cy="4042430"/>
        </p:xfrm>
        <a:graphic>
          <a:graphicData uri="http://schemas.openxmlformats.org/drawingml/2006/table">
            <a:tbl>
              <a:tblPr firstRow="1" firstCol="1" bandRow="1"/>
              <a:tblGrid>
                <a:gridCol w="1403588">
                  <a:extLst>
                    <a:ext uri="{9D8B030D-6E8A-4147-A177-3AD203B41FA5}">
                      <a16:colId xmlns:a16="http://schemas.microsoft.com/office/drawing/2014/main" val="3544378427"/>
                    </a:ext>
                  </a:extLst>
                </a:gridCol>
                <a:gridCol w="2175930">
                  <a:extLst>
                    <a:ext uri="{9D8B030D-6E8A-4147-A177-3AD203B41FA5}">
                      <a16:colId xmlns:a16="http://schemas.microsoft.com/office/drawing/2014/main" val="2335077237"/>
                    </a:ext>
                  </a:extLst>
                </a:gridCol>
                <a:gridCol w="2426518">
                  <a:extLst>
                    <a:ext uri="{9D8B030D-6E8A-4147-A177-3AD203B41FA5}">
                      <a16:colId xmlns:a16="http://schemas.microsoft.com/office/drawing/2014/main" val="1383355635"/>
                    </a:ext>
                  </a:extLst>
                </a:gridCol>
                <a:gridCol w="2084806">
                  <a:extLst>
                    <a:ext uri="{9D8B030D-6E8A-4147-A177-3AD203B41FA5}">
                      <a16:colId xmlns:a16="http://schemas.microsoft.com/office/drawing/2014/main" val="142418389"/>
                    </a:ext>
                  </a:extLst>
                </a:gridCol>
                <a:gridCol w="3344361">
                  <a:extLst>
                    <a:ext uri="{9D8B030D-6E8A-4147-A177-3AD203B41FA5}">
                      <a16:colId xmlns:a16="http://schemas.microsoft.com/office/drawing/2014/main" val="413358982"/>
                    </a:ext>
                  </a:extLst>
                </a:gridCol>
              </a:tblGrid>
              <a:tr h="6242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KRAJ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Poslední aktualizace: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CELKOVÉ HODNOCENÍ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LOKÁLNÍ HODNOCENÍ SITUACE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PERSONÁLNÍ A MATERIÁLNÍ VYBAVENÍ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DALŠÍ POPIS SITUACE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08484"/>
                  </a:ext>
                </a:extLst>
              </a:tr>
              <a:tr h="12678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Ústecký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je zásadně omezená elektivní operativa (o více než 50%)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6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Během týdne velký počet příjmů na JIP. Nyní situace řešitelná v rámci kraje (3.12. otevřeny další JIP kapacity pro C+). Posledních pět dnů pozorujeme stagnaci počtu hospitalizovaných v pásmu 380-390.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712985"/>
                  </a:ext>
                </a:extLst>
              </a:tr>
              <a:tr h="104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Zlínský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2.12.21</a:t>
                      </a:r>
                      <a:endParaRPr lang="cs-CZ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mírně krizová, je v silách KKIP vyřešit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 - nemocnice v regionu na hraně svých kapacit, elektivní péče v podstatě zastavena, </a:t>
                      </a:r>
                      <a:r>
                        <a:rPr lang="cs-CZ" sz="13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JIPy</a:t>
                      </a:r>
                      <a:r>
                        <a:rPr lang="cs-CZ" sz="13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plné</a:t>
                      </a: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 - chybí personál, při jeho navýšení je možné provozovat další lůžka</a:t>
                      </a:r>
                      <a:endParaRPr lang="cs-CZ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 kraji je lineární nárůst cca 15 pacientů denně na standardních odd., zatím méně na JIP.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Standardy plné ve Vsetíně a </a:t>
                      </a:r>
                      <a:r>
                        <a:rPr lang="cs-CZ" sz="13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ValMez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JIP plné ve </a:t>
                      </a:r>
                      <a:r>
                        <a:rPr lang="cs-CZ" sz="13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ValMez</a:t>
                      </a:r>
                      <a:r>
                        <a:rPr lang="cs-CZ" sz="1300" b="0" i="0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 Probíhají denně převozy pacientů v rámci ZLK (vše do KNTB Zlín).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cs-CZ" sz="1300" b="0" i="0" kern="12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Problém personálu je ve všech zařízeních – extrémní v </a:t>
                      </a:r>
                      <a:r>
                        <a:rPr lang="cs-CZ" sz="13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U.Hradišti</a:t>
                      </a:r>
                      <a:r>
                        <a:rPr lang="cs-CZ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(145 PN, z toho 40 pro COVID).</a:t>
                      </a:r>
                      <a:endParaRPr lang="cs-CZ" sz="1300" b="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4770" marR="6477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53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208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22342</TotalTime>
  <Words>1907</Words>
  <Application>Microsoft Office PowerPoint</Application>
  <PresentationFormat>Širokoúhlá obrazovka</PresentationFormat>
  <Paragraphs>542</Paragraphs>
  <Slides>9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Národní dispečink lůžkové péče</vt:lpstr>
      <vt:lpstr>Neaktualizovaná ZZ v DIP déle než 48 h</vt:lpstr>
      <vt:lpstr>Hodnocení situace v krajích od KKIP</vt:lpstr>
      <vt:lpstr>Hodnocení situace v krajích od KKIP</vt:lpstr>
      <vt:lpstr>Hodnocení situace v krajích od KKIP</vt:lpstr>
      <vt:lpstr>Hodnocení situace v krajích od KKIP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Ondřej Růžička</cp:lastModifiedBy>
  <cp:revision>1644</cp:revision>
  <cp:lastPrinted>2020-10-20T04:21:56Z</cp:lastPrinted>
  <dcterms:created xsi:type="dcterms:W3CDTF">2020-07-15T10:33:32Z</dcterms:created>
  <dcterms:modified xsi:type="dcterms:W3CDTF">2021-12-07T10:19:15Z</dcterms:modified>
</cp:coreProperties>
</file>