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00" r:id="rId7"/>
    <p:sldId id="1304" r:id="rId8"/>
    <p:sldId id="1305" r:id="rId9"/>
    <p:sldId id="1306" r:id="rId10"/>
    <p:sldId id="1303" r:id="rId11"/>
    <p:sldId id="1308" r:id="rId12"/>
    <p:sldId id="1307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4"/>
            <p14:sldId id="1305"/>
            <p14:sldId id="1306"/>
            <p14:sldId id="1303"/>
            <p14:sldId id="1308"/>
            <p14:sldId id="1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Zlínský kraj</c:v>
                </c:pt>
                <c:pt idx="4">
                  <c:v>Plzeňský kraj</c:v>
                </c:pt>
                <c:pt idx="5">
                  <c:v>Jihomoravský kraj</c:v>
                </c:pt>
                <c:pt idx="6">
                  <c:v>Liberecký kraj</c:v>
                </c:pt>
                <c:pt idx="7">
                  <c:v>Olomoucký kraj</c:v>
                </c:pt>
                <c:pt idx="8">
                  <c:v>Ústecký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Pardubický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0.57575757575700004</c:v>
                </c:pt>
                <c:pt idx="1">
                  <c:v>0.50340136054399998</c:v>
                </c:pt>
                <c:pt idx="2">
                  <c:v>0.49572649572600003</c:v>
                </c:pt>
                <c:pt idx="3">
                  <c:v>0.4921875</c:v>
                </c:pt>
                <c:pt idx="4">
                  <c:v>0.41125541125499998</c:v>
                </c:pt>
                <c:pt idx="5">
                  <c:v>0.38144329896899998</c:v>
                </c:pt>
                <c:pt idx="6">
                  <c:v>0.37</c:v>
                </c:pt>
                <c:pt idx="7">
                  <c:v>0.34499999999999997</c:v>
                </c:pt>
                <c:pt idx="8">
                  <c:v>0.34251968503899999</c:v>
                </c:pt>
                <c:pt idx="9">
                  <c:v>0.32835820895500001</c:v>
                </c:pt>
                <c:pt idx="10">
                  <c:v>0.32786885245899999</c:v>
                </c:pt>
                <c:pt idx="11">
                  <c:v>0.312</c:v>
                </c:pt>
                <c:pt idx="12">
                  <c:v>0.29646017699100002</c:v>
                </c:pt>
                <c:pt idx="13">
                  <c:v>0.24096385542099999</c:v>
                </c:pt>
                <c:pt idx="14">
                  <c:v>0.14340588988399999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Kraj Vysočina</c:v>
                </c:pt>
                <c:pt idx="2">
                  <c:v>Jihočeský kraj</c:v>
                </c:pt>
                <c:pt idx="3">
                  <c:v>Středočeský kraj</c:v>
                </c:pt>
                <c:pt idx="4">
                  <c:v>Ústecký kraj</c:v>
                </c:pt>
                <c:pt idx="5">
                  <c:v>Jihomoravský kraj</c:v>
                </c:pt>
                <c:pt idx="6">
                  <c:v>Plzeňský kraj</c:v>
                </c:pt>
                <c:pt idx="7">
                  <c:v>Olomoucký kraj</c:v>
                </c:pt>
                <c:pt idx="8">
                  <c:v>Liberecký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0.47297297297200003</c:v>
                </c:pt>
                <c:pt idx="1">
                  <c:v>0.43548387096699998</c:v>
                </c:pt>
                <c:pt idx="2">
                  <c:v>0.390625</c:v>
                </c:pt>
                <c:pt idx="3">
                  <c:v>0.38260869565200001</c:v>
                </c:pt>
                <c:pt idx="4">
                  <c:v>0.33043478260800002</c:v>
                </c:pt>
                <c:pt idx="5">
                  <c:v>0.325123152709</c:v>
                </c:pt>
                <c:pt idx="6">
                  <c:v>0.306569343065</c:v>
                </c:pt>
                <c:pt idx="7">
                  <c:v>0.303225806451</c:v>
                </c:pt>
                <c:pt idx="8">
                  <c:v>0.25316455696200002</c:v>
                </c:pt>
                <c:pt idx="9">
                  <c:v>0.25161933233599998</c:v>
                </c:pt>
                <c:pt idx="10">
                  <c:v>0.24919093851099999</c:v>
                </c:pt>
                <c:pt idx="11">
                  <c:v>0.18604651162700001</c:v>
                </c:pt>
                <c:pt idx="12">
                  <c:v>0.184</c:v>
                </c:pt>
                <c:pt idx="13">
                  <c:v>0.14035087719200001</c:v>
                </c:pt>
                <c:pt idx="14">
                  <c:v>9.5948827291999994E-2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Kraj Vysočina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Plzeňský kraj</c:v>
                </c:pt>
                <c:pt idx="5">
                  <c:v>Olomoucký kraj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ČR</c:v>
                </c:pt>
                <c:pt idx="9">
                  <c:v>Zlínský kraj</c:v>
                </c:pt>
                <c:pt idx="10">
                  <c:v>Karlovarský kraj</c:v>
                </c:pt>
                <c:pt idx="11">
                  <c:v>Středočeský kraj</c:v>
                </c:pt>
                <c:pt idx="12">
                  <c:v>Moravskoslezský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0.37695078031200002</c:v>
                </c:pt>
                <c:pt idx="1">
                  <c:v>0.37315130830400001</c:v>
                </c:pt>
                <c:pt idx="2">
                  <c:v>0.30293757649899999</c:v>
                </c:pt>
                <c:pt idx="3">
                  <c:v>0.30209481808100003</c:v>
                </c:pt>
                <c:pt idx="4">
                  <c:v>0.28783382789299999</c:v>
                </c:pt>
                <c:pt idx="5">
                  <c:v>0.28282168517299999</c:v>
                </c:pt>
                <c:pt idx="6">
                  <c:v>0.272789115646</c:v>
                </c:pt>
                <c:pt idx="7">
                  <c:v>0.25554259043100003</c:v>
                </c:pt>
                <c:pt idx="8">
                  <c:v>0.24366964480200001</c:v>
                </c:pt>
                <c:pt idx="9">
                  <c:v>0.23101952277599999</c:v>
                </c:pt>
                <c:pt idx="10">
                  <c:v>0.208133971291</c:v>
                </c:pt>
                <c:pt idx="11">
                  <c:v>0.192560175054</c:v>
                </c:pt>
                <c:pt idx="12">
                  <c:v>0.189801699716</c:v>
                </c:pt>
                <c:pt idx="13">
                  <c:v>0.166718701217</c:v>
                </c:pt>
                <c:pt idx="14">
                  <c:v>0.113152094048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796</c:v>
                </c:pt>
                <c:pt idx="50">
                  <c:v>839</c:v>
                </c:pt>
                <c:pt idx="51">
                  <c:v>920</c:v>
                </c:pt>
                <c:pt idx="52">
                  <c:v>928</c:v>
                </c:pt>
                <c:pt idx="53">
                  <c:v>991</c:v>
                </c:pt>
                <c:pt idx="54">
                  <c:v>1173</c:v>
                </c:pt>
                <c:pt idx="55">
                  <c:v>1294</c:v>
                </c:pt>
                <c:pt idx="56">
                  <c:v>1395</c:v>
                </c:pt>
                <c:pt idx="57">
                  <c:v>1389</c:v>
                </c:pt>
                <c:pt idx="58">
                  <c:v>1574</c:v>
                </c:pt>
                <c:pt idx="59">
                  <c:v>1593</c:v>
                </c:pt>
                <c:pt idx="60">
                  <c:v>1726</c:v>
                </c:pt>
                <c:pt idx="61">
                  <c:v>2098</c:v>
                </c:pt>
                <c:pt idx="62">
                  <c:v>2276</c:v>
                </c:pt>
                <c:pt idx="63">
                  <c:v>2473</c:v>
                </c:pt>
                <c:pt idx="64">
                  <c:v>2636</c:v>
                </c:pt>
                <c:pt idx="65">
                  <c:v>2739</c:v>
                </c:pt>
                <c:pt idx="66">
                  <c:v>2754</c:v>
                </c:pt>
                <c:pt idx="67">
                  <c:v>2889</c:v>
                </c:pt>
                <c:pt idx="68">
                  <c:v>3054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139</c:v>
                </c:pt>
                <c:pt idx="50">
                  <c:v>143</c:v>
                </c:pt>
                <c:pt idx="51">
                  <c:v>153</c:v>
                </c:pt>
                <c:pt idx="52">
                  <c:v>151</c:v>
                </c:pt>
                <c:pt idx="53">
                  <c:v>163</c:v>
                </c:pt>
                <c:pt idx="54">
                  <c:v>171</c:v>
                </c:pt>
                <c:pt idx="55">
                  <c:v>193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317</c:v>
                </c:pt>
                <c:pt idx="63">
                  <c:v>345</c:v>
                </c:pt>
                <c:pt idx="64">
                  <c:v>342</c:v>
                </c:pt>
                <c:pt idx="65">
                  <c:v>376</c:v>
                </c:pt>
                <c:pt idx="66">
                  <c:v>386</c:v>
                </c:pt>
                <c:pt idx="67">
                  <c:v>419</c:v>
                </c:pt>
                <c:pt idx="68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880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95387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5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10</a:t>
            </a:r>
            <a:r>
              <a:rPr lang="cs-CZ" b="1" dirty="0" smtClean="0"/>
              <a:t>. </a:t>
            </a:r>
            <a:r>
              <a:rPr lang="cs-CZ" b="1" dirty="0" smtClean="0"/>
              <a:t>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52BE54AB-8483-4849-B922-76ADABD0F2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2 159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5 591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31E709B2-7029-4085-AD53-5B7C79253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1 144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10.11.2021 00:35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462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77100"/>
              </p:ext>
            </p:extLst>
          </p:nvPr>
        </p:nvGraphicFramePr>
        <p:xfrm>
          <a:off x="265008" y="1032746"/>
          <a:ext cx="9687884" cy="5317321"/>
        </p:xfrm>
        <a:graphic>
          <a:graphicData uri="http://schemas.openxmlformats.org/drawingml/2006/table">
            <a:tbl>
              <a:tblPr/>
              <a:tblGrid>
                <a:gridCol w="2149612">
                  <a:extLst>
                    <a:ext uri="{9D8B030D-6E8A-4147-A177-3AD203B41FA5}">
                      <a16:colId xmlns:a16="http://schemas.microsoft.com/office/drawing/2014/main" val="296864152"/>
                    </a:ext>
                  </a:extLst>
                </a:gridCol>
                <a:gridCol w="1316090">
                  <a:extLst>
                    <a:ext uri="{9D8B030D-6E8A-4147-A177-3AD203B41FA5}">
                      <a16:colId xmlns:a16="http://schemas.microsoft.com/office/drawing/2014/main" val="3931451001"/>
                    </a:ext>
                  </a:extLst>
                </a:gridCol>
                <a:gridCol w="1217384">
                  <a:extLst>
                    <a:ext uri="{9D8B030D-6E8A-4147-A177-3AD203B41FA5}">
                      <a16:colId xmlns:a16="http://schemas.microsoft.com/office/drawing/2014/main" val="4046665532"/>
                    </a:ext>
                  </a:extLst>
                </a:gridCol>
                <a:gridCol w="1213728">
                  <a:extLst>
                    <a:ext uri="{9D8B030D-6E8A-4147-A177-3AD203B41FA5}">
                      <a16:colId xmlns:a16="http://schemas.microsoft.com/office/drawing/2014/main" val="2700910537"/>
                    </a:ext>
                  </a:extLst>
                </a:gridCol>
                <a:gridCol w="1257598">
                  <a:extLst>
                    <a:ext uri="{9D8B030D-6E8A-4147-A177-3AD203B41FA5}">
                      <a16:colId xmlns:a16="http://schemas.microsoft.com/office/drawing/2014/main" val="3979667100"/>
                    </a:ext>
                  </a:extLst>
                </a:gridCol>
                <a:gridCol w="1261253">
                  <a:extLst>
                    <a:ext uri="{9D8B030D-6E8A-4147-A177-3AD203B41FA5}">
                      <a16:colId xmlns:a16="http://schemas.microsoft.com/office/drawing/2014/main" val="941337345"/>
                    </a:ext>
                  </a:extLst>
                </a:gridCol>
                <a:gridCol w="1272219">
                  <a:extLst>
                    <a:ext uri="{9D8B030D-6E8A-4147-A177-3AD203B41FA5}">
                      <a16:colId xmlns:a16="http://schemas.microsoft.com/office/drawing/2014/main" val="4127170527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210611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10.11. 2021, 12:00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49193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232215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253165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32522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1447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15856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1576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1473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14026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16736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98586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05999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85141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0317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26672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8611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348157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992102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3 490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46594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17576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241426"/>
                  </a:ext>
                </a:extLst>
              </a:tr>
              <a:tr h="13351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003034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44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07252"/>
              </p:ext>
            </p:extLst>
          </p:nvPr>
        </p:nvGraphicFramePr>
        <p:xfrm>
          <a:off x="252992" y="1034315"/>
          <a:ext cx="9638353" cy="5322322"/>
        </p:xfrm>
        <a:graphic>
          <a:graphicData uri="http://schemas.openxmlformats.org/drawingml/2006/table">
            <a:tbl>
              <a:tblPr/>
              <a:tblGrid>
                <a:gridCol w="2138624">
                  <a:extLst>
                    <a:ext uri="{9D8B030D-6E8A-4147-A177-3AD203B41FA5}">
                      <a16:colId xmlns:a16="http://schemas.microsoft.com/office/drawing/2014/main" val="945656205"/>
                    </a:ext>
                  </a:extLst>
                </a:gridCol>
                <a:gridCol w="1309361">
                  <a:extLst>
                    <a:ext uri="{9D8B030D-6E8A-4147-A177-3AD203B41FA5}">
                      <a16:colId xmlns:a16="http://schemas.microsoft.com/office/drawing/2014/main" val="3117069359"/>
                    </a:ext>
                  </a:extLst>
                </a:gridCol>
                <a:gridCol w="1211159">
                  <a:extLst>
                    <a:ext uri="{9D8B030D-6E8A-4147-A177-3AD203B41FA5}">
                      <a16:colId xmlns:a16="http://schemas.microsoft.com/office/drawing/2014/main" val="2517440267"/>
                    </a:ext>
                  </a:extLst>
                </a:gridCol>
                <a:gridCol w="1207522">
                  <a:extLst>
                    <a:ext uri="{9D8B030D-6E8A-4147-A177-3AD203B41FA5}">
                      <a16:colId xmlns:a16="http://schemas.microsoft.com/office/drawing/2014/main" val="2894084082"/>
                    </a:ext>
                  </a:extLst>
                </a:gridCol>
                <a:gridCol w="1251167">
                  <a:extLst>
                    <a:ext uri="{9D8B030D-6E8A-4147-A177-3AD203B41FA5}">
                      <a16:colId xmlns:a16="http://schemas.microsoft.com/office/drawing/2014/main" val="213433668"/>
                    </a:ext>
                  </a:extLst>
                </a:gridCol>
                <a:gridCol w="1254805">
                  <a:extLst>
                    <a:ext uri="{9D8B030D-6E8A-4147-A177-3AD203B41FA5}">
                      <a16:colId xmlns:a16="http://schemas.microsoft.com/office/drawing/2014/main" val="1622624510"/>
                    </a:ext>
                  </a:extLst>
                </a:gridCol>
                <a:gridCol w="1265715">
                  <a:extLst>
                    <a:ext uri="{9D8B030D-6E8A-4147-A177-3AD203B41FA5}">
                      <a16:colId xmlns:a16="http://schemas.microsoft.com/office/drawing/2014/main" val="951258346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245581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10.11. 2021, 12:00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684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986137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69376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4689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2296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74922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7781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68782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19312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2995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07488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82067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4035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7884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01071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849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20944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484204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526804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144720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259678"/>
                  </a:ext>
                </a:extLst>
              </a:tr>
              <a:tr h="18018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5656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8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10.11.2021 00:35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 </a:t>
            </a:r>
            <a:r>
              <a:rPr lang="cs-CZ" b="1" dirty="0" smtClean="0"/>
              <a:t>833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42906"/>
              </p:ext>
            </p:extLst>
          </p:nvPr>
        </p:nvGraphicFramePr>
        <p:xfrm>
          <a:off x="235210" y="1034319"/>
          <a:ext cx="9312341" cy="5303976"/>
        </p:xfrm>
        <a:graphic>
          <a:graphicData uri="http://schemas.openxmlformats.org/drawingml/2006/table">
            <a:tbl>
              <a:tblPr/>
              <a:tblGrid>
                <a:gridCol w="2063950">
                  <a:extLst>
                    <a:ext uri="{9D8B030D-6E8A-4147-A177-3AD203B41FA5}">
                      <a16:colId xmlns:a16="http://schemas.microsoft.com/office/drawing/2014/main" val="152451692"/>
                    </a:ext>
                  </a:extLst>
                </a:gridCol>
                <a:gridCol w="1263640">
                  <a:extLst>
                    <a:ext uri="{9D8B030D-6E8A-4147-A177-3AD203B41FA5}">
                      <a16:colId xmlns:a16="http://schemas.microsoft.com/office/drawing/2014/main" val="1329918109"/>
                    </a:ext>
                  </a:extLst>
                </a:gridCol>
                <a:gridCol w="1168868">
                  <a:extLst>
                    <a:ext uri="{9D8B030D-6E8A-4147-A177-3AD203B41FA5}">
                      <a16:colId xmlns:a16="http://schemas.microsoft.com/office/drawing/2014/main" val="1546420779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4258526331"/>
                    </a:ext>
                  </a:extLst>
                </a:gridCol>
                <a:gridCol w="1207481">
                  <a:extLst>
                    <a:ext uri="{9D8B030D-6E8A-4147-A177-3AD203B41FA5}">
                      <a16:colId xmlns:a16="http://schemas.microsoft.com/office/drawing/2014/main" val="4138723527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2866211902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2520094561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2408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10.11. 2021, 12:00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9457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9759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7264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8170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5393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4468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2871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5814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7179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1633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4534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0003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007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7928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5492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9938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0745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98613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22 963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7450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54706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97933"/>
                  </a:ext>
                </a:extLst>
              </a:tr>
              <a:tr h="19892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457059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72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10.11.2021 12:00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95735"/>
              </p:ext>
            </p:extLst>
          </p:nvPr>
        </p:nvGraphicFramePr>
        <p:xfrm>
          <a:off x="1320310" y="1637512"/>
          <a:ext cx="6390544" cy="3362560"/>
        </p:xfrm>
        <a:graphic>
          <a:graphicData uri="http://schemas.openxmlformats.org/drawingml/2006/table">
            <a:tbl>
              <a:tblPr/>
              <a:tblGrid>
                <a:gridCol w="3878399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705164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8069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Náchod a.s., Nemocnice Rychnov nad Kněžnou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9:09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Městská nemocnice Čáslav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 5:09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 6:02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První privátní chirurgické centrum, spol. s 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 7:21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5410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Ústav hematologie a krevní transfuze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 8:46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2727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 8:57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6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 smtClean="0"/>
              <a:t>Podíl</a:t>
            </a:r>
            <a:r>
              <a:rPr lang="en-US" dirty="0" smtClean="0"/>
              <a:t>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864969" y="3112192"/>
            <a:ext cx="188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9.11.2021 0:33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 smtClean="0"/>
              <a:t>Podíl</a:t>
            </a:r>
            <a:r>
              <a:rPr lang="en-US" dirty="0" smtClean="0"/>
              <a:t>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864969" y="3112192"/>
            <a:ext cx="188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9.11.2021 0:33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</a:t>
            </a:r>
            <a:r>
              <a:rPr lang="en-US" dirty="0" err="1" smtClean="0"/>
              <a:t>volné</a:t>
            </a:r>
            <a:r>
              <a:rPr lang="en-US" dirty="0" smtClean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864969" y="3112192"/>
            <a:ext cx="188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9.11.2021 0:33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10446657" y="3112192"/>
            <a:ext cx="1247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9.11.2021 0:33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Analýza </a:t>
            </a:r>
            <a:r>
              <a:rPr lang="cs-CZ" dirty="0"/>
              <a:t>aktuálního prevalenčního </a:t>
            </a:r>
            <a:r>
              <a:rPr lang="cs-CZ" dirty="0" smtClean="0"/>
              <a:t>poolu, z kterého se predikuje počet nově hospitalizovaných </a:t>
            </a:r>
            <a:r>
              <a:rPr lang="cs-CZ" dirty="0"/>
              <a:t>s COVID-19 v následujících 10 - 14 </a:t>
            </a:r>
            <a:r>
              <a:rPr lang="cs-CZ" dirty="0" smtClean="0"/>
              <a:t>dnech.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57691"/>
              </p:ext>
            </p:extLst>
          </p:nvPr>
        </p:nvGraphicFramePr>
        <p:xfrm>
          <a:off x="288857" y="1534032"/>
          <a:ext cx="9935900" cy="4824171"/>
        </p:xfrm>
        <a:graphic>
          <a:graphicData uri="http://schemas.openxmlformats.org/drawingml/2006/table">
            <a:tbl>
              <a:tblPr/>
              <a:tblGrid>
                <a:gridCol w="1389777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940776">
                  <a:extLst>
                    <a:ext uri="{9D8B030D-6E8A-4147-A177-3AD203B41FA5}">
                      <a16:colId xmlns:a16="http://schemas.microsoft.com/office/drawing/2014/main" val="1234803192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999224491"/>
                    </a:ext>
                  </a:extLst>
                </a:gridCol>
                <a:gridCol w="1274885">
                  <a:extLst>
                    <a:ext uri="{9D8B030D-6E8A-4147-A177-3AD203B41FA5}">
                      <a16:colId xmlns:a16="http://schemas.microsoft.com/office/drawing/2014/main" val="114526071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71508465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663827586"/>
                    </a:ext>
                  </a:extLst>
                </a:gridCol>
                <a:gridCol w="2769577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10467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za předchozích 14 dní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65+ za předchozích </a:t>
                      </a:r>
                      <a:r>
                        <a:rPr lang="pl-P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14 </a:t>
                      </a:r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dní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65+ v % nových případů za předchozích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14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dní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75+ za předchozích </a:t>
                      </a:r>
                      <a:r>
                        <a:rPr lang="pl-P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14</a:t>
                      </a:r>
                      <a:r>
                        <a:rPr lang="pl-PL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dní</a:t>
                      </a:r>
                      <a:endParaRPr lang="pl-P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75+ v % nových případů za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předchozích       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dní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11 848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10 665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6 631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5 245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3 842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2 477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3 934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3 288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8 372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5 843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13 911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5,3 %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51829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92 686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9 446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4 082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3 975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18579</TotalTime>
  <Words>1342</Words>
  <Application>Microsoft Office PowerPoint</Application>
  <PresentationFormat>Širokoúhlá obrazovka</PresentationFormat>
  <Paragraphs>610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Podíl volné aktuálně nahlášené kapacity JIP</vt:lpstr>
      <vt:lpstr>Podíl volné aktuálně nahlášené kapacity UPV</vt:lpstr>
      <vt:lpstr>Podíl volné aktuálně nahlášené kapacity standartních lůžek s kyslíkem</vt:lpstr>
      <vt:lpstr>Risk mapping </vt:lpstr>
      <vt:lpstr>Predikce celkového počtu hospitalizací – aktuální počet léčených </vt:lpstr>
      <vt:lpstr>Predikce počtu pacientů na JIP – aktuální počet případů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1405</cp:revision>
  <cp:lastPrinted>2020-10-20T04:21:56Z</cp:lastPrinted>
  <dcterms:created xsi:type="dcterms:W3CDTF">2020-07-15T10:33:32Z</dcterms:created>
  <dcterms:modified xsi:type="dcterms:W3CDTF">2021-11-10T11:09:24Z</dcterms:modified>
</cp:coreProperties>
</file>