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6" r:id="rId2"/>
    <p:sldId id="2335" r:id="rId3"/>
    <p:sldId id="2332" r:id="rId4"/>
    <p:sldId id="2333" r:id="rId5"/>
    <p:sldId id="2334" r:id="rId6"/>
  </p:sldIdLst>
  <p:sldSz cx="12192000" cy="6858000"/>
  <p:notesSz cx="6858000" cy="9144000"/>
  <p:custDataLst>
    <p:tags r:id="rId7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6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D8-47E6-9F4B-D0CC3CFAD1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Zlínský kraj</c:v>
                </c:pt>
                <c:pt idx="4">
                  <c:v>Liberecký kraj</c:v>
                </c:pt>
                <c:pt idx="5">
                  <c:v>Pardubický kraj</c:v>
                </c:pt>
                <c:pt idx="6">
                  <c:v>Jihomoravský kraj</c:v>
                </c:pt>
                <c:pt idx="7">
                  <c:v>Plzeňský kraj</c:v>
                </c:pt>
                <c:pt idx="8">
                  <c:v>Olomoucký kraj</c:v>
                </c:pt>
                <c:pt idx="9">
                  <c:v>Moravskoslezský kraj</c:v>
                </c:pt>
                <c:pt idx="10">
                  <c:v>ČR</c:v>
                </c:pt>
                <c:pt idx="11">
                  <c:v>Ústecký kraj</c:v>
                </c:pt>
                <c:pt idx="12">
                  <c:v>Karlovarský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0.53535353535300001</c:v>
                </c:pt>
                <c:pt idx="1">
                  <c:v>0.51181102362200004</c:v>
                </c:pt>
                <c:pt idx="2">
                  <c:v>0.51020408163200004</c:v>
                </c:pt>
                <c:pt idx="3">
                  <c:v>0.5</c:v>
                </c:pt>
                <c:pt idx="4">
                  <c:v>0.46</c:v>
                </c:pt>
                <c:pt idx="5">
                  <c:v>0.42399999999999999</c:v>
                </c:pt>
                <c:pt idx="6">
                  <c:v>0.41775456918999998</c:v>
                </c:pt>
                <c:pt idx="7">
                  <c:v>0.356164383561</c:v>
                </c:pt>
                <c:pt idx="8">
                  <c:v>0.35</c:v>
                </c:pt>
                <c:pt idx="9">
                  <c:v>0.349173553719</c:v>
                </c:pt>
                <c:pt idx="10">
                  <c:v>0.34463926415599999</c:v>
                </c:pt>
                <c:pt idx="11">
                  <c:v>0.32400000000000001</c:v>
                </c:pt>
                <c:pt idx="12">
                  <c:v>0.30120481927699999</c:v>
                </c:pt>
                <c:pt idx="13">
                  <c:v>0.29646017699100002</c:v>
                </c:pt>
                <c:pt idx="14">
                  <c:v>0.163892445582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Jihočeský kraj</c:v>
                </c:pt>
                <c:pt idx="2">
                  <c:v>Kraj Vysočina</c:v>
                </c:pt>
                <c:pt idx="3">
                  <c:v>Středočeský kraj</c:v>
                </c:pt>
                <c:pt idx="4">
                  <c:v>Jihomoravský kraj</c:v>
                </c:pt>
                <c:pt idx="5">
                  <c:v>Pardubický kraj</c:v>
                </c:pt>
                <c:pt idx="6">
                  <c:v>Liberecký kraj</c:v>
                </c:pt>
                <c:pt idx="7">
                  <c:v>Olomoucký kraj</c:v>
                </c:pt>
                <c:pt idx="8">
                  <c:v>Karlovarský kraj</c:v>
                </c:pt>
                <c:pt idx="9">
                  <c:v>ČR</c:v>
                </c:pt>
                <c:pt idx="10">
                  <c:v>Ústecký kraj</c:v>
                </c:pt>
                <c:pt idx="11">
                  <c:v>Moravskoslezský kraj</c:v>
                </c:pt>
                <c:pt idx="12">
                  <c:v>Plzeňský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0.48648648648600001</c:v>
                </c:pt>
                <c:pt idx="1">
                  <c:v>0.4375</c:v>
                </c:pt>
                <c:pt idx="2">
                  <c:v>0.40322580645099998</c:v>
                </c:pt>
                <c:pt idx="3">
                  <c:v>0.39166666666599997</c:v>
                </c:pt>
                <c:pt idx="4">
                  <c:v>0.36868686868599998</c:v>
                </c:pt>
                <c:pt idx="5">
                  <c:v>0.368421052631</c:v>
                </c:pt>
                <c:pt idx="6">
                  <c:v>0.34177215189799998</c:v>
                </c:pt>
                <c:pt idx="7">
                  <c:v>0.28387096774100001</c:v>
                </c:pt>
                <c:pt idx="8">
                  <c:v>0.27906976744099998</c:v>
                </c:pt>
                <c:pt idx="9">
                  <c:v>0.26342197691899999</c:v>
                </c:pt>
                <c:pt idx="10">
                  <c:v>0.26126126126100002</c:v>
                </c:pt>
                <c:pt idx="11">
                  <c:v>0.258899676375</c:v>
                </c:pt>
                <c:pt idx="12">
                  <c:v>0.23622047244</c:v>
                </c:pt>
                <c:pt idx="13">
                  <c:v>0.17599999999999999</c:v>
                </c:pt>
                <c:pt idx="14">
                  <c:v>0.10874200426400001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9D-4120-8BA1-3A4A834B8253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Olomoucký kraj</c:v>
                </c:pt>
                <c:pt idx="4">
                  <c:v>Pardubický kraj</c:v>
                </c:pt>
                <c:pt idx="5">
                  <c:v>Plzeňský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Karlovarský kraj</c:v>
                </c:pt>
                <c:pt idx="10">
                  <c:v>Ústecký kraj</c:v>
                </c:pt>
                <c:pt idx="11">
                  <c:v>Moravskoslezský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0.40216154721199998</c:v>
                </c:pt>
                <c:pt idx="1">
                  <c:v>0.39015606242400003</c:v>
                </c:pt>
                <c:pt idx="2">
                  <c:v>0.32680538555600003</c:v>
                </c:pt>
                <c:pt idx="3">
                  <c:v>0.30818826563500001</c:v>
                </c:pt>
                <c:pt idx="4">
                  <c:v>0.30099228224899999</c:v>
                </c:pt>
                <c:pt idx="5">
                  <c:v>0.29797979797899998</c:v>
                </c:pt>
                <c:pt idx="6">
                  <c:v>0.264508928571</c:v>
                </c:pt>
                <c:pt idx="7">
                  <c:v>0.256512851737</c:v>
                </c:pt>
                <c:pt idx="8">
                  <c:v>0.25275157232700002</c:v>
                </c:pt>
                <c:pt idx="9">
                  <c:v>0.24880382775099999</c:v>
                </c:pt>
                <c:pt idx="10">
                  <c:v>0.23959044368599999</c:v>
                </c:pt>
                <c:pt idx="11">
                  <c:v>0.22344192634500001</c:v>
                </c:pt>
                <c:pt idx="12">
                  <c:v>0.20356768100700001</c:v>
                </c:pt>
                <c:pt idx="13">
                  <c:v>0.18297101449200001</c:v>
                </c:pt>
                <c:pt idx="14">
                  <c:v>0.109478324761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cs-CZ" dirty="0"/>
              <a:t>celkové kapacity</a:t>
            </a:r>
            <a:r>
              <a:rPr lang="en-US" dirty="0"/>
              <a:t> JIP</a:t>
            </a:r>
            <a:r>
              <a:rPr lang="cs-CZ" dirty="0"/>
              <a:t> obsazené pacienty s COVID-19: stav k 7.11.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ADA45770-E12C-41B9-A3CD-3B9E95A4A107}"/>
              </a:ext>
            </a:extLst>
          </p:cNvPr>
          <p:cNvGraphicFramePr>
            <a:graphicFrameLocks noGrp="1"/>
          </p:cNvGraphicFramePr>
          <p:nvPr/>
        </p:nvGraphicFramePr>
        <p:xfrm>
          <a:off x="5675656" y="1825625"/>
          <a:ext cx="840688" cy="4351338"/>
        </p:xfrm>
        <a:graphic>
          <a:graphicData uri="http://schemas.openxmlformats.org/drawingml/2006/table">
            <a:tbl>
              <a:tblPr/>
              <a:tblGrid>
                <a:gridCol w="840688">
                  <a:extLst>
                    <a:ext uri="{9D8B030D-6E8A-4147-A177-3AD203B41FA5}">
                      <a16:colId xmlns:a16="http://schemas.microsoft.com/office/drawing/2014/main" val="116928643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fontAlgn="t"/>
                      <a:endParaRPr lang="cs-CZ" sz="300" dirty="0">
                        <a:effectLst/>
                      </a:endParaRPr>
                    </a:p>
                  </a:txBody>
                  <a:tcPr marL="14946" marR="14946" marT="7473" marB="7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614534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28BB4AFB-51BD-4671-BA8A-35A56C48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6" y="1028343"/>
            <a:ext cx="764880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cs-CZ" b="1" dirty="0"/>
              <a:t>Podíl (%) celkové kapacity JIP obsazené pacienty s COVID</a:t>
            </a:r>
            <a:endParaRPr lang="cs-CZ" dirty="0"/>
          </a:p>
          <a:p>
            <a:r>
              <a:rPr lang="cs-CZ" dirty="0"/>
              <a:t>• ČR: 368 pacientů na JIP - 10,6 % celkové kapacity JIP</a:t>
            </a:r>
          </a:p>
          <a:p>
            <a:r>
              <a:rPr lang="cs-CZ" dirty="0"/>
              <a:t>• Hlavní město Praha: 56 pacientů na JIP - 7,2 % celkové kapacity JIP</a:t>
            </a:r>
          </a:p>
          <a:p>
            <a:r>
              <a:rPr lang="cs-CZ" dirty="0"/>
              <a:t>• Středočeský kraj: 33 pacientů na JIP - 13,0 % celkové kapacity JIP</a:t>
            </a:r>
          </a:p>
          <a:p>
            <a:r>
              <a:rPr lang="cs-CZ" dirty="0"/>
              <a:t>• Jihočeský kraj: 17 pacientů na JIP - 11,6 % celkové kapacity JIP</a:t>
            </a:r>
          </a:p>
          <a:p>
            <a:r>
              <a:rPr lang="cs-CZ" dirty="0"/>
              <a:t>• Plzeňský kraj: 25 pacientů na JIP - 11,4 % celkové kapacity JIP</a:t>
            </a:r>
          </a:p>
          <a:p>
            <a:r>
              <a:rPr lang="cs-CZ" dirty="0"/>
              <a:t>• Karlovarský kraj: 1 pacientů na JIP - 1,2 % celkové kapacity JIP</a:t>
            </a:r>
          </a:p>
          <a:p>
            <a:r>
              <a:rPr lang="cs-CZ" dirty="0"/>
              <a:t>• Ústecký kraj: 25 pacientů na JIP - 10,0 % celkové kapacity JIP</a:t>
            </a:r>
          </a:p>
          <a:p>
            <a:r>
              <a:rPr lang="cs-CZ" dirty="0"/>
              <a:t>• Liberecký kraj: 5 pacientů na JIP - 5,0 % celkové kapacity JIP</a:t>
            </a:r>
          </a:p>
          <a:p>
            <a:r>
              <a:rPr lang="cs-CZ" dirty="0"/>
              <a:t>• Královéhradecký kraj: 18 pacientů na JIP - 8,0 % celkové kapacity JIP</a:t>
            </a:r>
          </a:p>
          <a:p>
            <a:r>
              <a:rPr lang="cs-CZ" dirty="0"/>
              <a:t>• Pardubický kraj: 4 pacientů na JIP - 3,2 % celkové kapacity JIP</a:t>
            </a:r>
          </a:p>
          <a:p>
            <a:r>
              <a:rPr lang="cs-CZ" dirty="0"/>
              <a:t>• Kraj Vysočina: 5 pacientů na JIP - 5,1 % celkové kapacity JIP</a:t>
            </a:r>
          </a:p>
          <a:p>
            <a:r>
              <a:rPr lang="cs-CZ" dirty="0"/>
              <a:t>• Jihomoravský kraj: 70 pacientů na JIP - 18,3 % celkové kapacity JIP</a:t>
            </a:r>
          </a:p>
          <a:p>
            <a:r>
              <a:rPr lang="cs-CZ" dirty="0"/>
              <a:t>• Olomoucký kraj: 34 pacientů na JIP - 17,0 % celkové kapacity JIP</a:t>
            </a:r>
          </a:p>
          <a:p>
            <a:r>
              <a:rPr lang="cs-CZ" dirty="0"/>
              <a:t>• Zlínský kraj: 29 pacientů na JIP - 22,7 % celkové kapacity JIP</a:t>
            </a:r>
          </a:p>
          <a:p>
            <a:r>
              <a:rPr lang="cs-CZ" dirty="0"/>
              <a:t>• Moravskoslezský kraj: 46 pacientů na JIP - 9,5 %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r>
              <a:rPr lang="cs-CZ" dirty="0"/>
              <a:t>: stav k 7.11. 2021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139DB40-1B10-4E55-8458-D2B6F52B908F}"/>
              </a:ext>
            </a:extLst>
          </p:cNvPr>
          <p:cNvSpPr txBox="1"/>
          <p:nvPr/>
        </p:nvSpPr>
        <p:spPr>
          <a:xfrm>
            <a:off x="7305965" y="3895530"/>
            <a:ext cx="436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Zdrojem dat je denní hlášení přímo z nemocnic, Národní dispečink lůžkové péče. </a:t>
            </a:r>
          </a:p>
          <a:p>
            <a:r>
              <a:rPr lang="cs-CZ" dirty="0"/>
              <a:t>Aktuálně dostupné kapacity představují plně funkční lůžka daného typu, včetně funkčního vybavení a dostupného personálu. Hodnoty jsou ze své podstaty značně proměnlivé v čase, a to i v závislosti na probíhající objem péče o „běžné“ pacienty bez </a:t>
            </a:r>
            <a:r>
              <a:rPr lang="cs-CZ" dirty="0" err="1"/>
              <a:t>COVIDu</a:t>
            </a:r>
            <a:r>
              <a:rPr lang="cs-CZ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r>
              <a:rPr lang="cs-CZ" dirty="0"/>
              <a:t>: stav k 7.11.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ADA45770-E12C-41B9-A3CD-3B9E95A4A107}"/>
              </a:ext>
            </a:extLst>
          </p:cNvPr>
          <p:cNvGraphicFramePr>
            <a:graphicFrameLocks noGrp="1"/>
          </p:cNvGraphicFramePr>
          <p:nvPr/>
        </p:nvGraphicFramePr>
        <p:xfrm>
          <a:off x="5675656" y="1825625"/>
          <a:ext cx="840688" cy="4351338"/>
        </p:xfrm>
        <a:graphic>
          <a:graphicData uri="http://schemas.openxmlformats.org/drawingml/2006/table">
            <a:tbl>
              <a:tblPr/>
              <a:tblGrid>
                <a:gridCol w="840688">
                  <a:extLst>
                    <a:ext uri="{9D8B030D-6E8A-4147-A177-3AD203B41FA5}">
                      <a16:colId xmlns:a16="http://schemas.microsoft.com/office/drawing/2014/main" val="116928643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fontAlgn="t"/>
                      <a:endParaRPr lang="cs-CZ" sz="300" dirty="0">
                        <a:effectLst/>
                      </a:endParaRPr>
                    </a:p>
                  </a:txBody>
                  <a:tcPr marL="14946" marR="14946" marT="7473" marB="74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614534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28BB4AFB-51BD-4671-BA8A-35A56C48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6" y="1028343"/>
            <a:ext cx="764880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Podíl (%) volné aktuálně nahlášené kapacity JIP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ČR: 1199 volných JIP - 34,5 %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Hlavní město Praha: 128 volných JIP - 16,4 %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Středočeský kraj: 130 volných JIP - 51,2 %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Jihočeský kraj: 75 volných JIP - 51,0 %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Plzeňský kraj: 78 volných JIP - 35,6 %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Karlovarský kraj: 25 volných JIP - 30,1 %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Ústecký kraj: 81 volných JIP - 32,4 %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Liberecký kraj: 46 volných JIP - 46,0 %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Královéhradecký kraj: 67 volných JIP - 29,6 %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Pardubický kraj: 53 volných JIP - 42,4 %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Kraj Vysočina: 53 volných JIP - 53,5 %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Jihomoravský kraj: 160 volných JIP - 41,8 %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Olomoucký kraj: 70 volných JIP - 35,0 %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Zlínský kraj: 64 volných JIP - 50,0 % celkové kapacity JIP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Moravskoslezský kraj: 169 volných JIP - 34,9 % celkové kapacity JIP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UPV: stav k 7.11. 2021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1050867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B023AB9-99F8-400E-AB52-D89F25E7B03D}"/>
              </a:ext>
            </a:extLst>
          </p:cNvPr>
          <p:cNvSpPr txBox="1"/>
          <p:nvPr/>
        </p:nvSpPr>
        <p:spPr>
          <a:xfrm>
            <a:off x="7305965" y="3895530"/>
            <a:ext cx="436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Zdrojem dat je denní hlášení přímo z nemocnic, Národní dispečink lůžkové péče. </a:t>
            </a:r>
          </a:p>
          <a:p>
            <a:r>
              <a:rPr lang="cs-CZ" dirty="0"/>
              <a:t>Aktuálně dostupné kapacity představují plně funkční lůžka daného typu, včetně funkčního vybavení a dostupného personálu. Hodnoty jsou ze své podstaty značně proměnlivé v čase, a to i v závislosti na probíhající objem péče o „běžné“ pacienty bez </a:t>
            </a:r>
            <a:r>
              <a:rPr lang="cs-CZ" dirty="0" err="1"/>
              <a:t>COVIDu</a:t>
            </a:r>
            <a:r>
              <a:rPr lang="cs-CZ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1542406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standardních lůžek s kyslíkem: stav k 7.11. 2021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756359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344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B5BDD5C2-C314-4D34-B2AA-EC9B211EEAF4}"/>
              </a:ext>
            </a:extLst>
          </p:cNvPr>
          <p:cNvSpPr txBox="1"/>
          <p:nvPr/>
        </p:nvSpPr>
        <p:spPr>
          <a:xfrm>
            <a:off x="7305965" y="3895530"/>
            <a:ext cx="436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Zdrojem dat je denní hlášení přímo z nemocnic, Národní dispečink lůžkové péče. </a:t>
            </a:r>
          </a:p>
          <a:p>
            <a:r>
              <a:rPr lang="cs-CZ" dirty="0"/>
              <a:t>Aktuálně dostupné kapacity představují plně funkční lůžka daného typu, včetně funkčního vybavení a dostupného personálu. Hodnoty jsou ze své podstaty značně proměnlivé v čase, a to i v závislosti na probíhající objem péče o „běžné“ pacienty bez </a:t>
            </a:r>
            <a:r>
              <a:rPr lang="cs-CZ" dirty="0" err="1"/>
              <a:t>COVIDu</a:t>
            </a:r>
            <a:r>
              <a:rPr lang="cs-CZ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688</Words>
  <Application>Microsoft Office PowerPoint</Application>
  <PresentationFormat>Širokoúhlá obrazovka</PresentationFormat>
  <Paragraphs>46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Podíl (%) celkové kapacity JIP obsazené pacienty s COVID-19: stav k 7.11. 2021</vt:lpstr>
      <vt:lpstr>Podíl (%) volné aktuálně nahlášené kapacity JIP: stav k 7.11. 2021</vt:lpstr>
      <vt:lpstr>Podíl (%) volné aktuálně nahlášené kapacity JIP: stav k 7.11. 2021</vt:lpstr>
      <vt:lpstr>Podíl (%) volné aktuálně nahlášené kapacity UPV: stav k 7.11. 2021</vt:lpstr>
      <vt:lpstr>Podíl (%) volné aktuálně nahlášené kapacity standardních lůžek s kyslíkem: stav k 7.11.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Dušek Ladislav prof. RNDr. Ph.D.</cp:lastModifiedBy>
  <cp:revision>13</cp:revision>
  <dcterms:created xsi:type="dcterms:W3CDTF">2021-10-29T17:14:18Z</dcterms:created>
  <dcterms:modified xsi:type="dcterms:W3CDTF">2021-11-07T19:40:16Z</dcterms:modified>
</cp:coreProperties>
</file>