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72" r:id="rId7"/>
    <p:sldId id="1371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72"/>
            <p14:sldId id="1371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61" d="100"/>
          <a:sy n="61" d="100"/>
        </p:scale>
        <p:origin x="96" y="10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17.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81111"/>
              </p:ext>
            </p:extLst>
          </p:nvPr>
        </p:nvGraphicFramePr>
        <p:xfrm>
          <a:off x="350228" y="708347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94973"/>
              </p:ext>
            </p:extLst>
          </p:nvPr>
        </p:nvGraphicFramePr>
        <p:xfrm>
          <a:off x="372867" y="838718"/>
          <a:ext cx="11435203" cy="5212442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Stagnace počtu C19 hospitalizovaných na standardních odděleních i v intenzivní péči.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Péči se daří zajistit za cenu omezení elektivní péče i výpomoci AČR/HZS.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JIPy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zastavená.</a:t>
                      </a:r>
                    </a:p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Mezinemocničními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transporty v rámci kraje.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akt. “stabilizovaná“ – snížil se počet nově přijímaných COVID pacientů. 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IP problém s velkým počtem post-COVID pacientů.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17.12.2021 00:25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885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32619"/>
              </p:ext>
            </p:extLst>
          </p:nvPr>
        </p:nvGraphicFramePr>
        <p:xfrm>
          <a:off x="237392" y="989024"/>
          <a:ext cx="9355016" cy="5385010"/>
        </p:xfrm>
        <a:graphic>
          <a:graphicData uri="http://schemas.openxmlformats.org/drawingml/2006/table">
            <a:tbl>
              <a:tblPr/>
              <a:tblGrid>
                <a:gridCol w="1985830">
                  <a:extLst>
                    <a:ext uri="{9D8B030D-6E8A-4147-A177-3AD203B41FA5}">
                      <a16:colId xmlns:a16="http://schemas.microsoft.com/office/drawing/2014/main" val="367067667"/>
                    </a:ext>
                  </a:extLst>
                </a:gridCol>
                <a:gridCol w="1215815">
                  <a:extLst>
                    <a:ext uri="{9D8B030D-6E8A-4147-A177-3AD203B41FA5}">
                      <a16:colId xmlns:a16="http://schemas.microsoft.com/office/drawing/2014/main" val="3107640388"/>
                    </a:ext>
                  </a:extLst>
                </a:gridCol>
                <a:gridCol w="1124629">
                  <a:extLst>
                    <a:ext uri="{9D8B030D-6E8A-4147-A177-3AD203B41FA5}">
                      <a16:colId xmlns:a16="http://schemas.microsoft.com/office/drawing/2014/main" val="3198338881"/>
                    </a:ext>
                  </a:extLst>
                </a:gridCol>
                <a:gridCol w="1121251">
                  <a:extLst>
                    <a:ext uri="{9D8B030D-6E8A-4147-A177-3AD203B41FA5}">
                      <a16:colId xmlns:a16="http://schemas.microsoft.com/office/drawing/2014/main" val="3554060124"/>
                    </a:ext>
                  </a:extLst>
                </a:gridCol>
                <a:gridCol w="1161778">
                  <a:extLst>
                    <a:ext uri="{9D8B030D-6E8A-4147-A177-3AD203B41FA5}">
                      <a16:colId xmlns:a16="http://schemas.microsoft.com/office/drawing/2014/main" val="2627753178"/>
                    </a:ext>
                  </a:extLst>
                </a:gridCol>
                <a:gridCol w="1165154">
                  <a:extLst>
                    <a:ext uri="{9D8B030D-6E8A-4147-A177-3AD203B41FA5}">
                      <a16:colId xmlns:a16="http://schemas.microsoft.com/office/drawing/2014/main" val="3844807724"/>
                    </a:ext>
                  </a:extLst>
                </a:gridCol>
                <a:gridCol w="1580559">
                  <a:extLst>
                    <a:ext uri="{9D8B030D-6E8A-4147-A177-3AD203B41FA5}">
                      <a16:colId xmlns:a16="http://schemas.microsoft.com/office/drawing/2014/main" val="3004523305"/>
                    </a:ext>
                  </a:extLst>
                </a:gridCol>
              </a:tblGrid>
              <a:tr h="17449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66086"/>
                  </a:ext>
                </a:extLst>
              </a:tr>
              <a:tr h="17449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17.12. 2021, 11:30 h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267633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925884"/>
                  </a:ext>
                </a:extLst>
              </a:tr>
              <a:tr h="1744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349600"/>
                  </a:ext>
                </a:extLst>
              </a:tr>
              <a:tr h="68167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762671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287869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347753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479759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50996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536225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346703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34287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78308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998550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208852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971677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980782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17371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126565"/>
                  </a:ext>
                </a:extLst>
              </a:tr>
              <a:tr h="174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3 637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72543"/>
                  </a:ext>
                </a:extLst>
              </a:tr>
              <a:tr h="174496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874663"/>
                  </a:ext>
                </a:extLst>
              </a:tr>
              <a:tr h="3941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772530"/>
                  </a:ext>
                </a:extLst>
              </a:tr>
              <a:tr h="8110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127668"/>
                  </a:ext>
                </a:extLst>
              </a:tr>
              <a:tr h="17449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643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3575"/>
              </p:ext>
            </p:extLst>
          </p:nvPr>
        </p:nvGraphicFramePr>
        <p:xfrm>
          <a:off x="332819" y="958448"/>
          <a:ext cx="9071156" cy="5409407"/>
        </p:xfrm>
        <a:graphic>
          <a:graphicData uri="http://schemas.openxmlformats.org/drawingml/2006/table">
            <a:tbl>
              <a:tblPr/>
              <a:tblGrid>
                <a:gridCol w="1925575">
                  <a:extLst>
                    <a:ext uri="{9D8B030D-6E8A-4147-A177-3AD203B41FA5}">
                      <a16:colId xmlns:a16="http://schemas.microsoft.com/office/drawing/2014/main" val="4290127766"/>
                    </a:ext>
                  </a:extLst>
                </a:gridCol>
                <a:gridCol w="1178923">
                  <a:extLst>
                    <a:ext uri="{9D8B030D-6E8A-4147-A177-3AD203B41FA5}">
                      <a16:colId xmlns:a16="http://schemas.microsoft.com/office/drawing/2014/main" val="3871114214"/>
                    </a:ext>
                  </a:extLst>
                </a:gridCol>
                <a:gridCol w="1090504">
                  <a:extLst>
                    <a:ext uri="{9D8B030D-6E8A-4147-A177-3AD203B41FA5}">
                      <a16:colId xmlns:a16="http://schemas.microsoft.com/office/drawing/2014/main" val="2042537360"/>
                    </a:ext>
                  </a:extLst>
                </a:gridCol>
                <a:gridCol w="1087229">
                  <a:extLst>
                    <a:ext uri="{9D8B030D-6E8A-4147-A177-3AD203B41FA5}">
                      <a16:colId xmlns:a16="http://schemas.microsoft.com/office/drawing/2014/main" val="1809633947"/>
                    </a:ext>
                  </a:extLst>
                </a:gridCol>
                <a:gridCol w="1126525">
                  <a:extLst>
                    <a:ext uri="{9D8B030D-6E8A-4147-A177-3AD203B41FA5}">
                      <a16:colId xmlns:a16="http://schemas.microsoft.com/office/drawing/2014/main" val="2866109353"/>
                    </a:ext>
                  </a:extLst>
                </a:gridCol>
                <a:gridCol w="1129801">
                  <a:extLst>
                    <a:ext uri="{9D8B030D-6E8A-4147-A177-3AD203B41FA5}">
                      <a16:colId xmlns:a16="http://schemas.microsoft.com/office/drawing/2014/main" val="855664040"/>
                    </a:ext>
                  </a:extLst>
                </a:gridCol>
                <a:gridCol w="1532599">
                  <a:extLst>
                    <a:ext uri="{9D8B030D-6E8A-4147-A177-3AD203B41FA5}">
                      <a16:colId xmlns:a16="http://schemas.microsoft.com/office/drawing/2014/main" val="3167484621"/>
                    </a:ext>
                  </a:extLst>
                </a:gridCol>
              </a:tblGrid>
              <a:tr h="19861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95838"/>
                  </a:ext>
                </a:extLst>
              </a:tr>
              <a:tr h="19861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17.12. 2021, 11:30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6286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090950"/>
                  </a:ext>
                </a:extLst>
              </a:tr>
              <a:tr h="198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584848"/>
                  </a:ext>
                </a:extLst>
              </a:tr>
              <a:tr h="70542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398751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651285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84746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567963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119378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138576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592133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043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81165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948492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624941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92536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094436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639019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852619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408816"/>
                  </a:ext>
                </a:extLst>
              </a:tr>
              <a:tr h="19861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927873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7628"/>
                  </a:ext>
                </a:extLst>
              </a:tr>
              <a:tr h="19861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65211"/>
                  </a:ext>
                </a:extLst>
              </a:tr>
              <a:tr h="19861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0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17.12.2021 00:25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4</a:t>
            </a:r>
            <a:r>
              <a:rPr lang="cs-CZ" sz="2000" b="1" dirty="0"/>
              <a:t> </a:t>
            </a:r>
            <a:r>
              <a:rPr lang="cs-CZ" sz="2000" b="1" dirty="0" smtClean="0"/>
              <a:t>546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11461"/>
              </p:ext>
            </p:extLst>
          </p:nvPr>
        </p:nvGraphicFramePr>
        <p:xfrm>
          <a:off x="254978" y="975947"/>
          <a:ext cx="8745587" cy="5366819"/>
        </p:xfrm>
        <a:graphic>
          <a:graphicData uri="http://schemas.openxmlformats.org/drawingml/2006/table">
            <a:tbl>
              <a:tblPr/>
              <a:tblGrid>
                <a:gridCol w="1777534">
                  <a:extLst>
                    <a:ext uri="{9D8B030D-6E8A-4147-A177-3AD203B41FA5}">
                      <a16:colId xmlns:a16="http://schemas.microsoft.com/office/drawing/2014/main" val="3591179764"/>
                    </a:ext>
                  </a:extLst>
                </a:gridCol>
                <a:gridCol w="1088286">
                  <a:extLst>
                    <a:ext uri="{9D8B030D-6E8A-4147-A177-3AD203B41FA5}">
                      <a16:colId xmlns:a16="http://schemas.microsoft.com/office/drawing/2014/main" val="4028695517"/>
                    </a:ext>
                  </a:extLst>
                </a:gridCol>
                <a:gridCol w="1006664">
                  <a:extLst>
                    <a:ext uri="{9D8B030D-6E8A-4147-A177-3AD203B41FA5}">
                      <a16:colId xmlns:a16="http://schemas.microsoft.com/office/drawing/2014/main" val="2579218182"/>
                    </a:ext>
                  </a:extLst>
                </a:gridCol>
                <a:gridCol w="1003641">
                  <a:extLst>
                    <a:ext uri="{9D8B030D-6E8A-4147-A177-3AD203B41FA5}">
                      <a16:colId xmlns:a16="http://schemas.microsoft.com/office/drawing/2014/main" val="2416700557"/>
                    </a:ext>
                  </a:extLst>
                </a:gridCol>
                <a:gridCol w="1039918">
                  <a:extLst>
                    <a:ext uri="{9D8B030D-6E8A-4147-A177-3AD203B41FA5}">
                      <a16:colId xmlns:a16="http://schemas.microsoft.com/office/drawing/2014/main" val="2371378714"/>
                    </a:ext>
                  </a:extLst>
                </a:gridCol>
                <a:gridCol w="1414772">
                  <a:extLst>
                    <a:ext uri="{9D8B030D-6E8A-4147-A177-3AD203B41FA5}">
                      <a16:colId xmlns:a16="http://schemas.microsoft.com/office/drawing/2014/main" val="1034735992"/>
                    </a:ext>
                  </a:extLst>
                </a:gridCol>
                <a:gridCol w="1414772">
                  <a:extLst>
                    <a:ext uri="{9D8B030D-6E8A-4147-A177-3AD203B41FA5}">
                      <a16:colId xmlns:a16="http://schemas.microsoft.com/office/drawing/2014/main" val="3297761025"/>
                    </a:ext>
                  </a:extLst>
                </a:gridCol>
              </a:tblGrid>
              <a:tr h="22087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41963"/>
                  </a:ext>
                </a:extLst>
              </a:tr>
              <a:tr h="22087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17.12. 2021, 11:30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89288"/>
                  </a:ext>
                </a:extLst>
              </a:tr>
              <a:tr h="18973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08318"/>
                  </a:ext>
                </a:extLst>
              </a:tr>
              <a:tr h="2208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92913"/>
                  </a:ext>
                </a:extLst>
              </a:tr>
              <a:tr h="5995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18345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387321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762954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0169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274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67669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23200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095903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23915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82255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10805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62714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19369"/>
                  </a:ext>
                </a:extLst>
              </a:tr>
              <a:tr h="1972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97643"/>
                  </a:ext>
                </a:extLst>
              </a:tr>
              <a:tr h="2050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85295"/>
                  </a:ext>
                </a:extLst>
              </a:tr>
              <a:tr h="2129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0603"/>
                  </a:ext>
                </a:extLst>
              </a:tr>
              <a:tr h="19720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03655"/>
                  </a:ext>
                </a:extLst>
              </a:tr>
              <a:tr h="18973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578878"/>
                  </a:ext>
                </a:extLst>
              </a:tr>
              <a:tr h="18973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159659"/>
                  </a:ext>
                </a:extLst>
              </a:tr>
              <a:tr h="19720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53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17.12.2021 11:00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všechna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42698"/>
              </p:ext>
            </p:extLst>
          </p:nvPr>
        </p:nvGraphicFramePr>
        <p:xfrm>
          <a:off x="1315360" y="2032535"/>
          <a:ext cx="5972946" cy="1720210"/>
        </p:xfrm>
        <a:graphic>
          <a:graphicData uri="http://schemas.openxmlformats.org/drawingml/2006/table">
            <a:tbl>
              <a:tblPr/>
              <a:tblGrid>
                <a:gridCol w="3727065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20131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625750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 14:50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Šumperk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 6:50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Litoměřice,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15.12.2021 7:56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Pardubice,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15.12.2021 9:25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59487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17.12.2021 00:25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5 431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849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(52,5%)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885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180 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(3,3%)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610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(68,9%)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2 039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(37,5%)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546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363 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(6,7%)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287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(50,3%)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02355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17.12.2021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cs-CZ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637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29,8 %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87313" y="3263615"/>
            <a:ext cx="1056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Za 16.12. bylo 303 nově přijatých pac. a 426 propuštěných.</a:t>
            </a: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mezikrajové překlady. Situace v krajích neměnná (omezený personál, zastavená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), ale dochází k mírnému zlepšení.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3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ULK – postupné zlepšení situace, stagnace počtu IP i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stand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. pacientů., stále omezená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o 50%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      PAK – postupné zlepšení situace, maximalizace kapacity lůžek IP i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stand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., </a:t>
            </a:r>
            <a:r>
              <a:rPr lang="cs-CZ" dirty="0" err="1">
                <a:solidFill>
                  <a:prstClr val="black"/>
                </a:solidFill>
                <a:latin typeface="Segoe UI"/>
              </a:rPr>
              <a:t>e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nadále zastavena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Volné kapacity JIP v tomto týdnu začaly stoupat a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pac. Lůžka jsou, ale stále obsazena post COVID pacienty.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05541"/>
              </p:ext>
            </p:extLst>
          </p:nvPr>
        </p:nvGraphicFramePr>
        <p:xfrm>
          <a:off x="332646" y="832094"/>
          <a:ext cx="11405086" cy="4634831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a 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hlásí kapacitní problémy na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je nadále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se ale pozvolna zlepšuje, alespoň z pohledu standardních oddělení, maximalizovány kapacity standardní i intenzivní péče, rezerva lůžek zůstává.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Riziková je nadále intenzivní péče.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62845"/>
              </p:ext>
            </p:extLst>
          </p:nvPr>
        </p:nvGraphicFramePr>
        <p:xfrm>
          <a:off x="279292" y="841021"/>
          <a:ext cx="11587543" cy="5025388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 ve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péči vzhledem k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Omezená možnost překladů již neinfekčních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</a:t>
                      </a: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23341</TotalTime>
  <Words>1995</Words>
  <Application>Microsoft Office PowerPoint</Application>
  <PresentationFormat>Širokoúhlá obrazovka</PresentationFormat>
  <Paragraphs>560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Daniel Karafiát</cp:lastModifiedBy>
  <cp:revision>1751</cp:revision>
  <cp:lastPrinted>2020-10-20T04:21:56Z</cp:lastPrinted>
  <dcterms:created xsi:type="dcterms:W3CDTF">2020-07-15T10:33:32Z</dcterms:created>
  <dcterms:modified xsi:type="dcterms:W3CDTF">2021-12-17T10:25:18Z</dcterms:modified>
</cp:coreProperties>
</file>