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1413" r:id="rId2"/>
    <p:sldId id="2237" r:id="rId3"/>
    <p:sldId id="2185" r:id="rId4"/>
    <p:sldId id="2226" r:id="rId5"/>
    <p:sldId id="2227" r:id="rId6"/>
    <p:sldId id="2228" r:id="rId7"/>
    <p:sldId id="2229" r:id="rId8"/>
    <p:sldId id="2230" r:id="rId9"/>
    <p:sldId id="2231" r:id="rId10"/>
    <p:sldId id="2232" r:id="rId11"/>
    <p:sldId id="2172" r:id="rId12"/>
    <p:sldId id="2235" r:id="rId13"/>
    <p:sldId id="2233" r:id="rId14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žík Jan RNDr. Ph.D." initials="MJRP" lastIdx="1" clrIdx="0">
    <p:extLst>
      <p:ext uri="{19B8F6BF-5375-455C-9EA6-DF929625EA0E}">
        <p15:presenceInfo xmlns:p15="http://schemas.microsoft.com/office/powerpoint/2012/main" userId="Mužík Jan RNDr. Ph.D.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CC99"/>
    <a:srgbClr val="7191D1"/>
    <a:srgbClr val="B0C2E5"/>
    <a:srgbClr val="F2F2F2"/>
    <a:srgbClr val="CC99FF"/>
    <a:srgbClr val="FF9933"/>
    <a:srgbClr val="FF9966"/>
    <a:srgbClr val="FF6600"/>
    <a:srgbClr val="3153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6327" autoAdjust="0"/>
  </p:normalViewPr>
  <p:slideViewPr>
    <p:cSldViewPr snapToGrid="0">
      <p:cViewPr>
        <p:scale>
          <a:sx n="100" d="100"/>
          <a:sy n="100" d="100"/>
        </p:scale>
        <p:origin x="1074" y="342"/>
      </p:cViewPr>
      <p:guideLst>
        <p:guide orient="horz" pos="12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421979426879203"/>
          <c:y val="0.15289779551144775"/>
          <c:w val="0.71169677772137596"/>
          <c:h val="0.79197889874819272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S posilující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5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List1!$B$2:$B$13</c:f>
              <c:numCache>
                <c:formatCode>General</c:formatCode>
                <c:ptCount val="12"/>
                <c:pt idx="0">
                  <c:v>37.4242147</c:v>
                </c:pt>
                <c:pt idx="1">
                  <c:v>45.634461999999999</c:v>
                </c:pt>
                <c:pt idx="2">
                  <c:v>44.873591300000001</c:v>
                </c:pt>
                <c:pt idx="3">
                  <c:v>39.518970600000003</c:v>
                </c:pt>
                <c:pt idx="5">
                  <c:v>36.457856999999997</c:v>
                </c:pt>
                <c:pt idx="6">
                  <c:v>35.910678300000001</c:v>
                </c:pt>
                <c:pt idx="7">
                  <c:v>36.555982700000001</c:v>
                </c:pt>
                <c:pt idx="8">
                  <c:v>37.032372600000002</c:v>
                </c:pt>
                <c:pt idx="9">
                  <c:v>37.538938700000003</c:v>
                </c:pt>
                <c:pt idx="10">
                  <c:v>37.421594599999999</c:v>
                </c:pt>
                <c:pt idx="11">
                  <c:v>37.6360198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4B-4255-9B61-E6E850493DE0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S ukončovací dávkou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5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List1!$C$2:$C$13</c:f>
              <c:numCache>
                <c:formatCode>General</c:formatCode>
                <c:ptCount val="12"/>
                <c:pt idx="0">
                  <c:v>26.505794300000002</c:v>
                </c:pt>
                <c:pt idx="1">
                  <c:v>28.734765899999999</c:v>
                </c:pt>
                <c:pt idx="2">
                  <c:v>29.281607600000001</c:v>
                </c:pt>
                <c:pt idx="3">
                  <c:v>27.989410400000001</c:v>
                </c:pt>
                <c:pt idx="5">
                  <c:v>25.096702499999999</c:v>
                </c:pt>
                <c:pt idx="6">
                  <c:v>25.6973609</c:v>
                </c:pt>
                <c:pt idx="7">
                  <c:v>25.6846006</c:v>
                </c:pt>
                <c:pt idx="8">
                  <c:v>25.471777700000001</c:v>
                </c:pt>
                <c:pt idx="9">
                  <c:v>24.899938599999999</c:v>
                </c:pt>
                <c:pt idx="10">
                  <c:v>25.064399699999999</c:v>
                </c:pt>
                <c:pt idx="11">
                  <c:v>26.344185499999998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64B-4255-9B61-E6E850493DE0}"/>
            </c:ext>
          </c:extLst>
        </c:ser>
        <c:ser>
          <c:idx val="2"/>
          <c:order val="2"/>
          <c:tx>
            <c:strRef>
              <c:f>List1!$D$1</c:f>
              <c:strCache>
                <c:ptCount val="1"/>
                <c:pt idx="0">
                  <c:v>Pouze s 1. dávkou</c:v>
                </c:pt>
              </c:strCache>
            </c:strRef>
          </c:tx>
          <c:spPr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5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List1!$D$2:$D$13</c:f>
              <c:numCache>
                <c:formatCode>General</c:formatCode>
                <c:ptCount val="12"/>
                <c:pt idx="0">
                  <c:v>0.92419231000000002</c:v>
                </c:pt>
                <c:pt idx="1">
                  <c:v>0.89647003999999997</c:v>
                </c:pt>
                <c:pt idx="2">
                  <c:v>0.91034382999999996</c:v>
                </c:pt>
                <c:pt idx="3">
                  <c:v>0.97592237999999998</c:v>
                </c:pt>
                <c:pt idx="5">
                  <c:v>0.78164637000000003</c:v>
                </c:pt>
                <c:pt idx="6">
                  <c:v>0.81619332</c:v>
                </c:pt>
                <c:pt idx="7">
                  <c:v>0.84588925000000004</c:v>
                </c:pt>
                <c:pt idx="8">
                  <c:v>0.84843784</c:v>
                </c:pt>
                <c:pt idx="9">
                  <c:v>0.83703366000000001</c:v>
                </c:pt>
                <c:pt idx="10">
                  <c:v>0.88597745999999999</c:v>
                </c:pt>
                <c:pt idx="11">
                  <c:v>0.94746408000000004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64B-4255-9B61-E6E850493DE0}"/>
            </c:ext>
          </c:extLst>
        </c:ser>
        <c:ser>
          <c:idx val="3"/>
          <c:order val="3"/>
          <c:tx>
            <c:strRef>
              <c:f>List1!$E$1</c:f>
              <c:strCache>
                <c:ptCount val="1"/>
                <c:pt idx="0">
                  <c:v>Prodělali onemocnění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5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List1!$E$2:$E$13</c:f>
              <c:numCache>
                <c:formatCode>General</c:formatCode>
                <c:ptCount val="12"/>
                <c:pt idx="0">
                  <c:v>13.566470000000001</c:v>
                </c:pt>
                <c:pt idx="1">
                  <c:v>10.00609</c:v>
                </c:pt>
                <c:pt idx="2">
                  <c:v>10.28219</c:v>
                </c:pt>
                <c:pt idx="3">
                  <c:v>14.32583</c:v>
                </c:pt>
                <c:pt idx="5">
                  <c:v>13.005229999999999</c:v>
                </c:pt>
                <c:pt idx="6">
                  <c:v>14.124499999999999</c:v>
                </c:pt>
                <c:pt idx="7">
                  <c:v>13.941090000000001</c:v>
                </c:pt>
                <c:pt idx="8">
                  <c:v>14.06148</c:v>
                </c:pt>
                <c:pt idx="9">
                  <c:v>13.42815</c:v>
                </c:pt>
                <c:pt idx="10">
                  <c:v>13.416880000000001</c:v>
                </c:pt>
                <c:pt idx="11">
                  <c:v>12.829190000000001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64B-4255-9B61-E6E850493DE0}"/>
            </c:ext>
          </c:extLst>
        </c:ser>
        <c:ser>
          <c:idx val="4"/>
          <c:order val="4"/>
          <c:tx>
            <c:strRef>
              <c:f>List1!$F$1</c:f>
              <c:strCache>
                <c:ptCount val="1"/>
                <c:pt idx="0">
                  <c:v>Mají rezervaci termínu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5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List1!$F$2:$F$13</c:f>
              <c:numCache>
                <c:formatCode>General</c:formatCode>
                <c:ptCount val="12"/>
                <c:pt idx="0">
                  <c:v>8.3658999999999997E-2</c:v>
                </c:pt>
                <c:pt idx="1">
                  <c:v>4.9555599999999998E-2</c:v>
                </c:pt>
                <c:pt idx="2">
                  <c:v>5.1913800000000003E-2</c:v>
                </c:pt>
                <c:pt idx="3">
                  <c:v>8.8341699999999995E-2</c:v>
                </c:pt>
                <c:pt idx="5">
                  <c:v>6.8776000000000004E-2</c:v>
                </c:pt>
                <c:pt idx="6">
                  <c:v>6.6514799999999999E-2</c:v>
                </c:pt>
                <c:pt idx="7">
                  <c:v>7.2633299999999998E-2</c:v>
                </c:pt>
                <c:pt idx="8">
                  <c:v>6.1506600000000002E-2</c:v>
                </c:pt>
                <c:pt idx="9">
                  <c:v>7.4592800000000001E-2</c:v>
                </c:pt>
                <c:pt idx="10">
                  <c:v>8.5758100000000004E-2</c:v>
                </c:pt>
                <c:pt idx="11">
                  <c:v>0.1000644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64B-4255-9B61-E6E850493DE0}"/>
            </c:ext>
          </c:extLst>
        </c:ser>
        <c:ser>
          <c:idx val="5"/>
          <c:order val="5"/>
          <c:tx>
            <c:strRef>
              <c:f>List1!$G$1</c:f>
              <c:strCache>
                <c:ptCount val="1"/>
                <c:pt idx="0">
                  <c:v>Registrovaní, čekají na termín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5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List1!$G$2:$G$13</c:f>
              <c:numCache>
                <c:formatCode>General</c:formatCode>
                <c:ptCount val="12"/>
                <c:pt idx="0">
                  <c:v>0.35439910000000002</c:v>
                </c:pt>
                <c:pt idx="1">
                  <c:v>0.33479720000000002</c:v>
                </c:pt>
                <c:pt idx="2">
                  <c:v>0.33528249999999998</c:v>
                </c:pt>
                <c:pt idx="3">
                  <c:v>0.37423600000000001</c:v>
                </c:pt>
                <c:pt idx="5">
                  <c:v>0.2321744</c:v>
                </c:pt>
                <c:pt idx="6">
                  <c:v>0.230354</c:v>
                </c:pt>
                <c:pt idx="7">
                  <c:v>0.2324415</c:v>
                </c:pt>
                <c:pt idx="8">
                  <c:v>0.22697580000000001</c:v>
                </c:pt>
                <c:pt idx="9">
                  <c:v>0.25931599999999999</c:v>
                </c:pt>
                <c:pt idx="10">
                  <c:v>0.2653876</c:v>
                </c:pt>
                <c:pt idx="11">
                  <c:v>0.29834650000000001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64B-4255-9B61-E6E850493DE0}"/>
            </c:ext>
          </c:extLst>
        </c:ser>
        <c:ser>
          <c:idx val="6"/>
          <c:order val="6"/>
          <c:tx>
            <c:strRef>
              <c:f>List1!$H$1</c:f>
              <c:strCache>
                <c:ptCount val="1"/>
                <c:pt idx="0">
                  <c:v> 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5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List1!$H$2:$H$13</c:f>
              <c:numCache>
                <c:formatCode>General</c:formatCode>
                <c:ptCount val="12"/>
                <c:pt idx="0">
                  <c:v>21.141273999999999</c:v>
                </c:pt>
                <c:pt idx="1">
                  <c:v>14.343855</c:v>
                </c:pt>
                <c:pt idx="2">
                  <c:v>14.265067999999999</c:v>
                </c:pt>
                <c:pt idx="3">
                  <c:v>16.727293</c:v>
                </c:pt>
                <c:pt idx="5">
                  <c:v>24.357617999999999</c:v>
                </c:pt>
                <c:pt idx="6">
                  <c:v>23.154394</c:v>
                </c:pt>
                <c:pt idx="7">
                  <c:v>22.667358</c:v>
                </c:pt>
                <c:pt idx="8">
                  <c:v>22.297450000000001</c:v>
                </c:pt>
                <c:pt idx="9">
                  <c:v>22.962032000000001</c:v>
                </c:pt>
                <c:pt idx="10">
                  <c:v>22.860002999999999</c:v>
                </c:pt>
                <c:pt idx="11">
                  <c:v>21.844728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64B-4255-9B61-E6E850493D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100"/>
        <c:axId val="159492928"/>
        <c:axId val="160289136"/>
      </c:barChart>
      <c:catAx>
        <c:axId val="15949292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noMultiLvlLbl val="0"/>
      </c:catAx>
      <c:valAx>
        <c:axId val="160289136"/>
        <c:scaling>
          <c:orientation val="minMax"/>
          <c:max val="100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3.5432621546842079E-3"/>
          <c:y val="4.1173005736514182E-2"/>
          <c:w val="0.99538389239985303"/>
          <c:h val="4.5851399947898858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70–79</c:v>
                </c:pt>
                <c:pt idx="2">
                  <c:v>60–69</c:v>
                </c:pt>
                <c:pt idx="3">
                  <c:v>50–59</c:v>
                </c:pt>
                <c:pt idx="4">
                  <c:v>40–49</c:v>
                </c:pt>
                <c:pt idx="5">
                  <c:v>30–39</c:v>
                </c:pt>
                <c:pt idx="6">
                  <c:v>16–29</c:v>
                </c:pt>
                <c:pt idx="7">
                  <c:v>5–15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92.249610000000004</c:v>
                </c:pt>
                <c:pt idx="1">
                  <c:v>91.438860000000005</c:v>
                </c:pt>
                <c:pt idx="2">
                  <c:v>81.673460000000006</c:v>
                </c:pt>
                <c:pt idx="3">
                  <c:v>77.956090000000003</c:v>
                </c:pt>
                <c:pt idx="4">
                  <c:v>72.300299999999993</c:v>
                </c:pt>
                <c:pt idx="5">
                  <c:v>63.943060000000003</c:v>
                </c:pt>
                <c:pt idx="6">
                  <c:v>66.665009999999995</c:v>
                </c:pt>
                <c:pt idx="7">
                  <c:v>22.97157</c:v>
                </c:pt>
                <c:pt idx="8">
                  <c:v>75.650049999999993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70–79</c:v>
                </c:pt>
                <c:pt idx="2">
                  <c:v>60–69</c:v>
                </c:pt>
                <c:pt idx="3">
                  <c:v>50–59</c:v>
                </c:pt>
                <c:pt idx="4">
                  <c:v>40–49</c:v>
                </c:pt>
                <c:pt idx="5">
                  <c:v>30–39</c:v>
                </c:pt>
                <c:pt idx="6">
                  <c:v>16–29</c:v>
                </c:pt>
                <c:pt idx="7">
                  <c:v>5–15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91.728748699999997</c:v>
                </c:pt>
                <c:pt idx="1">
                  <c:v>91.243073300000006</c:v>
                </c:pt>
                <c:pt idx="2">
                  <c:v>81.497638800000004</c:v>
                </c:pt>
                <c:pt idx="3">
                  <c:v>77.705509000000006</c:v>
                </c:pt>
                <c:pt idx="4">
                  <c:v>71.980514700000001</c:v>
                </c:pt>
                <c:pt idx="5">
                  <c:v>63.367750299999997</c:v>
                </c:pt>
                <c:pt idx="6">
                  <c:v>65.980289900000002</c:v>
                </c:pt>
                <c:pt idx="7">
                  <c:v>21.976294500000002</c:v>
                </c:pt>
                <c:pt idx="8">
                  <c:v>75.265698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70–79</c:v>
                </c:pt>
                <c:pt idx="2">
                  <c:v>60–69</c:v>
                </c:pt>
                <c:pt idx="3">
                  <c:v>50–59</c:v>
                </c:pt>
                <c:pt idx="4">
                  <c:v>40–49</c:v>
                </c:pt>
                <c:pt idx="5">
                  <c:v>30–39</c:v>
                </c:pt>
                <c:pt idx="6">
                  <c:v>16–29</c:v>
                </c:pt>
                <c:pt idx="7">
                  <c:v>5–15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87.386740000000003</c:v>
                </c:pt>
                <c:pt idx="1">
                  <c:v>91.376810000000006</c:v>
                </c:pt>
                <c:pt idx="2">
                  <c:v>81.581950000000006</c:v>
                </c:pt>
                <c:pt idx="3">
                  <c:v>76.270250000000004</c:v>
                </c:pt>
                <c:pt idx="4">
                  <c:v>70.012649999999994</c:v>
                </c:pt>
                <c:pt idx="5">
                  <c:v>59.491680000000002</c:v>
                </c:pt>
                <c:pt idx="6">
                  <c:v>60.301569999999998</c:v>
                </c:pt>
                <c:pt idx="7">
                  <c:v>22.088329999999999</c:v>
                </c:pt>
                <c:pt idx="8">
                  <c:v>72.860119999999995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5D-4F82-B544-891C0F95F720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70–79</c:v>
                </c:pt>
                <c:pt idx="2">
                  <c:v>60–69</c:v>
                </c:pt>
                <c:pt idx="3">
                  <c:v>50–59</c:v>
                </c:pt>
                <c:pt idx="4">
                  <c:v>40–49</c:v>
                </c:pt>
                <c:pt idx="5">
                  <c:v>30–39</c:v>
                </c:pt>
                <c:pt idx="6">
                  <c:v>16–29</c:v>
                </c:pt>
                <c:pt idx="7">
                  <c:v>5–15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87.357508899999999</c:v>
                </c:pt>
                <c:pt idx="1">
                  <c:v>91.307928000000004</c:v>
                </c:pt>
                <c:pt idx="2">
                  <c:v>81.494048800000002</c:v>
                </c:pt>
                <c:pt idx="3">
                  <c:v>76.113729399999997</c:v>
                </c:pt>
                <c:pt idx="4">
                  <c:v>69.788812300000004</c:v>
                </c:pt>
                <c:pt idx="5">
                  <c:v>59.032504000000003</c:v>
                </c:pt>
                <c:pt idx="6">
                  <c:v>59.824999900000002</c:v>
                </c:pt>
                <c:pt idx="7">
                  <c:v>21.277396100000001</c:v>
                </c:pt>
                <c:pt idx="8">
                  <c:v>72.618851000000006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5D-4F82-B544-891C0F95F7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70–79</c:v>
                </c:pt>
                <c:pt idx="2">
                  <c:v>60–69</c:v>
                </c:pt>
                <c:pt idx="3">
                  <c:v>50–59</c:v>
                </c:pt>
                <c:pt idx="4">
                  <c:v>40–49</c:v>
                </c:pt>
                <c:pt idx="5">
                  <c:v>30–39</c:v>
                </c:pt>
                <c:pt idx="6">
                  <c:v>16–29</c:v>
                </c:pt>
                <c:pt idx="7">
                  <c:v>5–15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88.557559999999995</c:v>
                </c:pt>
                <c:pt idx="1">
                  <c:v>91.695499999999996</c:v>
                </c:pt>
                <c:pt idx="2">
                  <c:v>81.661029999999997</c:v>
                </c:pt>
                <c:pt idx="3">
                  <c:v>77.147840000000002</c:v>
                </c:pt>
                <c:pt idx="4">
                  <c:v>70.980099999999993</c:v>
                </c:pt>
                <c:pt idx="5">
                  <c:v>60.379179999999998</c:v>
                </c:pt>
                <c:pt idx="6">
                  <c:v>61.669420000000002</c:v>
                </c:pt>
                <c:pt idx="7">
                  <c:v>21.962679999999999</c:v>
                </c:pt>
                <c:pt idx="8">
                  <c:v>73.433880000000002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0C-4258-B2E9-3390F07AA8C6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70–79</c:v>
                </c:pt>
                <c:pt idx="2">
                  <c:v>60–69</c:v>
                </c:pt>
                <c:pt idx="3">
                  <c:v>50–59</c:v>
                </c:pt>
                <c:pt idx="4">
                  <c:v>40–49</c:v>
                </c:pt>
                <c:pt idx="5">
                  <c:v>30–39</c:v>
                </c:pt>
                <c:pt idx="6">
                  <c:v>16–29</c:v>
                </c:pt>
                <c:pt idx="7">
                  <c:v>5–15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88.495959999999997</c:v>
                </c:pt>
                <c:pt idx="1">
                  <c:v>91.638073899999995</c:v>
                </c:pt>
                <c:pt idx="2">
                  <c:v>81.576655799999997</c:v>
                </c:pt>
                <c:pt idx="3">
                  <c:v>76.985709999999997</c:v>
                </c:pt>
                <c:pt idx="4">
                  <c:v>70.762919600000004</c:v>
                </c:pt>
                <c:pt idx="5">
                  <c:v>59.955833300000002</c:v>
                </c:pt>
                <c:pt idx="6">
                  <c:v>61.218460399999998</c:v>
                </c:pt>
                <c:pt idx="7">
                  <c:v>21.155351799999998</c:v>
                </c:pt>
                <c:pt idx="8">
                  <c:v>73.199509000000006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0C-4258-B2E9-3390F07AA8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70–79</c:v>
                </c:pt>
                <c:pt idx="2">
                  <c:v>60–69</c:v>
                </c:pt>
                <c:pt idx="3">
                  <c:v>50–59</c:v>
                </c:pt>
                <c:pt idx="4">
                  <c:v>40–49</c:v>
                </c:pt>
                <c:pt idx="5">
                  <c:v>30–39</c:v>
                </c:pt>
                <c:pt idx="6">
                  <c:v>16–29</c:v>
                </c:pt>
                <c:pt idx="7">
                  <c:v>5–15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90.934110000000004</c:v>
                </c:pt>
                <c:pt idx="1">
                  <c:v>91.384289999999993</c:v>
                </c:pt>
                <c:pt idx="2">
                  <c:v>81.574870000000004</c:v>
                </c:pt>
                <c:pt idx="3">
                  <c:v>77.399389999999997</c:v>
                </c:pt>
                <c:pt idx="4">
                  <c:v>71.160240000000002</c:v>
                </c:pt>
                <c:pt idx="5">
                  <c:v>60.472470000000001</c:v>
                </c:pt>
                <c:pt idx="6">
                  <c:v>61.975619999999999</c:v>
                </c:pt>
                <c:pt idx="7">
                  <c:v>22.27092</c:v>
                </c:pt>
                <c:pt idx="8">
                  <c:v>73.877979999999994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F6-40CB-8CD6-67928DF8B398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70–79</c:v>
                </c:pt>
                <c:pt idx="2">
                  <c:v>60–69</c:v>
                </c:pt>
                <c:pt idx="3">
                  <c:v>50–59</c:v>
                </c:pt>
                <c:pt idx="4">
                  <c:v>40–49</c:v>
                </c:pt>
                <c:pt idx="5">
                  <c:v>30–39</c:v>
                </c:pt>
                <c:pt idx="6">
                  <c:v>16–29</c:v>
                </c:pt>
                <c:pt idx="7">
                  <c:v>5–15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90.892061900000002</c:v>
                </c:pt>
                <c:pt idx="1">
                  <c:v>91.323823099999998</c:v>
                </c:pt>
                <c:pt idx="2">
                  <c:v>81.488218900000007</c:v>
                </c:pt>
                <c:pt idx="3">
                  <c:v>77.230665000000002</c:v>
                </c:pt>
                <c:pt idx="4">
                  <c:v>70.956673199999997</c:v>
                </c:pt>
                <c:pt idx="5">
                  <c:v>60.034227000000001</c:v>
                </c:pt>
                <c:pt idx="6">
                  <c:v>61.478020000000001</c:v>
                </c:pt>
                <c:pt idx="7">
                  <c:v>21.427140600000001</c:v>
                </c:pt>
                <c:pt idx="8">
                  <c:v>73.638328599999994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F6-40CB-8CD6-67928DF8B3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70–79</c:v>
                </c:pt>
                <c:pt idx="2">
                  <c:v>60–69</c:v>
                </c:pt>
                <c:pt idx="3">
                  <c:v>50–59</c:v>
                </c:pt>
                <c:pt idx="4">
                  <c:v>40–49</c:v>
                </c:pt>
                <c:pt idx="5">
                  <c:v>30–39</c:v>
                </c:pt>
                <c:pt idx="6">
                  <c:v>16–29</c:v>
                </c:pt>
                <c:pt idx="7">
                  <c:v>5–15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92.633579999999995</c:v>
                </c:pt>
                <c:pt idx="1">
                  <c:v>91.240679999999998</c:v>
                </c:pt>
                <c:pt idx="2">
                  <c:v>81.148899999999998</c:v>
                </c:pt>
                <c:pt idx="3">
                  <c:v>76.696280000000002</c:v>
                </c:pt>
                <c:pt idx="4">
                  <c:v>69.805800000000005</c:v>
                </c:pt>
                <c:pt idx="5">
                  <c:v>60.118380000000002</c:v>
                </c:pt>
                <c:pt idx="6">
                  <c:v>61.656230000000001</c:v>
                </c:pt>
                <c:pt idx="7">
                  <c:v>21.617039999999999</c:v>
                </c:pt>
                <c:pt idx="8">
                  <c:v>73.734989999999996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44-4C97-A806-76CD7E1DDB70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70–79</c:v>
                </c:pt>
                <c:pt idx="2">
                  <c:v>60–69</c:v>
                </c:pt>
                <c:pt idx="3">
                  <c:v>50–59</c:v>
                </c:pt>
                <c:pt idx="4">
                  <c:v>40–49</c:v>
                </c:pt>
                <c:pt idx="5">
                  <c:v>30–39</c:v>
                </c:pt>
                <c:pt idx="6">
                  <c:v>16–29</c:v>
                </c:pt>
                <c:pt idx="7">
                  <c:v>5–15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92.587211499999995</c:v>
                </c:pt>
                <c:pt idx="1">
                  <c:v>91.172646999999998</c:v>
                </c:pt>
                <c:pt idx="2">
                  <c:v>81.046177900000004</c:v>
                </c:pt>
                <c:pt idx="3">
                  <c:v>76.521688400000002</c:v>
                </c:pt>
                <c:pt idx="4">
                  <c:v>69.603638099999998</c:v>
                </c:pt>
                <c:pt idx="5">
                  <c:v>59.682494499999997</c:v>
                </c:pt>
                <c:pt idx="6">
                  <c:v>61.202252000000001</c:v>
                </c:pt>
                <c:pt idx="7">
                  <c:v>20.840685199999999</c:v>
                </c:pt>
                <c:pt idx="8">
                  <c:v>73.503029100000006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44-4C97-A806-76CD7E1DDB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70–79</c:v>
                </c:pt>
                <c:pt idx="2">
                  <c:v>60–69</c:v>
                </c:pt>
                <c:pt idx="3">
                  <c:v>50–59</c:v>
                </c:pt>
                <c:pt idx="4">
                  <c:v>40–49</c:v>
                </c:pt>
                <c:pt idx="5">
                  <c:v>30–39</c:v>
                </c:pt>
                <c:pt idx="6">
                  <c:v>16–29</c:v>
                </c:pt>
                <c:pt idx="7">
                  <c:v>5–15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91.879720000000006</c:v>
                </c:pt>
                <c:pt idx="1">
                  <c:v>90.865080000000006</c:v>
                </c:pt>
                <c:pt idx="2">
                  <c:v>80.75797</c:v>
                </c:pt>
                <c:pt idx="3">
                  <c:v>76.113150000000005</c:v>
                </c:pt>
                <c:pt idx="4">
                  <c:v>69.477050000000006</c:v>
                </c:pt>
                <c:pt idx="5">
                  <c:v>59.384320000000002</c:v>
                </c:pt>
                <c:pt idx="6">
                  <c:v>61.846670000000003</c:v>
                </c:pt>
                <c:pt idx="7">
                  <c:v>21.41769</c:v>
                </c:pt>
                <c:pt idx="8">
                  <c:v>73.383539999999996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FC-4282-9746-C835D5D8CC23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70–79</c:v>
                </c:pt>
                <c:pt idx="2">
                  <c:v>60–69</c:v>
                </c:pt>
                <c:pt idx="3">
                  <c:v>50–59</c:v>
                </c:pt>
                <c:pt idx="4">
                  <c:v>40–49</c:v>
                </c:pt>
                <c:pt idx="5">
                  <c:v>30–39</c:v>
                </c:pt>
                <c:pt idx="6">
                  <c:v>16–29</c:v>
                </c:pt>
                <c:pt idx="7">
                  <c:v>5–15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91.827511400000006</c:v>
                </c:pt>
                <c:pt idx="1">
                  <c:v>90.783224799999999</c:v>
                </c:pt>
                <c:pt idx="2">
                  <c:v>80.626689900000002</c:v>
                </c:pt>
                <c:pt idx="3">
                  <c:v>75.941199900000001</c:v>
                </c:pt>
                <c:pt idx="4">
                  <c:v>69.206532100000004</c:v>
                </c:pt>
                <c:pt idx="5">
                  <c:v>58.879305700000003</c:v>
                </c:pt>
                <c:pt idx="6">
                  <c:v>61.301362699999999</c:v>
                </c:pt>
                <c:pt idx="7">
                  <c:v>20.5547653</c:v>
                </c:pt>
                <c:pt idx="8">
                  <c:v>73.106807500000002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FC-4282-9746-C835D5D8CC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70–79</c:v>
                </c:pt>
                <c:pt idx="2">
                  <c:v>60–69</c:v>
                </c:pt>
                <c:pt idx="3">
                  <c:v>50–59</c:v>
                </c:pt>
                <c:pt idx="4">
                  <c:v>40–49</c:v>
                </c:pt>
                <c:pt idx="5">
                  <c:v>30–39</c:v>
                </c:pt>
                <c:pt idx="6">
                  <c:v>16–29</c:v>
                </c:pt>
                <c:pt idx="7">
                  <c:v>5–15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91.892449999999997</c:v>
                </c:pt>
                <c:pt idx="1">
                  <c:v>89.849270000000004</c:v>
                </c:pt>
                <c:pt idx="2">
                  <c:v>80.147009999999995</c:v>
                </c:pt>
                <c:pt idx="3">
                  <c:v>76.159570000000002</c:v>
                </c:pt>
                <c:pt idx="4">
                  <c:v>69.672190000000001</c:v>
                </c:pt>
                <c:pt idx="5">
                  <c:v>59.840110000000003</c:v>
                </c:pt>
                <c:pt idx="6">
                  <c:v>62.260950000000001</c:v>
                </c:pt>
                <c:pt idx="7">
                  <c:v>21.32413</c:v>
                </c:pt>
                <c:pt idx="8">
                  <c:v>73.424949999999995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23-4982-9BAE-718503394EDB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70–79</c:v>
                </c:pt>
                <c:pt idx="2">
                  <c:v>60–69</c:v>
                </c:pt>
                <c:pt idx="3">
                  <c:v>50–59</c:v>
                </c:pt>
                <c:pt idx="4">
                  <c:v>40–49</c:v>
                </c:pt>
                <c:pt idx="5">
                  <c:v>30–39</c:v>
                </c:pt>
                <c:pt idx="6">
                  <c:v>16–29</c:v>
                </c:pt>
                <c:pt idx="7">
                  <c:v>5–15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91.808104099999994</c:v>
                </c:pt>
                <c:pt idx="1">
                  <c:v>89.779218200000003</c:v>
                </c:pt>
                <c:pt idx="2">
                  <c:v>80.0106222</c:v>
                </c:pt>
                <c:pt idx="3">
                  <c:v>75.934070000000006</c:v>
                </c:pt>
                <c:pt idx="4">
                  <c:v>69.403408400000004</c:v>
                </c:pt>
                <c:pt idx="5">
                  <c:v>59.335797800000002</c:v>
                </c:pt>
                <c:pt idx="6">
                  <c:v>61.651847699999998</c:v>
                </c:pt>
                <c:pt idx="7">
                  <c:v>20.4417616</c:v>
                </c:pt>
                <c:pt idx="8">
                  <c:v>73.129686500000005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23-4982-9BAE-718503394E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70–79</c:v>
                </c:pt>
                <c:pt idx="2">
                  <c:v>60–69</c:v>
                </c:pt>
                <c:pt idx="3">
                  <c:v>50–59</c:v>
                </c:pt>
                <c:pt idx="4">
                  <c:v>40–49</c:v>
                </c:pt>
                <c:pt idx="5">
                  <c:v>30–39</c:v>
                </c:pt>
                <c:pt idx="6">
                  <c:v>16–29</c:v>
                </c:pt>
                <c:pt idx="7">
                  <c:v>5–15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94.069289999999995</c:v>
                </c:pt>
                <c:pt idx="1">
                  <c:v>90.66516</c:v>
                </c:pt>
                <c:pt idx="2">
                  <c:v>80.479969999999994</c:v>
                </c:pt>
                <c:pt idx="3">
                  <c:v>76.296689999999998</c:v>
                </c:pt>
                <c:pt idx="4">
                  <c:v>71.985150000000004</c:v>
                </c:pt>
                <c:pt idx="5">
                  <c:v>64.265690000000006</c:v>
                </c:pt>
                <c:pt idx="6">
                  <c:v>67.613560000000007</c:v>
                </c:pt>
                <c:pt idx="7">
                  <c:v>26.145569999999999</c:v>
                </c:pt>
                <c:pt idx="8">
                  <c:v>74.940610000000007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4F-45D5-8906-2A772ED970B3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70–79</c:v>
                </c:pt>
                <c:pt idx="2">
                  <c:v>60–69</c:v>
                </c:pt>
                <c:pt idx="3">
                  <c:v>50–59</c:v>
                </c:pt>
                <c:pt idx="4">
                  <c:v>40–49</c:v>
                </c:pt>
                <c:pt idx="5">
                  <c:v>30–39</c:v>
                </c:pt>
                <c:pt idx="6">
                  <c:v>16–29</c:v>
                </c:pt>
                <c:pt idx="7">
                  <c:v>5–15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94.010974300000001</c:v>
                </c:pt>
                <c:pt idx="1">
                  <c:v>90.574673500000003</c:v>
                </c:pt>
                <c:pt idx="2">
                  <c:v>80.353897900000007</c:v>
                </c:pt>
                <c:pt idx="3">
                  <c:v>76.072631400000006</c:v>
                </c:pt>
                <c:pt idx="4">
                  <c:v>71.678865799999997</c:v>
                </c:pt>
                <c:pt idx="5">
                  <c:v>63.807043899999996</c:v>
                </c:pt>
                <c:pt idx="6">
                  <c:v>67.115263600000006</c:v>
                </c:pt>
                <c:pt idx="7">
                  <c:v>24.761311200000002</c:v>
                </c:pt>
                <c:pt idx="8">
                  <c:v>74.651278599999998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4F-45D5-8906-2A772ED970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26.02.2022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1567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4547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1953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2.tmp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462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29773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51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  <p:sldLayoutId id="2147483657" r:id="rId4"/>
    <p:sldLayoutId id="2147483662" r:id="rId5"/>
    <p:sldLayoutId id="2147483661" r:id="rId6"/>
    <p:sldLayoutId id="2147483660" r:id="rId7"/>
    <p:sldLayoutId id="2147483658" r:id="rId8"/>
    <p:sldLayoutId id="2147483663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1"/>
          <p:cNvSpPr txBox="1">
            <a:spLocks/>
          </p:cNvSpPr>
          <p:nvPr/>
        </p:nvSpPr>
        <p:spPr>
          <a:xfrm>
            <a:off x="0" y="3840861"/>
            <a:ext cx="12192000" cy="19568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cs-CZ" sz="4400" dirty="0">
                <a:solidFill>
                  <a:schemeClr val="tx1"/>
                </a:solidFill>
              </a:rPr>
              <a:t>Průběh vakcinace k 25. 2. 2022</a:t>
            </a:r>
          </a:p>
          <a:p>
            <a:r>
              <a:rPr lang="cs-CZ" sz="4400" b="0" i="1" dirty="0">
                <a:solidFill>
                  <a:schemeClr val="tx1"/>
                </a:solidFill>
              </a:rPr>
              <a:t>Stručná prezentace shrnující analýzu dle velikosti sídel </a:t>
            </a: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73152" y="1801368"/>
            <a:ext cx="12192000" cy="16905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cs-CZ" sz="4800" dirty="0"/>
              <a:t>Stav a vývoj epidemie COVID-19 </a:t>
            </a:r>
            <a:br>
              <a:rPr lang="cs-CZ" sz="4800" dirty="0"/>
            </a:br>
            <a:r>
              <a:rPr lang="cs-CZ" sz="4800" dirty="0"/>
              <a:t>v dostupných datech</a:t>
            </a:r>
          </a:p>
        </p:txBody>
      </p:sp>
    </p:spTree>
    <p:extLst>
      <p:ext uri="{BB962C8B-B14F-4D97-AF65-F5344CB8AC3E}">
        <p14:creationId xmlns:p14="http://schemas.microsoft.com/office/powerpoint/2010/main" val="4189870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25. 2. 2022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100 000 a více obyvatel (2 382 465 obyvatel, 6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FE759F90-0394-4F8C-BD0E-26FAB63299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5257705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761CB2D4-BC7E-4C94-8AC8-F2AB1168D228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8F468458-0F79-403C-B5AA-486E3474AD18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3473257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94155"/>
              </p:ext>
            </p:extLst>
          </p:nvPr>
        </p:nvGraphicFramePr>
        <p:xfrm>
          <a:off x="488230" y="1067328"/>
          <a:ext cx="11215540" cy="4795216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2093170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593569998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710676150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925707670"/>
                    </a:ext>
                  </a:extLst>
                </a:gridCol>
              </a:tblGrid>
              <a:tr h="435096">
                <a:tc rowSpan="2"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Velikost obcí</a:t>
                      </a:r>
                      <a:endParaRPr lang="cs-CZ" sz="1400" b="1" i="0" u="sng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 v populaci k 1.1.2021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16+ celkem (osoby)*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Dokončené očkování*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504853">
                <a:tc vMerge="1">
                  <a:txBody>
                    <a:bodyPr/>
                    <a:lstStyle/>
                    <a:p>
                      <a:pPr algn="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16+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očkovaných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16+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599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 750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1 122 161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812 042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803 465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750 – 1 999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1 254 187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915 533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905 469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2 000 – 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1 098 061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806 338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797 311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5 000 – 14 999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1 221 616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895 106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884 954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15 000 – 39 999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1 164 267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848 710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838 989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40 000 – 99 999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1 032 366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752 773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743 679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100 000 a více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1 985 526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1 480 927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1 463 335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neuvedeno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153 028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146 433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CELKEM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8 878 184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6 664 457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6 583 635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16 a více let – přehled podle velikosti obcí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638924" y="-10966"/>
            <a:ext cx="1533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600" b="1" dirty="0">
                <a:solidFill>
                  <a:schemeClr val="bg1"/>
                </a:solidFill>
              </a:rPr>
              <a:t>25. 2. 2022</a:t>
            </a:r>
          </a:p>
        </p:txBody>
      </p:sp>
    </p:spTree>
    <p:extLst>
      <p:ext uri="{BB962C8B-B14F-4D97-AF65-F5344CB8AC3E}">
        <p14:creationId xmlns:p14="http://schemas.microsoft.com/office/powerpoint/2010/main" val="2091317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962358"/>
              </p:ext>
            </p:extLst>
          </p:nvPr>
        </p:nvGraphicFramePr>
        <p:xfrm>
          <a:off x="488230" y="1067328"/>
          <a:ext cx="11215540" cy="4795216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2093170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593569998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710676150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925707670"/>
                    </a:ext>
                  </a:extLst>
                </a:gridCol>
              </a:tblGrid>
              <a:tr h="435096">
                <a:tc rowSpan="2"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Velikost obcí</a:t>
                      </a:r>
                      <a:endParaRPr lang="cs-CZ" sz="1400" b="1" i="0" u="sng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 v populaci k 1.1.2021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18+ celkem (osoby)*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Dokončené očkování*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504853">
                <a:tc vMerge="1">
                  <a:txBody>
                    <a:bodyPr/>
                    <a:lstStyle/>
                    <a:p>
                      <a:pPr algn="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18+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očkovaných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18+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599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 750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1 095 889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795 822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787 604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99,0 %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750 – 1 999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1 223 694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895 738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886 085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2 000 – 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1 071 973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789 383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780 752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5 000 – 14 999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1 193 744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877 438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867 676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15 000 – 39 999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1 139 002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832 688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823 314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40 000 – 99 999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1 010 606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739 053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730 296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100 000 a více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1 948 260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1 454 401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1 437 447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neuvedeno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150 924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144 431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CELKEM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8 683 168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6 535 447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6 457 605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18 a více let – přehled podle velikosti obcí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638924" y="-10966"/>
            <a:ext cx="1533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600" b="1" dirty="0">
                <a:solidFill>
                  <a:schemeClr val="bg1"/>
                </a:solidFill>
              </a:rPr>
              <a:t>25. 2. 2022</a:t>
            </a:r>
          </a:p>
        </p:txBody>
      </p:sp>
    </p:spTree>
    <p:extLst>
      <p:ext uri="{BB962C8B-B14F-4D97-AF65-F5344CB8AC3E}">
        <p14:creationId xmlns:p14="http://schemas.microsoft.com/office/powerpoint/2010/main" val="363194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C1581183-162D-4098-A69E-5FB86936AC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718892"/>
              </p:ext>
            </p:extLst>
          </p:nvPr>
        </p:nvGraphicFramePr>
        <p:xfrm>
          <a:off x="1517005" y="1261913"/>
          <a:ext cx="10586736" cy="5510016"/>
        </p:xfrm>
        <a:graphic>
          <a:graphicData uri="http://schemas.openxmlformats.org/drawingml/2006/table">
            <a:tbl>
              <a:tblPr/>
              <a:tblGrid>
                <a:gridCol w="1176304">
                  <a:extLst>
                    <a:ext uri="{9D8B030D-6E8A-4147-A177-3AD203B41FA5}">
                      <a16:colId xmlns:a16="http://schemas.microsoft.com/office/drawing/2014/main" val="2407325004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2013545472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2236331083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2168684982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556288137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2579540205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1861415034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2695907527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1927294463"/>
                    </a:ext>
                  </a:extLst>
                </a:gridCol>
              </a:tblGrid>
              <a:tr h="344376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D88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D8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276165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6CD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8C4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C2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ACA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4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5C8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192772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DE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DB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8CE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E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DE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3597552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8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3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B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A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7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E8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33108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5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C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F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F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5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10307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7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7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553850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8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B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7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7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E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5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4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D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822910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9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0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9C97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3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303377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1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B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3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3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4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3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535922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3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CA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CC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CCA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1C7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D88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8CE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676802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8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0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2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07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A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665877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E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5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A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5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3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F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E7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1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346054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A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3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A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B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6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D7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C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267581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79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8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B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F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D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3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5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57358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051929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A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8DC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130666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alespoň 1 dávkou, věk 16 a více let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638924" y="-10966"/>
            <a:ext cx="1533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600" b="1" dirty="0">
                <a:solidFill>
                  <a:schemeClr val="bg1"/>
                </a:solidFill>
              </a:rPr>
              <a:t>25. 2. 2022</a:t>
            </a:r>
          </a:p>
        </p:txBody>
      </p:sp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9CF1EBE3-09DA-405D-851E-6C6A4FA8FA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460479"/>
              </p:ext>
            </p:extLst>
          </p:nvPr>
        </p:nvGraphicFramePr>
        <p:xfrm>
          <a:off x="88257" y="689550"/>
          <a:ext cx="12015486" cy="6082385"/>
        </p:xfrm>
        <a:graphic>
          <a:graphicData uri="http://schemas.openxmlformats.org/drawingml/2006/table">
            <a:tbl>
              <a:tblPr/>
              <a:tblGrid>
                <a:gridCol w="1428678">
                  <a:extLst>
                    <a:ext uri="{9D8B030D-6E8A-4147-A177-3AD203B41FA5}">
                      <a16:colId xmlns:a16="http://schemas.microsoft.com/office/drawing/2014/main" val="3142138702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681493188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844908053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540180046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318157054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845873480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830060361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2688662673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853448349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296446822"/>
                    </a:ext>
                  </a:extLst>
                </a:gridCol>
              </a:tblGrid>
              <a:tr h="173437"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95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Velikost obcí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1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128364"/>
                  </a:ext>
                </a:extLst>
              </a:tr>
              <a:tr h="3731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bydliště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 750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750 – 1 999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2 000 – 4 999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5 000 – 14 999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15 000 – 39 999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40 000 – 99 999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100 000 a více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neuvedeno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  <a:endParaRPr lang="cs-CZ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193039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842 721/1 111 280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842 721/1 111 280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511338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163 947/212 957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189 737/241 359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(78,6 %)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159 031/199 692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(79,6 %)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135 562/171 143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(79,2 %)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166 947/213 895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(78,1 %)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70 154/94 938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885 378/1 133 984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(78,1 %)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069950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76 806/105 782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60 284/81 536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61 690/82 789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72 218/96 031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69 980/90 163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58 612/78 453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399 590/534 754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553801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59 569/82 249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57 693/80 025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55 761/74 096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66 318/91 063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13 920/18 737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108 252/146 900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361 513/493 070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1103154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17 486/24 668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19 747/27 048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27 672/39 096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38 024/54 017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42 066/59 691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29 223/41 412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174 218/245 932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5684108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51 685/70 572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53 277/71 802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49 292/67 352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63 288/88 189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89 873/127 382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183 428/252 012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490 843/677 309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225780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27 336/38 944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36 775/51 328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32 377/45 705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54 164/75 445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21 909/30 844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27 114/37 414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63 382/85 823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263 057/365 503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2768706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68 070/94 072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43 020/60 128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35 191/48 416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81 368/110 370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51 172/68 589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60 580/77 639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(78,0 %)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339 401/459 214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800546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59 826/85 043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57 662/80 445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34 381/47 581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71 214/98 419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33 657/45 802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56 979/76 882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313 719/434 172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4666804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92 356/121 278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(76,2 %)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50 496/65 113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34 340/44 341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55 144/70 933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62 771/80 000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(78,5 %)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32 163/42 401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327 270/424 066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011635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80 684/115 329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129 934/180 144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109 317/151 461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87 733/120 469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74 341/103 969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238 462/319 416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720 471/990 788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187435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53 845/81 327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73 832/108 122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51 414/74 974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46 578/68 866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24 903/36 359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50 503/72 484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60 912/82 972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361 987/525 104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464907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36 227/53 664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64 396/93 372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62 457/91 034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40 293/57 291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90 755/127 990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47 292/62 376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341 420/485 727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023995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24 205/36 276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78 680/113 765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93 415/131 524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83 202/119 380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106 416/160 846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136 725/196 355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167 198/239 135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689 841/997 281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7364421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neuvedeno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153 028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153 028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614356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812 042/1 122 161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915 533/1 254 187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806 338/1 098 061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895 106/1 221 616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848 710/1 164 267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752 773/1 032 366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1 480 927/1 985 526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153 028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6 664 457/8 878 184</a:t>
                      </a:r>
                      <a:b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562237"/>
                  </a:ext>
                </a:extLst>
              </a:tr>
            </a:tbl>
          </a:graphicData>
        </a:graphic>
      </p:graphicFrame>
      <p:sp>
        <p:nvSpPr>
          <p:cNvPr id="3" name="Obdélník 2">
            <a:extLst>
              <a:ext uri="{FF2B5EF4-FFF2-40B4-BE49-F238E27FC236}">
                <a16:creationId xmlns:a16="http://schemas.microsoft.com/office/drawing/2014/main" id="{2281DE67-E341-4287-A491-FA5FF69EE8AE}"/>
              </a:ext>
            </a:extLst>
          </p:cNvPr>
          <p:cNvSpPr/>
          <p:nvPr/>
        </p:nvSpPr>
        <p:spPr>
          <a:xfrm>
            <a:off x="12057" y="554759"/>
            <a:ext cx="1533524" cy="355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>
              <a:lnSpc>
                <a:spcPts val="1000"/>
              </a:lnSpc>
            </a:pPr>
            <a:r>
              <a:rPr lang="cs-CZ" sz="1000" b="1" dirty="0">
                <a:solidFill>
                  <a:srgbClr val="000000"/>
                </a:solidFill>
                <a:latin typeface="Calibri" panose="020F0502020204030204" pitchFamily="34" charset="0"/>
              </a:rPr>
              <a:t>Očkovaní / obyvatelstvo</a:t>
            </a:r>
            <a:br>
              <a:rPr lang="cs-CZ" sz="1000" b="1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cs-CZ" sz="1000" b="1" dirty="0">
                <a:solidFill>
                  <a:srgbClr val="000000"/>
                </a:solidFill>
                <a:latin typeface="Calibri" panose="020F0502020204030204" pitchFamily="34" charset="0"/>
              </a:rPr>
              <a:t>(podíl %)</a:t>
            </a:r>
          </a:p>
        </p:txBody>
      </p:sp>
    </p:spTree>
    <p:extLst>
      <p:ext uri="{BB962C8B-B14F-4D97-AF65-F5344CB8AC3E}">
        <p14:creationId xmlns:p14="http://schemas.microsoft.com/office/powerpoint/2010/main" val="703657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af 12">
            <a:extLst>
              <a:ext uri="{FF2B5EF4-FFF2-40B4-BE49-F238E27FC236}">
                <a16:creationId xmlns:a16="http://schemas.microsoft.com/office/drawing/2014/main" id="{EA07EF69-E822-480B-8581-2B84270BBE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5520155"/>
              </p:ext>
            </p:extLst>
          </p:nvPr>
        </p:nvGraphicFramePr>
        <p:xfrm>
          <a:off x="133350" y="742950"/>
          <a:ext cx="11837679" cy="5789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D5FC0918-448C-4034-B0A1-65B8C6FA0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6590560" cy="576000"/>
          </a:xfrm>
        </p:spPr>
        <p:txBody>
          <a:bodyPr/>
          <a:lstStyle/>
          <a:p>
            <a:r>
              <a:rPr lang="cs-CZ" dirty="0"/>
              <a:t>Stav očkování obyvatel v ČR k 25. 2. 2022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3DEB4E0-C2B7-4E1B-8422-D7FAF9E7D74B}"/>
              </a:ext>
            </a:extLst>
          </p:cNvPr>
          <p:cNvSpPr/>
          <p:nvPr/>
        </p:nvSpPr>
        <p:spPr>
          <a:xfrm>
            <a:off x="3190753" y="6554824"/>
            <a:ext cx="597631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100" dirty="0"/>
              <a:t>Zdroj dat: Centrální rezervační systém; ISIN / COVID-19 - Informační systém infekční nemoci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A16925BD-8B42-4997-8EF2-01B33424556B}"/>
              </a:ext>
            </a:extLst>
          </p:cNvPr>
          <p:cNvSpPr/>
          <p:nvPr/>
        </p:nvSpPr>
        <p:spPr>
          <a:xfrm>
            <a:off x="1928241" y="589194"/>
            <a:ext cx="8650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b="1" dirty="0"/>
              <a:t>Osoby na 100 obyvatel (% populace)</a:t>
            </a:r>
          </a:p>
        </p:txBody>
      </p:sp>
      <p:graphicFrame>
        <p:nvGraphicFramePr>
          <p:cNvPr id="12" name="Tabulka 11">
            <a:extLst>
              <a:ext uri="{FF2B5EF4-FFF2-40B4-BE49-F238E27FC236}">
                <a16:creationId xmlns:a16="http://schemas.microsoft.com/office/drawing/2014/main" id="{ACF933FC-AC8B-4DCF-85AE-AB663C334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678805"/>
              </p:ext>
            </p:extLst>
          </p:nvPr>
        </p:nvGraphicFramePr>
        <p:xfrm>
          <a:off x="10803138" y="1608754"/>
          <a:ext cx="1333315" cy="4601544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643709246"/>
                    </a:ext>
                  </a:extLst>
                </a:gridCol>
                <a:gridCol w="647515">
                  <a:extLst>
                    <a:ext uri="{9D8B030D-6E8A-4147-A177-3AD203B41FA5}">
                      <a16:colId xmlns:a16="http://schemas.microsoft.com/office/drawing/2014/main" val="1988768172"/>
                    </a:ext>
                  </a:extLst>
                </a:gridCol>
              </a:tblGrid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10 701 777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8468862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8 683 168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741383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8 878 184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1730508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10 134 515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677209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0186940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1 358 031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4 247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2547789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1 531 990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1 294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706972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1 334 099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968834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1 469 760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260546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1 392 895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168544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1 232 537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991601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2 382 465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878997"/>
                  </a:ext>
                </a:extLst>
              </a:tr>
            </a:tbl>
          </a:graphicData>
        </a:graphic>
      </p:graphicFrame>
      <p:sp>
        <p:nvSpPr>
          <p:cNvPr id="10" name="Obdélník 9">
            <a:extLst>
              <a:ext uri="{FF2B5EF4-FFF2-40B4-BE49-F238E27FC236}">
                <a16:creationId xmlns:a16="http://schemas.microsoft.com/office/drawing/2014/main" id="{95E84E81-91E5-46C2-9381-CDCE4FF5644A}"/>
              </a:ext>
            </a:extLst>
          </p:cNvPr>
          <p:cNvSpPr/>
          <p:nvPr/>
        </p:nvSpPr>
        <p:spPr>
          <a:xfrm>
            <a:off x="10694639" y="1180677"/>
            <a:ext cx="96051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1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Obyvatelstvo </a:t>
            </a:r>
          </a:p>
          <a:p>
            <a:pPr algn="ctr"/>
            <a:r>
              <a:rPr lang="cs-CZ" sz="11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1. 1. 2021</a:t>
            </a:r>
            <a:endParaRPr lang="cs-CZ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DE88B8D6-CC63-4A18-A0A2-C12CA14C6C9E}"/>
              </a:ext>
            </a:extLst>
          </p:cNvPr>
          <p:cNvSpPr/>
          <p:nvPr/>
        </p:nvSpPr>
        <p:spPr>
          <a:xfrm>
            <a:off x="11418668" y="3266652"/>
            <a:ext cx="76976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1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Počet obcí</a:t>
            </a:r>
            <a:endParaRPr lang="cs-CZ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E4438AD-C19F-4800-86E5-D99FB2280CA5}"/>
              </a:ext>
            </a:extLst>
          </p:cNvPr>
          <p:cNvSpPr/>
          <p:nvPr/>
        </p:nvSpPr>
        <p:spPr>
          <a:xfrm>
            <a:off x="22619" y="3253093"/>
            <a:ext cx="21791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Obce podle počtu obyvatel</a:t>
            </a:r>
            <a:endParaRPr lang="cs-CZ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37893DC9-287B-4677-8B4C-245EDD1E1EDD}"/>
              </a:ext>
            </a:extLst>
          </p:cNvPr>
          <p:cNvSpPr/>
          <p:nvPr/>
        </p:nvSpPr>
        <p:spPr>
          <a:xfrm>
            <a:off x="240021" y="6179768"/>
            <a:ext cx="1171639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očkování;</a:t>
            </a:r>
          </a:p>
          <a:p>
            <a:r>
              <a:rPr lang="cs-CZ" sz="1100" b="1" dirty="0">
                <a:solidFill>
                  <a:srgbClr val="FF0000"/>
                </a:solidFill>
              </a:rPr>
              <a:t>Prodělali onemocnění = osoby, které nebyly očkovány a ani nejsou přihlášeny k očkování a kdykoliv v minulosti prodělaly onemocnění COVID-19 podle dat ISIN.</a:t>
            </a:r>
          </a:p>
        </p:txBody>
      </p:sp>
    </p:spTree>
    <p:extLst>
      <p:ext uri="{BB962C8B-B14F-4D97-AF65-F5344CB8AC3E}">
        <p14:creationId xmlns:p14="http://schemas.microsoft.com/office/powerpoint/2010/main" val="3104865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25. 2. 2022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4267303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ovéPole 5">
            <a:extLst>
              <a:ext uri="{FF2B5EF4-FFF2-40B4-BE49-F238E27FC236}">
                <a16:creationId xmlns:a16="http://schemas.microsoft.com/office/drawing/2014/main" id="{4D3D046A-6B0A-4D22-B358-88584987FE47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Celkový přehled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54817B73-F049-4743-BDB2-57E1F37CB4C1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3859304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25. 2. 2022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do 750 obyvatel (1 358 031 obyvatel, 4 247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408961D1-DDD6-49A8-A978-9E283C04DC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9570347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CDB5CBC3-FD57-43D3-AB0A-884EE3365B11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ABF4EE96-7434-418D-A305-0AB39405926D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2318520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25. 2. 2022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750 – 1 999 obyvatel (1 531 990 obyvatel, 1 294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1E7B9B15-9120-43B8-8524-207203EEEC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4612325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51A14B2E-6869-4520-A387-7FB8A904021C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3D5DC57C-C7FC-4406-966F-D92D9D541138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2532486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25. 2. 2022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2 000 – 4 999 obyvatel (1 334 099 obyvatel, 441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27EEF3F1-2537-48F1-9061-D953A2F8D8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3387690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B25FF770-62F5-4448-8585-88A6EBCB9787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4D50749A-2209-4E42-8A7E-E4F3F600337B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2443483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25. 2. 2022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5 000 – 14 999 obyvatel (1 469 760 obyvatel, 183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A0B4B87C-1D23-4D8D-AE42-0728CA7F11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0239052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6CE92ECA-B9DE-4168-B7B9-1383901EBE83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2859E773-1151-4C8A-A400-568BDDFDE906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3575029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25. 2. 2022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15 000 – 39 999 obyvatel (1 392 895 obyvatel, 63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E2FB9686-F02D-456D-AB30-60BC6CC6E2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5372257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318C09F0-916B-4408-B222-363E03AF4EE8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506DB690-38B5-477D-BD3A-14180D26F01F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1984157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25. 2. 2022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40 000 – 99 999 obyvatel (1 232 537 obyvatel, 20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661B8D42-163F-4396-880D-44BDAB1F29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0848603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64943663-80F7-4830-8580-68DFB365379E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10CC488C-1A0D-454F-B997-A65B0B8067F5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242298519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COVID-web-sablona</Template>
  <TotalTime>8850</TotalTime>
  <Words>1841</Words>
  <Application>Microsoft Office PowerPoint</Application>
  <PresentationFormat>Širokoúhlá obrazovka</PresentationFormat>
  <Paragraphs>345</Paragraphs>
  <Slides>13</Slides>
  <Notes>3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6" baseType="lpstr">
      <vt:lpstr>Arial</vt:lpstr>
      <vt:lpstr>Calibri</vt:lpstr>
      <vt:lpstr>Motiv Office</vt:lpstr>
      <vt:lpstr>Prezentace aplikace PowerPoint</vt:lpstr>
      <vt:lpstr>Stav očkování obyvatel v ČR k 25. 2. 2022</vt:lpstr>
      <vt:lpstr>Zájem o očkování, stav k 25. 2. 2022</vt:lpstr>
      <vt:lpstr>Zájem o očkování, stav k 25. 2. 2022</vt:lpstr>
      <vt:lpstr>Zájem o očkování, stav k 25. 2. 2022</vt:lpstr>
      <vt:lpstr>Zájem o očkování, stav k 25. 2. 2022</vt:lpstr>
      <vt:lpstr>Zájem o očkování, stav k 25. 2. 2022</vt:lpstr>
      <vt:lpstr>Zájem o očkování, stav k 25. 2. 2022</vt:lpstr>
      <vt:lpstr>Zájem o očkování, stav k 25. 2. 2022</vt:lpstr>
      <vt:lpstr>Zájem o očkování, stav k 25. 2. 2022</vt:lpstr>
      <vt:lpstr>Očkovaní 16 a více let – přehled podle velikosti obcí</vt:lpstr>
      <vt:lpstr>Očkovaní 18 a více let – přehled podle velikosti obcí</vt:lpstr>
      <vt:lpstr>Očkovaní alespoň 1 dávkou, věk 16 a více let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Mužík Jan RNDr. Ph.D.</cp:lastModifiedBy>
  <cp:revision>601</cp:revision>
  <dcterms:created xsi:type="dcterms:W3CDTF">2020-11-14T10:09:00Z</dcterms:created>
  <dcterms:modified xsi:type="dcterms:W3CDTF">2022-02-26T17:03:20Z</dcterms:modified>
</cp:coreProperties>
</file>