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</p:sldMasterIdLst>
  <p:notesMasterIdLst>
    <p:notesMasterId r:id="rId32"/>
  </p:notesMasterIdLst>
  <p:sldIdLst>
    <p:sldId id="765" r:id="rId4"/>
    <p:sldId id="1326" r:id="rId5"/>
    <p:sldId id="1180" r:id="rId6"/>
    <p:sldId id="1313" r:id="rId7"/>
    <p:sldId id="1312" r:id="rId8"/>
    <p:sldId id="1314" r:id="rId9"/>
    <p:sldId id="1315" r:id="rId10"/>
    <p:sldId id="1319" r:id="rId11"/>
    <p:sldId id="1320" r:id="rId12"/>
    <p:sldId id="1308" r:id="rId13"/>
    <p:sldId id="1323" r:id="rId14"/>
    <p:sldId id="1318" r:id="rId15"/>
    <p:sldId id="1310" r:id="rId16"/>
    <p:sldId id="1324" r:id="rId17"/>
    <p:sldId id="1325" r:id="rId18"/>
    <p:sldId id="1321" r:id="rId19"/>
    <p:sldId id="1327" r:id="rId20"/>
    <p:sldId id="1328" r:id="rId21"/>
    <p:sldId id="1329" r:id="rId22"/>
    <p:sldId id="1330" r:id="rId23"/>
    <p:sldId id="1332" r:id="rId24"/>
    <p:sldId id="1339" r:id="rId25"/>
    <p:sldId id="1338" r:id="rId26"/>
    <p:sldId id="1333" r:id="rId27"/>
    <p:sldId id="1334" r:id="rId28"/>
    <p:sldId id="1336" r:id="rId29"/>
    <p:sldId id="1335" r:id="rId30"/>
    <p:sldId id="1331" r:id="rId3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CC"/>
    <a:srgbClr val="EAEFF7"/>
    <a:srgbClr val="FF9900"/>
    <a:srgbClr val="4472C4"/>
    <a:srgbClr val="767171"/>
    <a:srgbClr val="FFFFFF"/>
    <a:srgbClr val="00B050"/>
    <a:srgbClr val="D31145"/>
    <a:srgbClr val="00C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5501" autoAdjust="0"/>
  </p:normalViewPr>
  <p:slideViewPr>
    <p:cSldViewPr snapToGrid="0">
      <p:cViewPr varScale="1">
        <p:scale>
          <a:sx n="106" d="100"/>
          <a:sy n="106" d="100"/>
        </p:scale>
        <p:origin x="768" y="108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Sheet1!$B$32:$B$144</c:f>
              <c:numCache>
                <c:formatCode>0</c:formatCode>
                <c:ptCount val="113"/>
                <c:pt idx="0">
                  <c:v>3502</c:v>
                </c:pt>
                <c:pt idx="1">
                  <c:v>3795</c:v>
                </c:pt>
                <c:pt idx="2">
                  <c:v>2554</c:v>
                </c:pt>
                <c:pt idx="3">
                  <c:v>1840</c:v>
                </c:pt>
                <c:pt idx="4">
                  <c:v>3119</c:v>
                </c:pt>
                <c:pt idx="5">
                  <c:v>4458</c:v>
                </c:pt>
                <c:pt idx="6">
                  <c:v>5337</c:v>
                </c:pt>
                <c:pt idx="7">
                  <c:v>5394</c:v>
                </c:pt>
                <c:pt idx="8">
                  <c:v>8616</c:v>
                </c:pt>
                <c:pt idx="9">
                  <c:v>4636</c:v>
                </c:pt>
                <c:pt idx="10">
                  <c:v>3104</c:v>
                </c:pt>
                <c:pt idx="11">
                  <c:v>4308</c:v>
                </c:pt>
                <c:pt idx="12">
                  <c:v>8324</c:v>
                </c:pt>
                <c:pt idx="13">
                  <c:v>9545</c:v>
                </c:pt>
                <c:pt idx="14">
                  <c:v>9724</c:v>
                </c:pt>
                <c:pt idx="15">
                  <c:v>11104</c:v>
                </c:pt>
                <c:pt idx="16">
                  <c:v>8713</c:v>
                </c:pt>
                <c:pt idx="17">
                  <c:v>5058</c:v>
                </c:pt>
                <c:pt idx="18">
                  <c:v>8077</c:v>
                </c:pt>
                <c:pt idx="19">
                  <c:v>11985</c:v>
                </c:pt>
                <c:pt idx="20">
                  <c:v>14970</c:v>
                </c:pt>
                <c:pt idx="21">
                  <c:v>14155</c:v>
                </c:pt>
                <c:pt idx="22">
                  <c:v>15248</c:v>
                </c:pt>
                <c:pt idx="23">
                  <c:v>12473</c:v>
                </c:pt>
                <c:pt idx="24">
                  <c:v>7300</c:v>
                </c:pt>
                <c:pt idx="25">
                  <c:v>10272</c:v>
                </c:pt>
                <c:pt idx="26">
                  <c:v>15666</c:v>
                </c:pt>
                <c:pt idx="27">
                  <c:v>12978</c:v>
                </c:pt>
                <c:pt idx="28">
                  <c:v>13051</c:v>
                </c:pt>
                <c:pt idx="29">
                  <c:v>13603</c:v>
                </c:pt>
                <c:pt idx="30">
                  <c:v>11427</c:v>
                </c:pt>
                <c:pt idx="31">
                  <c:v>6551</c:v>
                </c:pt>
                <c:pt idx="32">
                  <c:v>9239</c:v>
                </c:pt>
                <c:pt idx="33">
                  <c:v>12090</c:v>
                </c:pt>
                <c:pt idx="34">
                  <c:v>15725</c:v>
                </c:pt>
                <c:pt idx="35">
                  <c:v>13234</c:v>
                </c:pt>
                <c:pt idx="36">
                  <c:v>11546</c:v>
                </c:pt>
                <c:pt idx="37">
                  <c:v>7720</c:v>
                </c:pt>
                <c:pt idx="38">
                  <c:v>3609</c:v>
                </c:pt>
                <c:pt idx="39">
                  <c:v>6048</c:v>
                </c:pt>
                <c:pt idx="40">
                  <c:v>9055</c:v>
                </c:pt>
                <c:pt idx="41">
                  <c:v>8920</c:v>
                </c:pt>
                <c:pt idx="42">
                  <c:v>7874</c:v>
                </c:pt>
                <c:pt idx="43">
                  <c:v>7358</c:v>
                </c:pt>
                <c:pt idx="44">
                  <c:v>4196</c:v>
                </c:pt>
                <c:pt idx="45">
                  <c:v>1890</c:v>
                </c:pt>
                <c:pt idx="46">
                  <c:v>5412</c:v>
                </c:pt>
                <c:pt idx="47">
                  <c:v>4246</c:v>
                </c:pt>
                <c:pt idx="48">
                  <c:v>5514</c:v>
                </c:pt>
                <c:pt idx="49">
                  <c:v>6470</c:v>
                </c:pt>
                <c:pt idx="50">
                  <c:v>5808</c:v>
                </c:pt>
                <c:pt idx="51">
                  <c:v>3191</c:v>
                </c:pt>
                <c:pt idx="52">
                  <c:v>1509</c:v>
                </c:pt>
                <c:pt idx="53">
                  <c:v>4379</c:v>
                </c:pt>
                <c:pt idx="54">
                  <c:v>5861</c:v>
                </c:pt>
                <c:pt idx="55">
                  <c:v>4929</c:v>
                </c:pt>
                <c:pt idx="56">
                  <c:v>4049</c:v>
                </c:pt>
                <c:pt idx="57">
                  <c:v>4462</c:v>
                </c:pt>
                <c:pt idx="58">
                  <c:v>2667</c:v>
                </c:pt>
                <c:pt idx="59">
                  <c:v>1074</c:v>
                </c:pt>
                <c:pt idx="60">
                  <c:v>3573</c:v>
                </c:pt>
                <c:pt idx="61">
                  <c:v>5180</c:v>
                </c:pt>
                <c:pt idx="62">
                  <c:v>4560</c:v>
                </c:pt>
                <c:pt idx="63">
                  <c:v>4624</c:v>
                </c:pt>
                <c:pt idx="64">
                  <c:v>4747</c:v>
                </c:pt>
                <c:pt idx="65">
                  <c:v>3312</c:v>
                </c:pt>
                <c:pt idx="66">
                  <c:v>1112</c:v>
                </c:pt>
                <c:pt idx="67">
                  <c:v>4251</c:v>
                </c:pt>
                <c:pt idx="68">
                  <c:v>5855</c:v>
                </c:pt>
                <c:pt idx="69">
                  <c:v>6413</c:v>
                </c:pt>
                <c:pt idx="70">
                  <c:v>5869</c:v>
                </c:pt>
                <c:pt idx="71">
                  <c:v>6208</c:v>
                </c:pt>
                <c:pt idx="72">
                  <c:v>3654</c:v>
                </c:pt>
                <c:pt idx="73">
                  <c:v>1998</c:v>
                </c:pt>
                <c:pt idx="74">
                  <c:v>5176</c:v>
                </c:pt>
                <c:pt idx="75">
                  <c:v>7907</c:v>
                </c:pt>
                <c:pt idx="76">
                  <c:v>8255</c:v>
                </c:pt>
                <c:pt idx="77">
                  <c:v>7613</c:v>
                </c:pt>
                <c:pt idx="78">
                  <c:v>8832</c:v>
                </c:pt>
                <c:pt idx="79">
                  <c:v>5323</c:v>
                </c:pt>
                <c:pt idx="80">
                  <c:v>3399</c:v>
                </c:pt>
                <c:pt idx="81">
                  <c:v>7947</c:v>
                </c:pt>
                <c:pt idx="82">
                  <c:v>10905</c:v>
                </c:pt>
                <c:pt idx="83">
                  <c:v>14126</c:v>
                </c:pt>
                <c:pt idx="84">
                  <c:v>4372</c:v>
                </c:pt>
                <c:pt idx="85">
                  <c:v>2671</c:v>
                </c:pt>
                <c:pt idx="86">
                  <c:v>3031</c:v>
                </c:pt>
                <c:pt idx="87">
                  <c:v>3779</c:v>
                </c:pt>
                <c:pt idx="88">
                  <c:v>10923</c:v>
                </c:pt>
                <c:pt idx="89">
                  <c:v>16452</c:v>
                </c:pt>
                <c:pt idx="90">
                  <c:v>17049</c:v>
                </c:pt>
                <c:pt idx="91">
                  <c:v>13296</c:v>
                </c:pt>
                <c:pt idx="92">
                  <c:v>3443</c:v>
                </c:pt>
                <c:pt idx="93">
                  <c:v>4977</c:v>
                </c:pt>
                <c:pt idx="94">
                  <c:v>6255</c:v>
                </c:pt>
                <c:pt idx="95">
                  <c:v>12921</c:v>
                </c:pt>
                <c:pt idx="96">
                  <c:v>17376</c:v>
                </c:pt>
                <c:pt idx="97">
                  <c:v>17730</c:v>
                </c:pt>
                <c:pt idx="98">
                  <c:v>14853</c:v>
                </c:pt>
                <c:pt idx="99">
                  <c:v>13059</c:v>
                </c:pt>
                <c:pt idx="100">
                  <c:v>8405</c:v>
                </c:pt>
                <c:pt idx="101">
                  <c:v>4283</c:v>
                </c:pt>
                <c:pt idx="102" formatCode="General">
                  <c:v>9294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Sheet1!$C$32:$C$144</c:f>
              <c:numCache>
                <c:formatCode>General</c:formatCode>
                <c:ptCount val="113"/>
                <c:pt idx="90">
                  <c:v>13961</c:v>
                </c:pt>
                <c:pt idx="91">
                  <c:v>14498</c:v>
                </c:pt>
                <c:pt idx="92">
                  <c:v>15054</c:v>
                </c:pt>
                <c:pt idx="93">
                  <c:v>15628</c:v>
                </c:pt>
                <c:pt idx="94">
                  <c:v>16226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Sheet1!$D$32:$D$144</c:f>
              <c:numCache>
                <c:formatCode>General</c:formatCode>
                <c:ptCount val="113"/>
                <c:pt idx="95">
                  <c:v>13649</c:v>
                </c:pt>
                <c:pt idx="96">
                  <c:v>12323</c:v>
                </c:pt>
                <c:pt idx="97">
                  <c:v>11725</c:v>
                </c:pt>
                <c:pt idx="98">
                  <c:v>11554</c:v>
                </c:pt>
                <c:pt idx="99">
                  <c:v>11079</c:v>
                </c:pt>
                <c:pt idx="100">
                  <c:v>10411</c:v>
                </c:pt>
                <c:pt idx="101">
                  <c:v>9618</c:v>
                </c:pt>
                <c:pt idx="102">
                  <c:v>8738</c:v>
                </c:pt>
                <c:pt idx="103">
                  <c:v>8250</c:v>
                </c:pt>
                <c:pt idx="104">
                  <c:v>7895</c:v>
                </c:pt>
                <c:pt idx="105">
                  <c:v>7514</c:v>
                </c:pt>
                <c:pt idx="106">
                  <c:v>7014</c:v>
                </c:pt>
                <c:pt idx="107">
                  <c:v>6516</c:v>
                </c:pt>
                <c:pt idx="108">
                  <c:v>6073</c:v>
                </c:pt>
                <c:pt idx="109">
                  <c:v>5703</c:v>
                </c:pt>
                <c:pt idx="110">
                  <c:v>5401</c:v>
                </c:pt>
                <c:pt idx="111">
                  <c:v>5096</c:v>
                </c:pt>
                <c:pt idx="112">
                  <c:v>4777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Sheet1!$E$32:$E$144</c:f>
              <c:numCache>
                <c:formatCode>General</c:formatCode>
                <c:ptCount val="113"/>
                <c:pt idx="95">
                  <c:v>15472</c:v>
                </c:pt>
                <c:pt idx="96">
                  <c:v>15269</c:v>
                </c:pt>
                <c:pt idx="97">
                  <c:v>15394</c:v>
                </c:pt>
                <c:pt idx="98">
                  <c:v>15717</c:v>
                </c:pt>
                <c:pt idx="99">
                  <c:v>15819</c:v>
                </c:pt>
                <c:pt idx="100">
                  <c:v>15792</c:v>
                </c:pt>
                <c:pt idx="101">
                  <c:v>15687</c:v>
                </c:pt>
                <c:pt idx="102">
                  <c:v>15532</c:v>
                </c:pt>
                <c:pt idx="103">
                  <c:v>15604</c:v>
                </c:pt>
                <c:pt idx="104">
                  <c:v>15725</c:v>
                </c:pt>
                <c:pt idx="105">
                  <c:v>15792</c:v>
                </c:pt>
                <c:pt idx="106">
                  <c:v>15744</c:v>
                </c:pt>
                <c:pt idx="107">
                  <c:v>15687</c:v>
                </c:pt>
                <c:pt idx="108">
                  <c:v>15670</c:v>
                </c:pt>
                <c:pt idx="109">
                  <c:v>15696</c:v>
                </c:pt>
                <c:pt idx="110">
                  <c:v>15748</c:v>
                </c:pt>
                <c:pt idx="111">
                  <c:v>15769</c:v>
                </c:pt>
                <c:pt idx="112">
                  <c:v>15755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Sheet1!$F$32:$F$144</c:f>
              <c:numCache>
                <c:formatCode>General</c:formatCode>
                <c:ptCount val="113"/>
                <c:pt idx="95">
                  <c:v>16845</c:v>
                </c:pt>
                <c:pt idx="96">
                  <c:v>17491</c:v>
                </c:pt>
                <c:pt idx="97">
                  <c:v>18160</c:v>
                </c:pt>
                <c:pt idx="98">
                  <c:v>18854</c:v>
                </c:pt>
                <c:pt idx="99">
                  <c:v>19573</c:v>
                </c:pt>
                <c:pt idx="100">
                  <c:v>20321</c:v>
                </c:pt>
                <c:pt idx="101">
                  <c:v>21097</c:v>
                </c:pt>
                <c:pt idx="102">
                  <c:v>21903</c:v>
                </c:pt>
                <c:pt idx="103">
                  <c:v>22739</c:v>
                </c:pt>
                <c:pt idx="104">
                  <c:v>23606</c:v>
                </c:pt>
                <c:pt idx="105">
                  <c:v>24507</c:v>
                </c:pt>
                <c:pt idx="106">
                  <c:v>25442</c:v>
                </c:pt>
                <c:pt idx="107">
                  <c:v>26412</c:v>
                </c:pt>
                <c:pt idx="108">
                  <c:v>27419</c:v>
                </c:pt>
                <c:pt idx="109">
                  <c:v>28464</c:v>
                </c:pt>
                <c:pt idx="110">
                  <c:v>29548</c:v>
                </c:pt>
                <c:pt idx="111">
                  <c:v>30674</c:v>
                </c:pt>
                <c:pt idx="112">
                  <c:v>31843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Sheet1!$G$32:$G$144</c:f>
              <c:numCache>
                <c:formatCode>General</c:formatCode>
                <c:ptCount val="113"/>
                <c:pt idx="95">
                  <c:v>17294</c:v>
                </c:pt>
                <c:pt idx="96">
                  <c:v>18216</c:v>
                </c:pt>
                <c:pt idx="97">
                  <c:v>19064</c:v>
                </c:pt>
                <c:pt idx="98">
                  <c:v>19879</c:v>
                </c:pt>
                <c:pt idx="99">
                  <c:v>20834</c:v>
                </c:pt>
                <c:pt idx="100">
                  <c:v>21889</c:v>
                </c:pt>
                <c:pt idx="101">
                  <c:v>23020</c:v>
                </c:pt>
                <c:pt idx="102">
                  <c:v>24217</c:v>
                </c:pt>
                <c:pt idx="103">
                  <c:v>25372</c:v>
                </c:pt>
                <c:pt idx="104">
                  <c:v>26569</c:v>
                </c:pt>
                <c:pt idx="105">
                  <c:v>27857</c:v>
                </c:pt>
                <c:pt idx="106">
                  <c:v>29267</c:v>
                </c:pt>
                <c:pt idx="107">
                  <c:v>30742</c:v>
                </c:pt>
                <c:pt idx="108">
                  <c:v>32263</c:v>
                </c:pt>
                <c:pt idx="109">
                  <c:v>33836</c:v>
                </c:pt>
                <c:pt idx="110">
                  <c:v>35477</c:v>
                </c:pt>
                <c:pt idx="111">
                  <c:v>37223</c:v>
                </c:pt>
                <c:pt idx="112">
                  <c:v>39073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Sheet1!$A$222:$A$352</c:f>
              <c:numCache>
                <c:formatCode>m/d/yyyy</c:formatCode>
                <c:ptCount val="131"/>
                <c:pt idx="0">
                  <c:v>44077</c:v>
                </c:pt>
                <c:pt idx="1">
                  <c:v>44078</c:v>
                </c:pt>
                <c:pt idx="2">
                  <c:v>44079</c:v>
                </c:pt>
                <c:pt idx="3">
                  <c:v>44080</c:v>
                </c:pt>
                <c:pt idx="4">
                  <c:v>44081</c:v>
                </c:pt>
                <c:pt idx="5">
                  <c:v>44082</c:v>
                </c:pt>
                <c:pt idx="6">
                  <c:v>44083</c:v>
                </c:pt>
                <c:pt idx="7">
                  <c:v>44084</c:v>
                </c:pt>
                <c:pt idx="8">
                  <c:v>44085</c:v>
                </c:pt>
                <c:pt idx="9">
                  <c:v>44086</c:v>
                </c:pt>
                <c:pt idx="10">
                  <c:v>44087</c:v>
                </c:pt>
                <c:pt idx="11">
                  <c:v>44088</c:v>
                </c:pt>
                <c:pt idx="12">
                  <c:v>44089</c:v>
                </c:pt>
                <c:pt idx="13">
                  <c:v>44090</c:v>
                </c:pt>
                <c:pt idx="14">
                  <c:v>44091</c:v>
                </c:pt>
                <c:pt idx="15">
                  <c:v>44092</c:v>
                </c:pt>
                <c:pt idx="16">
                  <c:v>44093</c:v>
                </c:pt>
                <c:pt idx="17">
                  <c:v>44094</c:v>
                </c:pt>
                <c:pt idx="18">
                  <c:v>44095</c:v>
                </c:pt>
                <c:pt idx="19">
                  <c:v>44096</c:v>
                </c:pt>
                <c:pt idx="20">
                  <c:v>44097</c:v>
                </c:pt>
                <c:pt idx="21">
                  <c:v>44098</c:v>
                </c:pt>
                <c:pt idx="22">
                  <c:v>44099</c:v>
                </c:pt>
                <c:pt idx="23">
                  <c:v>44100</c:v>
                </c:pt>
                <c:pt idx="24">
                  <c:v>44101</c:v>
                </c:pt>
                <c:pt idx="25">
                  <c:v>44102</c:v>
                </c:pt>
                <c:pt idx="26">
                  <c:v>44103</c:v>
                </c:pt>
                <c:pt idx="27">
                  <c:v>44104</c:v>
                </c:pt>
                <c:pt idx="28">
                  <c:v>44105</c:v>
                </c:pt>
                <c:pt idx="29">
                  <c:v>44106</c:v>
                </c:pt>
                <c:pt idx="30">
                  <c:v>44107</c:v>
                </c:pt>
                <c:pt idx="31">
                  <c:v>44108</c:v>
                </c:pt>
                <c:pt idx="32">
                  <c:v>44109</c:v>
                </c:pt>
                <c:pt idx="33">
                  <c:v>44110</c:v>
                </c:pt>
                <c:pt idx="34">
                  <c:v>44111</c:v>
                </c:pt>
                <c:pt idx="35">
                  <c:v>44112</c:v>
                </c:pt>
                <c:pt idx="36">
                  <c:v>44113</c:v>
                </c:pt>
                <c:pt idx="37">
                  <c:v>44114</c:v>
                </c:pt>
                <c:pt idx="38">
                  <c:v>44115</c:v>
                </c:pt>
                <c:pt idx="39">
                  <c:v>44116</c:v>
                </c:pt>
                <c:pt idx="40">
                  <c:v>44117</c:v>
                </c:pt>
                <c:pt idx="41">
                  <c:v>44118</c:v>
                </c:pt>
                <c:pt idx="42">
                  <c:v>44119</c:v>
                </c:pt>
                <c:pt idx="43">
                  <c:v>44120</c:v>
                </c:pt>
                <c:pt idx="44">
                  <c:v>44121</c:v>
                </c:pt>
                <c:pt idx="45">
                  <c:v>44122</c:v>
                </c:pt>
                <c:pt idx="46">
                  <c:v>44123</c:v>
                </c:pt>
                <c:pt idx="47">
                  <c:v>44124</c:v>
                </c:pt>
                <c:pt idx="48">
                  <c:v>44125</c:v>
                </c:pt>
                <c:pt idx="49">
                  <c:v>44126</c:v>
                </c:pt>
                <c:pt idx="50">
                  <c:v>44127</c:v>
                </c:pt>
                <c:pt idx="51">
                  <c:v>44128</c:v>
                </c:pt>
                <c:pt idx="52">
                  <c:v>44129</c:v>
                </c:pt>
                <c:pt idx="53">
                  <c:v>44130</c:v>
                </c:pt>
                <c:pt idx="54">
                  <c:v>44131</c:v>
                </c:pt>
                <c:pt idx="55">
                  <c:v>44132</c:v>
                </c:pt>
                <c:pt idx="56">
                  <c:v>44133</c:v>
                </c:pt>
                <c:pt idx="57">
                  <c:v>44134</c:v>
                </c:pt>
                <c:pt idx="58">
                  <c:v>44135</c:v>
                </c:pt>
                <c:pt idx="59">
                  <c:v>44136</c:v>
                </c:pt>
                <c:pt idx="60">
                  <c:v>44137</c:v>
                </c:pt>
                <c:pt idx="61">
                  <c:v>44138</c:v>
                </c:pt>
                <c:pt idx="62">
                  <c:v>44139</c:v>
                </c:pt>
                <c:pt idx="63">
                  <c:v>44140</c:v>
                </c:pt>
                <c:pt idx="64">
                  <c:v>44141</c:v>
                </c:pt>
                <c:pt idx="65">
                  <c:v>44142</c:v>
                </c:pt>
                <c:pt idx="66">
                  <c:v>44143</c:v>
                </c:pt>
                <c:pt idx="67">
                  <c:v>44144</c:v>
                </c:pt>
                <c:pt idx="68">
                  <c:v>44145</c:v>
                </c:pt>
                <c:pt idx="69">
                  <c:v>44146</c:v>
                </c:pt>
                <c:pt idx="70">
                  <c:v>44147</c:v>
                </c:pt>
                <c:pt idx="71">
                  <c:v>44148</c:v>
                </c:pt>
                <c:pt idx="72">
                  <c:v>44149</c:v>
                </c:pt>
                <c:pt idx="73">
                  <c:v>44150</c:v>
                </c:pt>
                <c:pt idx="74">
                  <c:v>44151</c:v>
                </c:pt>
                <c:pt idx="75">
                  <c:v>44152</c:v>
                </c:pt>
                <c:pt idx="76">
                  <c:v>44153</c:v>
                </c:pt>
                <c:pt idx="77">
                  <c:v>44154</c:v>
                </c:pt>
                <c:pt idx="78">
                  <c:v>44155</c:v>
                </c:pt>
                <c:pt idx="79">
                  <c:v>44156</c:v>
                </c:pt>
                <c:pt idx="80">
                  <c:v>44157</c:v>
                </c:pt>
                <c:pt idx="81">
                  <c:v>44158</c:v>
                </c:pt>
                <c:pt idx="82">
                  <c:v>44159</c:v>
                </c:pt>
                <c:pt idx="83">
                  <c:v>44160</c:v>
                </c:pt>
                <c:pt idx="84">
                  <c:v>44161</c:v>
                </c:pt>
                <c:pt idx="85">
                  <c:v>44162</c:v>
                </c:pt>
                <c:pt idx="86">
                  <c:v>44163</c:v>
                </c:pt>
                <c:pt idx="87">
                  <c:v>44164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  <c:pt idx="92">
                  <c:v>44169</c:v>
                </c:pt>
                <c:pt idx="93">
                  <c:v>44170</c:v>
                </c:pt>
                <c:pt idx="94">
                  <c:v>44171</c:v>
                </c:pt>
                <c:pt idx="95">
                  <c:v>44172</c:v>
                </c:pt>
                <c:pt idx="96">
                  <c:v>44173</c:v>
                </c:pt>
                <c:pt idx="97">
                  <c:v>44174</c:v>
                </c:pt>
                <c:pt idx="98">
                  <c:v>44175</c:v>
                </c:pt>
                <c:pt idx="99">
                  <c:v>44176</c:v>
                </c:pt>
                <c:pt idx="100">
                  <c:v>44177</c:v>
                </c:pt>
                <c:pt idx="101">
                  <c:v>44178</c:v>
                </c:pt>
                <c:pt idx="102">
                  <c:v>44179</c:v>
                </c:pt>
                <c:pt idx="103">
                  <c:v>44180</c:v>
                </c:pt>
                <c:pt idx="104">
                  <c:v>44181</c:v>
                </c:pt>
                <c:pt idx="105">
                  <c:v>44182</c:v>
                </c:pt>
                <c:pt idx="106">
                  <c:v>44183</c:v>
                </c:pt>
                <c:pt idx="107">
                  <c:v>44184</c:v>
                </c:pt>
                <c:pt idx="108">
                  <c:v>44185</c:v>
                </c:pt>
                <c:pt idx="109">
                  <c:v>44186</c:v>
                </c:pt>
                <c:pt idx="110">
                  <c:v>44187</c:v>
                </c:pt>
                <c:pt idx="111">
                  <c:v>44188</c:v>
                </c:pt>
                <c:pt idx="112">
                  <c:v>44189</c:v>
                </c:pt>
                <c:pt idx="113">
                  <c:v>44190</c:v>
                </c:pt>
                <c:pt idx="114">
                  <c:v>44191</c:v>
                </c:pt>
                <c:pt idx="115">
                  <c:v>44192</c:v>
                </c:pt>
                <c:pt idx="116">
                  <c:v>44193</c:v>
                </c:pt>
                <c:pt idx="117">
                  <c:v>44194</c:v>
                </c:pt>
                <c:pt idx="118">
                  <c:v>44195</c:v>
                </c:pt>
                <c:pt idx="119">
                  <c:v>44196</c:v>
                </c:pt>
                <c:pt idx="120">
                  <c:v>44197</c:v>
                </c:pt>
                <c:pt idx="121">
                  <c:v>44198</c:v>
                </c:pt>
                <c:pt idx="122">
                  <c:v>44199</c:v>
                </c:pt>
                <c:pt idx="123">
                  <c:v>44200</c:v>
                </c:pt>
                <c:pt idx="124">
                  <c:v>44201</c:v>
                </c:pt>
                <c:pt idx="125">
                  <c:v>44202</c:v>
                </c:pt>
                <c:pt idx="126">
                  <c:v>44203</c:v>
                </c:pt>
                <c:pt idx="127">
                  <c:v>44204</c:v>
                </c:pt>
                <c:pt idx="128">
                  <c:v>44205</c:v>
                </c:pt>
                <c:pt idx="129">
                  <c:v>44206</c:v>
                </c:pt>
                <c:pt idx="130">
                  <c:v>44207</c:v>
                </c:pt>
              </c:numCache>
            </c:numRef>
          </c:cat>
          <c:val>
            <c:numRef>
              <c:f>Sheet1!$B$222:$B$352</c:f>
              <c:numCache>
                <c:formatCode>###0</c:formatCode>
                <c:ptCount val="131"/>
                <c:pt idx="0">
                  <c:v>61</c:v>
                </c:pt>
                <c:pt idx="1">
                  <c:v>77</c:v>
                </c:pt>
                <c:pt idx="2">
                  <c:v>58</c:v>
                </c:pt>
                <c:pt idx="3">
                  <c:v>34</c:v>
                </c:pt>
                <c:pt idx="4">
                  <c:v>59</c:v>
                </c:pt>
                <c:pt idx="5">
                  <c:v>105</c:v>
                </c:pt>
                <c:pt idx="6">
                  <c:v>118</c:v>
                </c:pt>
                <c:pt idx="7">
                  <c:v>113</c:v>
                </c:pt>
                <c:pt idx="8">
                  <c:v>132</c:v>
                </c:pt>
                <c:pt idx="9">
                  <c:v>183</c:v>
                </c:pt>
                <c:pt idx="10">
                  <c:v>76</c:v>
                </c:pt>
                <c:pt idx="11">
                  <c:v>86</c:v>
                </c:pt>
                <c:pt idx="12">
                  <c:v>150</c:v>
                </c:pt>
                <c:pt idx="13">
                  <c:v>190</c:v>
                </c:pt>
                <c:pt idx="14">
                  <c:v>273</c:v>
                </c:pt>
                <c:pt idx="15">
                  <c:v>182</c:v>
                </c:pt>
                <c:pt idx="16">
                  <c:v>149</c:v>
                </c:pt>
                <c:pt idx="17">
                  <c:v>97</c:v>
                </c:pt>
                <c:pt idx="18">
                  <c:v>135</c:v>
                </c:pt>
                <c:pt idx="19">
                  <c:v>238</c:v>
                </c:pt>
                <c:pt idx="20">
                  <c:v>235</c:v>
                </c:pt>
                <c:pt idx="21">
                  <c:v>332</c:v>
                </c:pt>
                <c:pt idx="22">
                  <c:v>324</c:v>
                </c:pt>
                <c:pt idx="23">
                  <c:v>190</c:v>
                </c:pt>
                <c:pt idx="24">
                  <c:v>125</c:v>
                </c:pt>
                <c:pt idx="25">
                  <c:v>172</c:v>
                </c:pt>
                <c:pt idx="26">
                  <c:v>256</c:v>
                </c:pt>
                <c:pt idx="27">
                  <c:v>385</c:v>
                </c:pt>
                <c:pt idx="28">
                  <c:v>494</c:v>
                </c:pt>
                <c:pt idx="29">
                  <c:v>505</c:v>
                </c:pt>
                <c:pt idx="30">
                  <c:v>382</c:v>
                </c:pt>
                <c:pt idx="31">
                  <c:v>261</c:v>
                </c:pt>
                <c:pt idx="32">
                  <c:v>551</c:v>
                </c:pt>
                <c:pt idx="33">
                  <c:v>588</c:v>
                </c:pt>
                <c:pt idx="34">
                  <c:v>727</c:v>
                </c:pt>
                <c:pt idx="35">
                  <c:v>740</c:v>
                </c:pt>
                <c:pt idx="36">
                  <c:v>1114</c:v>
                </c:pt>
                <c:pt idx="37">
                  <c:v>591</c:v>
                </c:pt>
                <c:pt idx="38">
                  <c:v>474</c:v>
                </c:pt>
                <c:pt idx="39">
                  <c:v>701</c:v>
                </c:pt>
                <c:pt idx="40">
                  <c:v>1153</c:v>
                </c:pt>
                <c:pt idx="41">
                  <c:v>1255</c:v>
                </c:pt>
                <c:pt idx="42">
                  <c:v>1258</c:v>
                </c:pt>
                <c:pt idx="43">
                  <c:v>1451</c:v>
                </c:pt>
                <c:pt idx="44">
                  <c:v>1203</c:v>
                </c:pt>
                <c:pt idx="45">
                  <c:v>766</c:v>
                </c:pt>
                <c:pt idx="46">
                  <c:v>1234</c:v>
                </c:pt>
                <c:pt idx="47">
                  <c:v>1691</c:v>
                </c:pt>
                <c:pt idx="48">
                  <c:v>2076</c:v>
                </c:pt>
                <c:pt idx="49">
                  <c:v>1986</c:v>
                </c:pt>
                <c:pt idx="50">
                  <c:v>2193</c:v>
                </c:pt>
                <c:pt idx="51">
                  <c:v>1765</c:v>
                </c:pt>
                <c:pt idx="52">
                  <c:v>1145</c:v>
                </c:pt>
                <c:pt idx="53">
                  <c:v>1703</c:v>
                </c:pt>
                <c:pt idx="54">
                  <c:v>2396</c:v>
                </c:pt>
                <c:pt idx="55">
                  <c:v>2057</c:v>
                </c:pt>
                <c:pt idx="56" formatCode="General">
                  <c:v>2100</c:v>
                </c:pt>
                <c:pt idx="57" formatCode="General">
                  <c:v>2346</c:v>
                </c:pt>
                <c:pt idx="58" formatCode="General">
                  <c:v>1858</c:v>
                </c:pt>
                <c:pt idx="59" formatCode="General">
                  <c:v>1085</c:v>
                </c:pt>
                <c:pt idx="60" formatCode="General">
                  <c:v>1756</c:v>
                </c:pt>
                <c:pt idx="61" formatCode="General">
                  <c:v>2119</c:v>
                </c:pt>
                <c:pt idx="62" formatCode="General">
                  <c:v>2653</c:v>
                </c:pt>
                <c:pt idx="63" formatCode="General">
                  <c:v>2483</c:v>
                </c:pt>
                <c:pt idx="64" formatCode="General">
                  <c:v>2265</c:v>
                </c:pt>
                <c:pt idx="65" formatCode="General">
                  <c:v>1447</c:v>
                </c:pt>
                <c:pt idx="66" formatCode="General">
                  <c:v>672</c:v>
                </c:pt>
                <c:pt idx="67" formatCode="General">
                  <c:v>1168</c:v>
                </c:pt>
                <c:pt idx="68" formatCode="General">
                  <c:v>1725</c:v>
                </c:pt>
                <c:pt idx="69" formatCode="General">
                  <c:v>1939</c:v>
                </c:pt>
                <c:pt idx="70" formatCode="General">
                  <c:v>1709</c:v>
                </c:pt>
                <c:pt idx="71" formatCode="General">
                  <c:v>1659</c:v>
                </c:pt>
                <c:pt idx="72" formatCode="General">
                  <c:v>905</c:v>
                </c:pt>
                <c:pt idx="73" formatCode="General">
                  <c:v>339</c:v>
                </c:pt>
                <c:pt idx="74" formatCode="General">
                  <c:v>1265</c:v>
                </c:pt>
                <c:pt idx="75" formatCode="General">
                  <c:v>797</c:v>
                </c:pt>
                <c:pt idx="76" formatCode="General">
                  <c:v>1123</c:v>
                </c:pt>
                <c:pt idx="77" formatCode="General">
                  <c:v>1262</c:v>
                </c:pt>
                <c:pt idx="78" formatCode="General">
                  <c:v>1119</c:v>
                </c:pt>
                <c:pt idx="79" formatCode="General">
                  <c:v>660</c:v>
                </c:pt>
                <c:pt idx="80" formatCode="General">
                  <c:v>310</c:v>
                </c:pt>
                <c:pt idx="81" formatCode="General">
                  <c:v>1003</c:v>
                </c:pt>
                <c:pt idx="82" formatCode="General">
                  <c:v>1167</c:v>
                </c:pt>
                <c:pt idx="83" formatCode="General">
                  <c:v>975</c:v>
                </c:pt>
                <c:pt idx="84" formatCode="General">
                  <c:v>935</c:v>
                </c:pt>
                <c:pt idx="85" formatCode="General">
                  <c:v>876</c:v>
                </c:pt>
                <c:pt idx="86" formatCode="General">
                  <c:v>490</c:v>
                </c:pt>
                <c:pt idx="87" formatCode="General">
                  <c:v>253</c:v>
                </c:pt>
                <c:pt idx="88" formatCode="General">
                  <c:v>812</c:v>
                </c:pt>
                <c:pt idx="89" formatCode="General">
                  <c:v>913</c:v>
                </c:pt>
                <c:pt idx="90" formatCode="General">
                  <c:v>886</c:v>
                </c:pt>
                <c:pt idx="91" formatCode="General">
                  <c:v>828</c:v>
                </c:pt>
                <c:pt idx="92" formatCode="General">
                  <c:v>883</c:v>
                </c:pt>
                <c:pt idx="93" formatCode="General">
                  <c:v>644</c:v>
                </c:pt>
                <c:pt idx="94" formatCode="General">
                  <c:v>225</c:v>
                </c:pt>
                <c:pt idx="95" formatCode="General">
                  <c:v>835</c:v>
                </c:pt>
                <c:pt idx="96" formatCode="General">
                  <c:v>1043</c:v>
                </c:pt>
                <c:pt idx="97" formatCode="General">
                  <c:v>1125</c:v>
                </c:pt>
                <c:pt idx="98" formatCode="General">
                  <c:v>1000</c:v>
                </c:pt>
                <c:pt idx="99" formatCode="General">
                  <c:v>1017</c:v>
                </c:pt>
                <c:pt idx="100" formatCode="General">
                  <c:v>609</c:v>
                </c:pt>
                <c:pt idx="101" formatCode="General">
                  <c:v>354</c:v>
                </c:pt>
                <c:pt idx="102" formatCode="General">
                  <c:v>984</c:v>
                </c:pt>
                <c:pt idx="103" formatCode="General">
                  <c:v>1178</c:v>
                </c:pt>
                <c:pt idx="104" formatCode="General">
                  <c:v>1317</c:v>
                </c:pt>
                <c:pt idx="105" formatCode="General">
                  <c:v>1167</c:v>
                </c:pt>
                <c:pt idx="106" formatCode="General">
                  <c:v>1360</c:v>
                </c:pt>
                <c:pt idx="107" formatCode="General">
                  <c:v>765</c:v>
                </c:pt>
                <c:pt idx="108" formatCode="General">
                  <c:v>535</c:v>
                </c:pt>
                <c:pt idx="109" formatCode="General">
                  <c:v>1352</c:v>
                </c:pt>
                <c:pt idx="110" formatCode="General">
                  <c:v>1692</c:v>
                </c:pt>
                <c:pt idx="111" formatCode="General">
                  <c:v>2090</c:v>
                </c:pt>
                <c:pt idx="112" formatCode="General">
                  <c:v>647</c:v>
                </c:pt>
                <c:pt idx="113" formatCode="General">
                  <c:v>529</c:v>
                </c:pt>
                <c:pt idx="114" formatCode="General">
                  <c:v>610</c:v>
                </c:pt>
                <c:pt idx="115" formatCode="General">
                  <c:v>675</c:v>
                </c:pt>
                <c:pt idx="116" formatCode="General">
                  <c:v>1826</c:v>
                </c:pt>
                <c:pt idx="117" formatCode="General">
                  <c:v>2533</c:v>
                </c:pt>
                <c:pt idx="118" formatCode="General">
                  <c:v>2832</c:v>
                </c:pt>
                <c:pt idx="119" formatCode="General">
                  <c:v>2280</c:v>
                </c:pt>
                <c:pt idx="120" formatCode="General">
                  <c:v>755</c:v>
                </c:pt>
                <c:pt idx="121" formatCode="General">
                  <c:v>1084</c:v>
                </c:pt>
                <c:pt idx="122" formatCode="General">
                  <c:v>1163</c:v>
                </c:pt>
                <c:pt idx="123" formatCode="General">
                  <c:v>2412</c:v>
                </c:pt>
                <c:pt idx="124" formatCode="General">
                  <c:v>3133</c:v>
                </c:pt>
                <c:pt idx="125" formatCode="General">
                  <c:v>3160</c:v>
                </c:pt>
                <c:pt idx="126" formatCode="General">
                  <c:v>2943</c:v>
                </c:pt>
                <c:pt idx="127" formatCode="General">
                  <c:v>2669</c:v>
                </c:pt>
                <c:pt idx="128" formatCode="General">
                  <c:v>1662</c:v>
                </c:pt>
                <c:pt idx="129" formatCode="General">
                  <c:v>807</c:v>
                </c:pt>
                <c:pt idx="130" formatCode="General">
                  <c:v>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C-4B1A-804B-9913D4C29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prezentace!$B$97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prezentace!$D$97:$BL$97</c:f>
              <c:numCache>
                <c:formatCode>#,##0</c:formatCode>
                <c:ptCount val="61"/>
                <c:pt idx="0">
                  <c:v>4643</c:v>
                </c:pt>
                <c:pt idx="1">
                  <c:v>4536</c:v>
                </c:pt>
                <c:pt idx="2">
                  <c:v>4497</c:v>
                </c:pt>
                <c:pt idx="3">
                  <c:v>4458</c:v>
                </c:pt>
                <c:pt idx="4">
                  <c:v>4102</c:v>
                </c:pt>
                <c:pt idx="5">
                  <c:v>4156</c:v>
                </c:pt>
                <c:pt idx="6">
                  <c:v>4495</c:v>
                </c:pt>
                <c:pt idx="7">
                  <c:v>4407</c:v>
                </c:pt>
                <c:pt idx="8">
                  <c:v>4444</c:v>
                </c:pt>
                <c:pt idx="9">
                  <c:v>4532</c:v>
                </c:pt>
                <c:pt idx="10">
                  <c:v>4514</c:v>
                </c:pt>
                <c:pt idx="11">
                  <c:v>4283</c:v>
                </c:pt>
                <c:pt idx="12">
                  <c:v>4395</c:v>
                </c:pt>
                <c:pt idx="13">
                  <c:v>4752</c:v>
                </c:pt>
                <c:pt idx="14">
                  <c:v>4726</c:v>
                </c:pt>
                <c:pt idx="15">
                  <c:v>4686</c:v>
                </c:pt>
                <c:pt idx="16">
                  <c:v>4707</c:v>
                </c:pt>
                <c:pt idx="17">
                  <c:v>4731</c:v>
                </c:pt>
                <c:pt idx="18">
                  <c:v>4447</c:v>
                </c:pt>
                <c:pt idx="19">
                  <c:v>4546</c:v>
                </c:pt>
                <c:pt idx="20">
                  <c:v>4927</c:v>
                </c:pt>
                <c:pt idx="21">
                  <c:v>4904</c:v>
                </c:pt>
                <c:pt idx="22">
                  <c:v>4904</c:v>
                </c:pt>
                <c:pt idx="23">
                  <c:v>4249</c:v>
                </c:pt>
                <c:pt idx="24">
                  <c:v>4326</c:v>
                </c:pt>
                <c:pt idx="25">
                  <c:v>4583</c:v>
                </c:pt>
                <c:pt idx="26">
                  <c:v>4911</c:v>
                </c:pt>
                <c:pt idx="27">
                  <c:v>5689</c:v>
                </c:pt>
                <c:pt idx="28">
                  <c:v>5931</c:v>
                </c:pt>
                <c:pt idx="29">
                  <c:v>6082</c:v>
                </c:pt>
                <c:pt idx="30">
                  <c:v>6097</c:v>
                </c:pt>
                <c:pt idx="31">
                  <c:v>5615</c:v>
                </c:pt>
                <c:pt idx="32">
                  <c:v>5928</c:v>
                </c:pt>
                <c:pt idx="33">
                  <c:v>6253</c:v>
                </c:pt>
                <c:pt idx="34">
                  <c:v>7169</c:v>
                </c:pt>
                <c:pt idx="35">
                  <c:v>7358</c:v>
                </c:pt>
                <c:pt idx="36">
                  <c:v>7335</c:v>
                </c:pt>
                <c:pt idx="37">
                  <c:v>7448</c:v>
                </c:pt>
                <c:pt idx="38">
                  <c:v>7228</c:v>
                </c:pt>
                <c:pt idx="39">
                  <c:v>6632</c:v>
                </c:pt>
                <c:pt idx="40">
                  <c:v>6797</c:v>
                </c:pt>
                <c:pt idx="41">
                  <c:v>7132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9-4F24-BD9C-E32E4AC3C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prezentace!$B$92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prezentace!$D$92:$BL$92</c:f>
              <c:numCache>
                <c:formatCode>General</c:formatCode>
                <c:ptCount val="61"/>
                <c:pt idx="29">
                  <c:v>6491.146158409887</c:v>
                </c:pt>
                <c:pt idx="30">
                  <c:v>6905.611439802864</c:v>
                </c:pt>
                <c:pt idx="31">
                  <c:v>7337.0275100992676</c:v>
                </c:pt>
                <c:pt idx="32">
                  <c:v>7785.5892459664001</c:v>
                </c:pt>
                <c:pt idx="33">
                  <c:v>8257.6013644683153</c:v>
                </c:pt>
                <c:pt idx="34">
                  <c:v>8616.1101743929685</c:v>
                </c:pt>
                <c:pt idx="35">
                  <c:v>8874.2810006591972</c:v>
                </c:pt>
                <c:pt idx="36">
                  <c:v>9065.5843477791768</c:v>
                </c:pt>
                <c:pt idx="37">
                  <c:v>9214.6363873468581</c:v>
                </c:pt>
                <c:pt idx="38">
                  <c:v>9311.9520079502963</c:v>
                </c:pt>
                <c:pt idx="39">
                  <c:v>9348.6173056728712</c:v>
                </c:pt>
                <c:pt idx="40">
                  <c:v>9320.4487206900412</c:v>
                </c:pt>
                <c:pt idx="41">
                  <c:v>9226.7814277165053</c:v>
                </c:pt>
                <c:pt idx="42">
                  <c:v>9085.8632028366192</c:v>
                </c:pt>
                <c:pt idx="43">
                  <c:v>8911.5957055715189</c:v>
                </c:pt>
                <c:pt idx="44">
                  <c:v>8712.0384297550245</c:v>
                </c:pt>
                <c:pt idx="45">
                  <c:v>8488.035233378685</c:v>
                </c:pt>
                <c:pt idx="46">
                  <c:v>8242.2311749416313</c:v>
                </c:pt>
                <c:pt idx="47">
                  <c:v>7978.9770052342319</c:v>
                </c:pt>
                <c:pt idx="48">
                  <c:v>7703.6101957905767</c:v>
                </c:pt>
                <c:pt idx="49">
                  <c:v>7422.1553655236485</c:v>
                </c:pt>
                <c:pt idx="50">
                  <c:v>7137.4031951156194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49-4F24-BD9C-E32E4AC3CED0}"/>
            </c:ext>
          </c:extLst>
        </c:ser>
        <c:ser>
          <c:idx val="1"/>
          <c:order val="1"/>
          <c:tx>
            <c:strRef>
              <c:f>prezentace!$B$93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prezentace!$D$93:$BL$93</c:f>
              <c:numCache>
                <c:formatCode>General</c:formatCode>
                <c:ptCount val="61"/>
                <c:pt idx="29">
                  <c:v>6491.146158409887</c:v>
                </c:pt>
                <c:pt idx="30">
                  <c:v>6905.611439802864</c:v>
                </c:pt>
                <c:pt idx="31">
                  <c:v>7337.0275100992676</c:v>
                </c:pt>
                <c:pt idx="32">
                  <c:v>7785.5892459664001</c:v>
                </c:pt>
                <c:pt idx="33">
                  <c:v>8257.6013644683153</c:v>
                </c:pt>
                <c:pt idx="34">
                  <c:v>8693.7777079647294</c:v>
                </c:pt>
                <c:pt idx="35">
                  <c:v>9095.2456379625946</c:v>
                </c:pt>
                <c:pt idx="36">
                  <c:v>9474.1373476446424</c:v>
                </c:pt>
                <c:pt idx="37">
                  <c:v>9840.0101649195512</c:v>
                </c:pt>
                <c:pt idx="38">
                  <c:v>10182.125733305851</c:v>
                </c:pt>
                <c:pt idx="39">
                  <c:v>10492.942216677326</c:v>
                </c:pt>
                <c:pt idx="40">
                  <c:v>10769.574819702673</c:v>
                </c:pt>
                <c:pt idx="41">
                  <c:v>11011.213510151425</c:v>
                </c:pt>
                <c:pt idx="42">
                  <c:v>11227.071258941813</c:v>
                </c:pt>
                <c:pt idx="43">
                  <c:v>11423.360006208313</c:v>
                </c:pt>
                <c:pt idx="44">
                  <c:v>11603.203458215541</c:v>
                </c:pt>
                <c:pt idx="45">
                  <c:v>11763.781839120535</c:v>
                </c:pt>
                <c:pt idx="46">
                  <c:v>11904.845840274713</c:v>
                </c:pt>
                <c:pt idx="47">
                  <c:v>12028.873973335689</c:v>
                </c:pt>
                <c:pt idx="48">
                  <c:v>12138.948395041081</c:v>
                </c:pt>
                <c:pt idx="49">
                  <c:v>12238.088236467613</c:v>
                </c:pt>
                <c:pt idx="50">
                  <c:v>12326.636889143307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49-4F24-BD9C-E32E4AC3CED0}"/>
            </c:ext>
          </c:extLst>
        </c:ser>
        <c:ser>
          <c:idx val="2"/>
          <c:order val="2"/>
          <c:tx>
            <c:strRef>
              <c:f>prezentace!$B$94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prezentace!$D$94:$BL$94</c:f>
              <c:numCache>
                <c:formatCode>General</c:formatCode>
                <c:ptCount val="61"/>
                <c:pt idx="29">
                  <c:v>6491.146158409887</c:v>
                </c:pt>
                <c:pt idx="30">
                  <c:v>6905.611439802864</c:v>
                </c:pt>
                <c:pt idx="31">
                  <c:v>7337.0275100992676</c:v>
                </c:pt>
                <c:pt idx="32">
                  <c:v>7785.5892459664001</c:v>
                </c:pt>
                <c:pt idx="33">
                  <c:v>8257.6013644683153</c:v>
                </c:pt>
                <c:pt idx="34">
                  <c:v>8752.2733325363315</c:v>
                </c:pt>
                <c:pt idx="35">
                  <c:v>9261.8027397871047</c:v>
                </c:pt>
                <c:pt idx="36">
                  <c:v>9782.122768508445</c:v>
                </c:pt>
                <c:pt idx="37">
                  <c:v>10311.394619309962</c:v>
                </c:pt>
                <c:pt idx="38">
                  <c:v>10845.742330896892</c:v>
                </c:pt>
                <c:pt idx="39">
                  <c:v>11385.121740918172</c:v>
                </c:pt>
                <c:pt idx="40">
                  <c:v>11931.959925188698</c:v>
                </c:pt>
                <c:pt idx="41">
                  <c:v>12488.357824084227</c:v>
                </c:pt>
                <c:pt idx="42">
                  <c:v>13053.987824497446</c:v>
                </c:pt>
                <c:pt idx="43">
                  <c:v>13630.136815463831</c:v>
                </c:pt>
                <c:pt idx="44">
                  <c:v>14220.632446661777</c:v>
                </c:pt>
                <c:pt idx="45">
                  <c:v>14826.477223400343</c:v>
                </c:pt>
                <c:pt idx="46">
                  <c:v>15448.165549250154</c:v>
                </c:pt>
                <c:pt idx="47">
                  <c:v>16086.753505014109</c:v>
                </c:pt>
                <c:pt idx="48">
                  <c:v>16743.150008752327</c:v>
                </c:pt>
                <c:pt idx="49">
                  <c:v>17418.481902475709</c:v>
                </c:pt>
                <c:pt idx="50">
                  <c:v>18113.806817494733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49-4F24-BD9C-E32E4AC3CED0}"/>
            </c:ext>
          </c:extLst>
        </c:ser>
        <c:ser>
          <c:idx val="3"/>
          <c:order val="3"/>
          <c:tx>
            <c:strRef>
              <c:f>prezentace!$B$95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prezentace!$D$95:$BL$95</c:f>
              <c:numCache>
                <c:formatCode>General</c:formatCode>
                <c:ptCount val="61"/>
                <c:pt idx="29" formatCode="0">
                  <c:v>6491.146158409887</c:v>
                </c:pt>
                <c:pt idx="30" formatCode="0">
                  <c:v>6905.611439802864</c:v>
                </c:pt>
                <c:pt idx="31" formatCode="0">
                  <c:v>7337.0275100992676</c:v>
                </c:pt>
                <c:pt idx="32" formatCode="0">
                  <c:v>7785.5892459664001</c:v>
                </c:pt>
                <c:pt idx="33" formatCode="0">
                  <c:v>8257.6013644683153</c:v>
                </c:pt>
                <c:pt idx="34" formatCode="0">
                  <c:v>8771.4026372942681</c:v>
                </c:pt>
                <c:pt idx="35" formatCode="0">
                  <c:v>9316.2005193657478</c:v>
                </c:pt>
                <c:pt idx="36" formatCode="0">
                  <c:v>9882.7315625500632</c:v>
                </c:pt>
                <c:pt idx="37" formatCode="0">
                  <c:v>10465.3939329896</c:v>
                </c:pt>
                <c:pt idx="38" formatCode="0">
                  <c:v>11064.018201437633</c:v>
                </c:pt>
                <c:pt idx="39" formatCode="0">
                  <c:v>11682.172089677139</c:v>
                </c:pt>
                <c:pt idx="40" formatCode="0">
                  <c:v>12324.824091012511</c:v>
                </c:pt>
                <c:pt idx="41" formatCode="0">
                  <c:v>12995.59535717269</c:v>
                </c:pt>
                <c:pt idx="42" formatCode="0">
                  <c:v>13690.785924211063</c:v>
                </c:pt>
                <c:pt idx="43" formatCode="0">
                  <c:v>14410.653070846873</c:v>
                </c:pt>
                <c:pt idx="44" formatCode="0">
                  <c:v>15160.507076950456</c:v>
                </c:pt>
                <c:pt idx="45" formatCode="0">
                  <c:v>15944.429730848584</c:v>
                </c:pt>
                <c:pt idx="46" formatCode="0">
                  <c:v>16764.075654671436</c:v>
                </c:pt>
                <c:pt idx="47" formatCode="0">
                  <c:v>17620.446555825074</c:v>
                </c:pt>
                <c:pt idx="48" formatCode="0">
                  <c:v>18514.23497675918</c:v>
                </c:pt>
                <c:pt idx="49" formatCode="0">
                  <c:v>19446.796465007585</c:v>
                </c:pt>
                <c:pt idx="50" formatCode="0">
                  <c:v>20420.922108158764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49-4F24-BD9C-E32E4AC3CED0}"/>
            </c:ext>
          </c:extLst>
        </c:ser>
        <c:ser>
          <c:idx val="4"/>
          <c:order val="4"/>
          <c:tx>
            <c:strRef>
              <c:f>prezentace!$B$96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prezentace!$D$96:$BL$96</c:f>
              <c:numCache>
                <c:formatCode>General</c:formatCode>
                <c:ptCount val="61"/>
                <c:pt idx="0">
                  <c:v>8164</c:v>
                </c:pt>
                <c:pt idx="1">
                  <c:v>8164</c:v>
                </c:pt>
                <c:pt idx="2">
                  <c:v>8164</c:v>
                </c:pt>
                <c:pt idx="3">
                  <c:v>8164</c:v>
                </c:pt>
                <c:pt idx="4">
                  <c:v>8164</c:v>
                </c:pt>
                <c:pt idx="5">
                  <c:v>8164</c:v>
                </c:pt>
                <c:pt idx="6">
                  <c:v>8164</c:v>
                </c:pt>
                <c:pt idx="7">
                  <c:v>8164</c:v>
                </c:pt>
                <c:pt idx="8">
                  <c:v>8164</c:v>
                </c:pt>
                <c:pt idx="9">
                  <c:v>8164</c:v>
                </c:pt>
                <c:pt idx="10">
                  <c:v>8164</c:v>
                </c:pt>
                <c:pt idx="11">
                  <c:v>8164</c:v>
                </c:pt>
                <c:pt idx="12">
                  <c:v>8164</c:v>
                </c:pt>
                <c:pt idx="13">
                  <c:v>8164</c:v>
                </c:pt>
                <c:pt idx="14">
                  <c:v>8164</c:v>
                </c:pt>
                <c:pt idx="15">
                  <c:v>8164</c:v>
                </c:pt>
                <c:pt idx="16">
                  <c:v>8164</c:v>
                </c:pt>
                <c:pt idx="17">
                  <c:v>8164</c:v>
                </c:pt>
                <c:pt idx="18">
                  <c:v>8164</c:v>
                </c:pt>
                <c:pt idx="19">
                  <c:v>8164</c:v>
                </c:pt>
                <c:pt idx="20">
                  <c:v>8164</c:v>
                </c:pt>
                <c:pt idx="21">
                  <c:v>8164</c:v>
                </c:pt>
                <c:pt idx="22">
                  <c:v>8164</c:v>
                </c:pt>
                <c:pt idx="23">
                  <c:v>8164</c:v>
                </c:pt>
                <c:pt idx="24">
                  <c:v>8164</c:v>
                </c:pt>
                <c:pt idx="25">
                  <c:v>8164</c:v>
                </c:pt>
                <c:pt idx="26">
                  <c:v>8164</c:v>
                </c:pt>
                <c:pt idx="27">
                  <c:v>8164</c:v>
                </c:pt>
                <c:pt idx="28">
                  <c:v>8164</c:v>
                </c:pt>
                <c:pt idx="29">
                  <c:v>8164</c:v>
                </c:pt>
                <c:pt idx="30">
                  <c:v>8164</c:v>
                </c:pt>
                <c:pt idx="31">
                  <c:v>8164</c:v>
                </c:pt>
                <c:pt idx="32">
                  <c:v>8164</c:v>
                </c:pt>
                <c:pt idx="33">
                  <c:v>8164</c:v>
                </c:pt>
                <c:pt idx="34">
                  <c:v>8164</c:v>
                </c:pt>
                <c:pt idx="35">
                  <c:v>8164</c:v>
                </c:pt>
                <c:pt idx="36">
                  <c:v>8164</c:v>
                </c:pt>
                <c:pt idx="37">
                  <c:v>8164</c:v>
                </c:pt>
                <c:pt idx="38">
                  <c:v>8164</c:v>
                </c:pt>
                <c:pt idx="39">
                  <c:v>8164</c:v>
                </c:pt>
                <c:pt idx="40">
                  <c:v>8164</c:v>
                </c:pt>
                <c:pt idx="41">
                  <c:v>8164</c:v>
                </c:pt>
                <c:pt idx="42">
                  <c:v>8164</c:v>
                </c:pt>
                <c:pt idx="43">
                  <c:v>8164</c:v>
                </c:pt>
                <c:pt idx="44">
                  <c:v>8164</c:v>
                </c:pt>
                <c:pt idx="45">
                  <c:v>8164</c:v>
                </c:pt>
                <c:pt idx="46">
                  <c:v>8164</c:v>
                </c:pt>
                <c:pt idx="47">
                  <c:v>8164</c:v>
                </c:pt>
                <c:pt idx="48">
                  <c:v>8164</c:v>
                </c:pt>
                <c:pt idx="49">
                  <c:v>8164</c:v>
                </c:pt>
                <c:pt idx="50">
                  <c:v>8164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49-4F24-BD9C-E32E4AC3C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prezentace!$B$277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prezentace!$D$277:$BL$277</c:f>
              <c:numCache>
                <c:formatCode>General</c:formatCode>
                <c:ptCount val="61"/>
                <c:pt idx="0">
                  <c:v>729</c:v>
                </c:pt>
                <c:pt idx="1">
                  <c:v>713</c:v>
                </c:pt>
                <c:pt idx="2">
                  <c:v>713</c:v>
                </c:pt>
                <c:pt idx="3">
                  <c:v>707</c:v>
                </c:pt>
                <c:pt idx="4">
                  <c:v>685</c:v>
                </c:pt>
                <c:pt idx="5">
                  <c:v>673</c:v>
                </c:pt>
                <c:pt idx="6">
                  <c:v>710</c:v>
                </c:pt>
                <c:pt idx="7">
                  <c:v>698</c:v>
                </c:pt>
                <c:pt idx="8">
                  <c:v>685</c:v>
                </c:pt>
                <c:pt idx="9">
                  <c:v>709</c:v>
                </c:pt>
                <c:pt idx="10">
                  <c:v>699</c:v>
                </c:pt>
                <c:pt idx="11">
                  <c:v>696</c:v>
                </c:pt>
                <c:pt idx="12">
                  <c:v>712</c:v>
                </c:pt>
                <c:pt idx="13">
                  <c:v>729</c:v>
                </c:pt>
                <c:pt idx="14">
                  <c:v>725</c:v>
                </c:pt>
                <c:pt idx="15">
                  <c:v>738</c:v>
                </c:pt>
                <c:pt idx="16">
                  <c:v>725</c:v>
                </c:pt>
                <c:pt idx="17">
                  <c:v>728</c:v>
                </c:pt>
                <c:pt idx="18">
                  <c:v>739</c:v>
                </c:pt>
                <c:pt idx="19">
                  <c:v>747</c:v>
                </c:pt>
                <c:pt idx="20">
                  <c:v>754</c:v>
                </c:pt>
                <c:pt idx="21">
                  <c:v>760</c:v>
                </c:pt>
                <c:pt idx="22">
                  <c:v>773</c:v>
                </c:pt>
                <c:pt idx="23">
                  <c:v>745</c:v>
                </c:pt>
                <c:pt idx="24">
                  <c:v>764</c:v>
                </c:pt>
                <c:pt idx="25">
                  <c:v>801</c:v>
                </c:pt>
                <c:pt idx="26">
                  <c:v>844</c:v>
                </c:pt>
                <c:pt idx="27">
                  <c:v>908</c:v>
                </c:pt>
                <c:pt idx="28">
                  <c:v>945</c:v>
                </c:pt>
                <c:pt idx="29">
                  <c:v>958</c:v>
                </c:pt>
                <c:pt idx="30">
                  <c:v>976</c:v>
                </c:pt>
                <c:pt idx="31">
                  <c:v>950</c:v>
                </c:pt>
                <c:pt idx="32">
                  <c:v>962</c:v>
                </c:pt>
                <c:pt idx="33">
                  <c:v>1004</c:v>
                </c:pt>
                <c:pt idx="34">
                  <c:v>1085</c:v>
                </c:pt>
                <c:pt idx="35">
                  <c:v>1112</c:v>
                </c:pt>
                <c:pt idx="36">
                  <c:v>1145</c:v>
                </c:pt>
                <c:pt idx="37">
                  <c:v>1138</c:v>
                </c:pt>
                <c:pt idx="38">
                  <c:v>1127</c:v>
                </c:pt>
                <c:pt idx="39">
                  <c:v>1130</c:v>
                </c:pt>
                <c:pt idx="40">
                  <c:v>1154</c:v>
                </c:pt>
                <c:pt idx="41">
                  <c:v>1137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7-4DAD-AA34-0ABCE552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prezentace!$B$272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prezentace!$D$272:$BL$272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1271.9250297272806</c:v>
                </c:pt>
                <c:pt idx="35">
                  <c:v>1314.239559806676</c:v>
                </c:pt>
                <c:pt idx="36">
                  <c:v>1349.3542930653066</c:v>
                </c:pt>
                <c:pt idx="37">
                  <c:v>1378.3824854466548</c:v>
                </c:pt>
                <c:pt idx="38">
                  <c:v>1400.8573642722674</c:v>
                </c:pt>
                <c:pt idx="39">
                  <c:v>1414.918010695586</c:v>
                </c:pt>
                <c:pt idx="40">
                  <c:v>1420.4341575308354</c:v>
                </c:pt>
                <c:pt idx="41">
                  <c:v>1416.6036289033507</c:v>
                </c:pt>
                <c:pt idx="42">
                  <c:v>1405.4387297596102</c:v>
                </c:pt>
                <c:pt idx="43">
                  <c:v>1388.5370462100639</c:v>
                </c:pt>
                <c:pt idx="44">
                  <c:v>1366.5308146082466</c:v>
                </c:pt>
                <c:pt idx="45">
                  <c:v>1340.0299861196675</c:v>
                </c:pt>
                <c:pt idx="46">
                  <c:v>1309.2027233409246</c:v>
                </c:pt>
                <c:pt idx="47">
                  <c:v>1275.1593171446152</c:v>
                </c:pt>
                <c:pt idx="48">
                  <c:v>1238.4925047972622</c:v>
                </c:pt>
                <c:pt idx="49">
                  <c:v>1200.0605298391113</c:v>
                </c:pt>
                <c:pt idx="50">
                  <c:v>1160.4303633279283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77-4DAD-AA34-0ABCE552F061}"/>
            </c:ext>
          </c:extLst>
        </c:ser>
        <c:ser>
          <c:idx val="1"/>
          <c:order val="1"/>
          <c:tx>
            <c:strRef>
              <c:f>prezentace!$B$273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prezentace!$D$273:$BL$273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1280.6001080140691</c:v>
                </c:pt>
                <c:pt idx="35">
                  <c:v>1338.9349871594752</c:v>
                </c:pt>
                <c:pt idx="36">
                  <c:v>1395.7826623000035</c:v>
                </c:pt>
                <c:pt idx="37">
                  <c:v>1451.1744088906078</c:v>
                </c:pt>
                <c:pt idx="38">
                  <c:v>1504.4882928458705</c:v>
                </c:pt>
                <c:pt idx="39">
                  <c:v>1553.9362632697353</c:v>
                </c:pt>
                <c:pt idx="40">
                  <c:v>1599.3789201716522</c:v>
                </c:pt>
                <c:pt idx="41">
                  <c:v>1640.1101540105331</c:v>
                </c:pt>
                <c:pt idx="42">
                  <c:v>1677.0745997859956</c:v>
                </c:pt>
                <c:pt idx="43">
                  <c:v>1711.011590866256</c:v>
                </c:pt>
                <c:pt idx="44">
                  <c:v>1741.8835163142737</c:v>
                </c:pt>
                <c:pt idx="45">
                  <c:v>1769.7734952689602</c:v>
                </c:pt>
                <c:pt idx="46">
                  <c:v>1794.3700618491735</c:v>
                </c:pt>
                <c:pt idx="47">
                  <c:v>1816.399201700201</c:v>
                </c:pt>
                <c:pt idx="48">
                  <c:v>1836.0865991604217</c:v>
                </c:pt>
                <c:pt idx="49">
                  <c:v>1853.810642063715</c:v>
                </c:pt>
                <c:pt idx="50">
                  <c:v>1869.7159400701289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77-4DAD-AA34-0ABCE552F061}"/>
            </c:ext>
          </c:extLst>
        </c:ser>
        <c:ser>
          <c:idx val="2"/>
          <c:order val="2"/>
          <c:tx>
            <c:strRef>
              <c:f>prezentace!$B$274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prezentace!$D$274:$BL$274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1287.1337791538169</c:v>
                </c:pt>
                <c:pt idx="35">
                  <c:v>1357.549715920275</c:v>
                </c:pt>
                <c:pt idx="36">
                  <c:v>1430.7819090017929</c:v>
                </c:pt>
                <c:pt idx="37">
                  <c:v>1506.0419494336261</c:v>
                </c:pt>
                <c:pt idx="38">
                  <c:v>1583.4629829168036</c:v>
                </c:pt>
                <c:pt idx="39">
                  <c:v>1662.0341768755013</c:v>
                </c:pt>
                <c:pt idx="40">
                  <c:v>1742.1697556704817</c:v>
                </c:pt>
                <c:pt idx="41">
                  <c:v>1823.7087614260445</c:v>
                </c:pt>
                <c:pt idx="42">
                  <c:v>1906.619530801649</c:v>
                </c:pt>
                <c:pt idx="43">
                  <c:v>1991.2171095711242</c:v>
                </c:pt>
                <c:pt idx="44">
                  <c:v>2077.5108417010561</c:v>
                </c:pt>
                <c:pt idx="45">
                  <c:v>2165.9736883034307</c:v>
                </c:pt>
                <c:pt idx="46">
                  <c:v>2256.3491635040482</c:v>
                </c:pt>
                <c:pt idx="47">
                  <c:v>2349.2057687097245</c:v>
                </c:pt>
                <c:pt idx="48">
                  <c:v>2444.5727805113706</c:v>
                </c:pt>
                <c:pt idx="49">
                  <c:v>2542.5917610084412</c:v>
                </c:pt>
                <c:pt idx="50">
                  <c:v>2643.4343073682171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77-4DAD-AA34-0ABCE552F061}"/>
            </c:ext>
          </c:extLst>
        </c:ser>
        <c:ser>
          <c:idx val="3"/>
          <c:order val="3"/>
          <c:tx>
            <c:strRef>
              <c:f>prezentace!$B$275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prezentace!$D$275:$BL$275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1289.2704276183081</c:v>
                </c:pt>
                <c:pt idx="35">
                  <c:v>1363.6293167227636</c:v>
                </c:pt>
                <c:pt idx="36">
                  <c:v>1442.2152201417075</c:v>
                </c:pt>
                <c:pt idx="37">
                  <c:v>1523.9669660941754</c:v>
                </c:pt>
                <c:pt idx="38">
                  <c:v>1609.42828980329</c:v>
                </c:pt>
                <c:pt idx="39">
                  <c:v>1697.9726765158107</c:v>
                </c:pt>
                <c:pt idx="40">
                  <c:v>1790.299415695215</c:v>
                </c:pt>
                <c:pt idx="41">
                  <c:v>1886.514412466109</c:v>
                </c:pt>
                <c:pt idx="42">
                  <c:v>1986.2627572173021</c:v>
                </c:pt>
                <c:pt idx="43">
                  <c:v>2089.8092433076781</c:v>
                </c:pt>
                <c:pt idx="44">
                  <c:v>2197.3315215997945</c:v>
                </c:pt>
                <c:pt idx="45">
                  <c:v>2309.6505440901456</c:v>
                </c:pt>
                <c:pt idx="46">
                  <c:v>2426.6559181590337</c:v>
                </c:pt>
                <c:pt idx="47">
                  <c:v>2548.9479994853932</c:v>
                </c:pt>
                <c:pt idx="48">
                  <c:v>2676.5849143753235</c:v>
                </c:pt>
                <c:pt idx="49">
                  <c:v>2809.7541399436291</c:v>
                </c:pt>
                <c:pt idx="50">
                  <c:v>2948.8306497505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77-4DAD-AA34-0ABCE552F061}"/>
            </c:ext>
          </c:extLst>
        </c:ser>
        <c:ser>
          <c:idx val="4"/>
          <c:order val="4"/>
          <c:tx>
            <c:strRef>
              <c:f>prezentace!$B$276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prezentace!$D$276:$BL$276</c:f>
              <c:numCache>
                <c:formatCode>General</c:formatCode>
                <c:ptCount val="61"/>
                <c:pt idx="0">
                  <c:v>1207</c:v>
                </c:pt>
                <c:pt idx="1">
                  <c:v>1207</c:v>
                </c:pt>
                <c:pt idx="2">
                  <c:v>1207</c:v>
                </c:pt>
                <c:pt idx="3">
                  <c:v>1207</c:v>
                </c:pt>
                <c:pt idx="4">
                  <c:v>1207</c:v>
                </c:pt>
                <c:pt idx="5">
                  <c:v>1207</c:v>
                </c:pt>
                <c:pt idx="6">
                  <c:v>1207</c:v>
                </c:pt>
                <c:pt idx="7">
                  <c:v>1207</c:v>
                </c:pt>
                <c:pt idx="8">
                  <c:v>1207</c:v>
                </c:pt>
                <c:pt idx="9">
                  <c:v>1207</c:v>
                </c:pt>
                <c:pt idx="10">
                  <c:v>1207</c:v>
                </c:pt>
                <c:pt idx="11">
                  <c:v>1207</c:v>
                </c:pt>
                <c:pt idx="12">
                  <c:v>1207</c:v>
                </c:pt>
                <c:pt idx="13">
                  <c:v>1207</c:v>
                </c:pt>
                <c:pt idx="14">
                  <c:v>1207</c:v>
                </c:pt>
                <c:pt idx="15">
                  <c:v>1207</c:v>
                </c:pt>
                <c:pt idx="16">
                  <c:v>1207</c:v>
                </c:pt>
                <c:pt idx="17">
                  <c:v>1207</c:v>
                </c:pt>
                <c:pt idx="18">
                  <c:v>1207</c:v>
                </c:pt>
                <c:pt idx="19">
                  <c:v>1207</c:v>
                </c:pt>
                <c:pt idx="20">
                  <c:v>1207</c:v>
                </c:pt>
                <c:pt idx="21">
                  <c:v>1207</c:v>
                </c:pt>
                <c:pt idx="22">
                  <c:v>1207</c:v>
                </c:pt>
                <c:pt idx="23">
                  <c:v>1207</c:v>
                </c:pt>
                <c:pt idx="24">
                  <c:v>1207</c:v>
                </c:pt>
                <c:pt idx="25">
                  <c:v>1207</c:v>
                </c:pt>
                <c:pt idx="26">
                  <c:v>1207</c:v>
                </c:pt>
                <c:pt idx="27">
                  <c:v>1207</c:v>
                </c:pt>
                <c:pt idx="28">
                  <c:v>1207</c:v>
                </c:pt>
                <c:pt idx="29">
                  <c:v>1207</c:v>
                </c:pt>
                <c:pt idx="30">
                  <c:v>1207</c:v>
                </c:pt>
                <c:pt idx="31">
                  <c:v>1207</c:v>
                </c:pt>
                <c:pt idx="32">
                  <c:v>1207</c:v>
                </c:pt>
                <c:pt idx="33">
                  <c:v>1207</c:v>
                </c:pt>
                <c:pt idx="34">
                  <c:v>1207</c:v>
                </c:pt>
                <c:pt idx="35">
                  <c:v>1207</c:v>
                </c:pt>
                <c:pt idx="36">
                  <c:v>1207</c:v>
                </c:pt>
                <c:pt idx="37">
                  <c:v>1207</c:v>
                </c:pt>
                <c:pt idx="38">
                  <c:v>1207</c:v>
                </c:pt>
                <c:pt idx="39">
                  <c:v>1207</c:v>
                </c:pt>
                <c:pt idx="40">
                  <c:v>1207</c:v>
                </c:pt>
                <c:pt idx="41">
                  <c:v>1207</c:v>
                </c:pt>
                <c:pt idx="42">
                  <c:v>1207</c:v>
                </c:pt>
                <c:pt idx="43">
                  <c:v>1207</c:v>
                </c:pt>
                <c:pt idx="44">
                  <c:v>1207</c:v>
                </c:pt>
                <c:pt idx="45">
                  <c:v>1207</c:v>
                </c:pt>
                <c:pt idx="46">
                  <c:v>1207</c:v>
                </c:pt>
                <c:pt idx="47">
                  <c:v>1207</c:v>
                </c:pt>
                <c:pt idx="48">
                  <c:v>1207</c:v>
                </c:pt>
                <c:pt idx="49">
                  <c:v>1207</c:v>
                </c:pt>
                <c:pt idx="50">
                  <c:v>1207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77-4DAD-AA34-0ABCE552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55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183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22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8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7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98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13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72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796462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12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3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12.01.2021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12.01.2021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9334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uzis.cz/s/cmFHjc4jbqPBAER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emf"/><Relationship Id="rId4" Type="http://schemas.openxmlformats.org/officeDocument/2006/relationships/hyperlink" Target="https://onemocneni-aktualne.mzcr.cz/covid-19/zpravy-a-prezentac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eshaprem/covid19-agestructureSEIR-wuhan-social-distancing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Aktualizace populačních predikcí </a:t>
            </a:r>
          </a:p>
          <a:p>
            <a:r>
              <a:rPr lang="cs-CZ" sz="5400" b="1" dirty="0" smtClean="0"/>
              <a:t>k 11.1. 2021 – stručný souhrn</a:t>
            </a:r>
            <a:endParaRPr lang="cs-CZ" sz="3900" b="1" dirty="0"/>
          </a:p>
        </p:txBody>
      </p:sp>
    </p:spTree>
    <p:extLst>
      <p:ext uri="{BB962C8B-B14F-4D97-AF65-F5344CB8AC3E}">
        <p14:creationId xmlns:p14="http://schemas.microsoft.com/office/powerpoint/2010/main" val="45938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Nové predikce nemocniční zátěže</a:t>
            </a:r>
          </a:p>
          <a:p>
            <a:r>
              <a:rPr lang="cs-CZ" sz="5400" b="1" dirty="0" smtClean="0"/>
              <a:t>– stručný souhrn</a:t>
            </a:r>
            <a:r>
              <a:rPr lang="cs-CZ" sz="5400" b="1" dirty="0"/>
              <a:t> – </a:t>
            </a:r>
          </a:p>
        </p:txBody>
      </p:sp>
    </p:spTree>
    <p:extLst>
      <p:ext uri="{BB962C8B-B14F-4D97-AF65-F5344CB8AC3E}">
        <p14:creationId xmlns:p14="http://schemas.microsoft.com/office/powerpoint/2010/main" val="67047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69545" y="286120"/>
            <a:ext cx="11713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Problémem současného vývoje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vysoká, a stále rostoucí, zátěž nemocniční péče. Aktuálně je hospitalizováno více než 7 100 pacientů s COVID-19, z toho více než 1 100 vyžaduje intenzivní péči.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-37960" y="2631526"/>
            <a:ext cx="11820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dirty="0" smtClean="0">
                <a:solidFill>
                  <a:prstClr val="black"/>
                </a:solidFill>
                <a:latin typeface="Calibri" panose="020F0502020204030204"/>
              </a:rPr>
              <a:t>Pro další predikce zátěže nemocnic není určující celkový počet nově diagnostikovaných pacientů, ale struktura prevalence z hlediska </a:t>
            </a:r>
            <a:r>
              <a:rPr lang="cs-CZ" sz="3200" b="1" dirty="0" smtClean="0">
                <a:solidFill>
                  <a:prstClr val="black"/>
                </a:solidFill>
                <a:latin typeface="Calibri" panose="020F0502020204030204"/>
              </a:rPr>
              <a:t>rizikových kategorií pacientů. 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282885" y="1892878"/>
            <a:ext cx="1095375" cy="738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00968" y="5213564"/>
            <a:ext cx="11820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vysoký počet nově nakažených seniorů a zranitelných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skupin obyvatel v posledních dnech </a:t>
            </a:r>
            <a:r>
              <a:rPr lang="cs-CZ" sz="3200" b="1" noProof="0" dirty="0" smtClean="0">
                <a:solidFill>
                  <a:srgbClr val="C00000"/>
                </a:solidFill>
                <a:latin typeface="Calibri" panose="020F0502020204030204"/>
              </a:rPr>
              <a:t>s vysokou pravděpodobností povede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noProof="0" dirty="0" smtClean="0">
                <a:solidFill>
                  <a:srgbClr val="C00000"/>
                </a:solidFill>
                <a:latin typeface="Calibri" panose="020F0502020204030204"/>
              </a:rPr>
              <a:t>k 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zátěži nemocnic, minimálně do 15.1. 2021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82885" y="4338051"/>
            <a:ext cx="1095375" cy="738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1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5" y="2153592"/>
            <a:ext cx="11487451" cy="455502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409568" y="198567"/>
            <a:ext cx="11504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odvozené od struktury populace nakažených osob ukazují v ČR na cca &gt; 650 nových příjmů do nemocnic denně</a:t>
            </a:r>
            <a:r>
              <a:rPr lang="cs-CZ" sz="3200" b="1" dirty="0">
                <a:solidFill>
                  <a:prstClr val="black"/>
                </a:solidFill>
              </a:rPr>
              <a:t>, </a:t>
            </a:r>
            <a:r>
              <a:rPr lang="cs-CZ" sz="3200" b="1" dirty="0" smtClean="0">
                <a:solidFill>
                  <a:prstClr val="black"/>
                </a:solidFill>
              </a:rPr>
              <a:t>v rizikových scénářích nebo v jednotlivých dnech až </a:t>
            </a:r>
            <a:r>
              <a:rPr lang="cs-CZ" sz="3200" b="1" dirty="0">
                <a:solidFill>
                  <a:prstClr val="black"/>
                </a:solidFill>
              </a:rPr>
              <a:t>&gt; </a:t>
            </a:r>
            <a:r>
              <a:rPr lang="cs-CZ" sz="3200" b="1" dirty="0" smtClean="0">
                <a:solidFill>
                  <a:prstClr val="black"/>
                </a:solidFill>
              </a:rPr>
              <a:t>850 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456290" y="1768227"/>
            <a:ext cx="1095375" cy="47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0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09569" y="327960"/>
            <a:ext cx="11068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ývoj zátěže nemocnic a počtu hospitalizací bývá až o 7 – 10 dnů opožděn za vývojem populačním, k většině hospitalizací dochází do 10 dnů od data diagnózy. Proto predikce nemocniční zátěže stále kalkulují s rizikovými scénáři, které očekávají kulminaci zátěže i po 15.1. 2021.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79127" y="3109952"/>
            <a:ext cx="11820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Další vývoj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tedy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potenciálně vysoce rizikový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rovnováha je nejistá. Počty nově nakažených pacientů ze zranitelných skupin ukazují pro následující týden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pravděpodobné vysoké počty denně nově hospitalizovaných.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12753" y="2259437"/>
            <a:ext cx="1095375" cy="653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512753" y="4692027"/>
            <a:ext cx="1095375" cy="653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179127" y="5532783"/>
            <a:ext cx="11820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Situace se nadto velmi liší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mezi regiony, některé kraje se již v počtech hospitalizovaných dostávají nad maxima z období října/listopadu 2021.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1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 18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7787" y="150676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65393019-4E46-4A45-8C41-69FA17E5041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A7992376-5039-42B9-B719-8CB0ACEE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4">
              <a:extLst>
                <a:ext uri="{FF2B5EF4-FFF2-40B4-BE49-F238E27FC236}">
                  <a16:creationId xmlns:a16="http://schemas.microsoft.com/office/drawing/2014/main" id="{4684B673-5296-41E1-BBAF-5624E342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E748B632-3278-4997-BC75-AD41310DE41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</a:t>
              </a:r>
              <a:r>
                <a:rPr lang="cs-CZ" sz="1400" i="1" dirty="0" smtClean="0"/>
                <a:t>měsíců</a:t>
              </a:r>
              <a:endParaRPr lang="cs-CZ" sz="1400" i="1" dirty="0"/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2692B39-C931-480B-AAC6-9CB57CEA1467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454D114-F782-4D2C-BB01-C2E42F6B9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C7669EB-74B0-412E-B2B9-981C6CC65CE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E007508-4FB8-48FD-BC20-829D6622B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8C9EE9B-BB9A-4EB7-910D-6C71668401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0D052B9-D8A2-4F4B-A283-83A36D23FBD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61899C09-7F15-4104-8B40-1AB1BBB34D6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 smtClean="0"/>
                <a:t>Velmi rizikový </a:t>
              </a:r>
              <a:r>
                <a:rPr lang="cs-CZ" sz="1400" dirty="0" err="1" smtClean="0"/>
                <a:t>sc</a:t>
              </a:r>
              <a:r>
                <a:rPr lang="cs-CZ" sz="1400" dirty="0" smtClean="0"/>
                <a:t>.</a:t>
              </a:r>
              <a:endParaRPr lang="cs-CZ" sz="1400" dirty="0"/>
            </a:p>
            <a:p>
              <a:r>
                <a:rPr lang="cs-CZ" sz="1400" dirty="0" smtClean="0"/>
                <a:t>Rizikový scénář</a:t>
              </a:r>
              <a:endParaRPr lang="cs-CZ" sz="1400" dirty="0"/>
            </a:p>
            <a:p>
              <a:r>
                <a:rPr lang="cs-CZ" sz="1400" dirty="0" smtClean="0"/>
                <a:t>Realistický scénář</a:t>
              </a:r>
              <a:endParaRPr lang="cs-CZ" sz="1400" dirty="0"/>
            </a:p>
            <a:p>
              <a:r>
                <a:rPr lang="cs-CZ" sz="1400" dirty="0" smtClean="0"/>
                <a:t>Příznivý scénář </a:t>
              </a:r>
              <a:endParaRPr lang="cs-CZ" sz="1400" dirty="0"/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C6DCC33D-3357-4C1C-9B67-33A9A8963105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 18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5437" y="149413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A7B7AED-561D-4051-87CB-1137EB87551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5A3D68B-13F5-4EA6-9D31-9C16D3A1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F00ACDF-0536-42EF-A6EA-3AF9FCB16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7CA8431-D26D-4328-80DC-F50ED8A6436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</a:t>
              </a:r>
              <a:br>
                <a:rPr lang="cs-CZ" sz="1400" i="1" dirty="0"/>
              </a:br>
              <a:r>
                <a:rPr lang="cs-CZ" sz="1400" i="1" dirty="0"/>
                <a:t>na základě modelu při parametrech nemoci</a:t>
              </a:r>
            </a:p>
            <a:p>
              <a:r>
                <a:rPr lang="cs-CZ" sz="1400" i="1" dirty="0"/>
                <a:t>z podzimních </a:t>
              </a:r>
              <a:r>
                <a:rPr lang="cs-CZ" sz="1400" i="1" dirty="0" smtClean="0"/>
                <a:t>měsíců</a:t>
              </a:r>
              <a:endParaRPr lang="cs-CZ" sz="1400" i="1" dirty="0"/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DB1F523-339A-480F-913B-D687CF78F522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8C09471-82B7-4DBE-A9EA-AD8CE09187D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ED767D83-23C5-4A5D-8EDF-E37F1AC9D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CFDD17C6-869A-45C2-81E9-8DC06D1DEC0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73E3481-BAF0-41B6-91F9-2D628E728D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B12BC83B-798A-42FD-88A7-A16E9678333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149A3843-7FA5-468C-8463-C84B024AB449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Velmi rizikový </a:t>
              </a:r>
              <a:r>
                <a:rPr lang="cs-CZ" sz="1400" dirty="0" err="1"/>
                <a:t>sc</a:t>
              </a:r>
              <a:r>
                <a:rPr lang="cs-CZ" sz="1400" dirty="0"/>
                <a:t>.</a:t>
              </a:r>
            </a:p>
            <a:p>
              <a:r>
                <a:rPr lang="cs-CZ" sz="1400" dirty="0"/>
                <a:t>Rizikový scénář</a:t>
              </a:r>
            </a:p>
            <a:p>
              <a:r>
                <a:rPr lang="cs-CZ" sz="1400" dirty="0"/>
                <a:t>Realistický scénář</a:t>
              </a:r>
            </a:p>
            <a:p>
              <a:r>
                <a:rPr lang="cs-CZ" sz="1400" dirty="0"/>
                <a:t>Příznivý scénář </a:t>
              </a:r>
            </a:p>
            <a:p>
              <a:r>
                <a:rPr lang="cs-CZ" sz="1200" dirty="0" smtClean="0"/>
                <a:t>maximální </a:t>
              </a:r>
              <a:r>
                <a:rPr lang="cs-CZ" sz="1200" dirty="0"/>
                <a:t>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2FE71A8-DFC2-4648-B1EF-14E0893495EF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/>
          <p:cNvSpPr/>
          <p:nvPr/>
        </p:nvSpPr>
        <p:spPr>
          <a:xfrm>
            <a:off x="408557" y="3386106"/>
            <a:ext cx="8192835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* Jednotlivé scénáře vycházejí z reálných dat epidemiologického vývoje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308969" y="144795"/>
            <a:ext cx="10729819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počtu hospitalizovaných pacientů a pacientů vyžadujících intenzivní péči</a:t>
            </a:r>
            <a:b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aktuální počet případů 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43209" y="4233985"/>
            <a:ext cx="337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11. 1.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 z nemocnic hlášeno </a:t>
            </a:r>
          </a:p>
          <a:p>
            <a:pPr lvl="0">
              <a:defRPr/>
            </a:pPr>
            <a:r>
              <a:rPr kumimoji="0" lang="cs-CZ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7 138 všech hospitalizací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COVID-19 </a:t>
            </a:r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3918038" y="5234928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/>
          <p:cNvSpPr/>
          <p:nvPr/>
        </p:nvSpPr>
        <p:spPr>
          <a:xfrm>
            <a:off x="3743384" y="4648904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6062709" y="5000497"/>
            <a:ext cx="167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400" b="1" dirty="0">
                <a:solidFill>
                  <a:srgbClr val="C00000"/>
                </a:solidFill>
              </a:rPr>
              <a:t>1 137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JIP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>
            <a:off x="7713552" y="5234928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/>
          <p:cNvSpPr/>
          <p:nvPr/>
        </p:nvSpPr>
        <p:spPr>
          <a:xfrm>
            <a:off x="7538898" y="4648904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9960424" y="4806774"/>
            <a:ext cx="210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400" b="1" dirty="0">
                <a:solidFill>
                  <a:srgbClr val="C00000"/>
                </a:solidFill>
              </a:rPr>
              <a:t>560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UPV/ECMO</a:t>
            </a:r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91411"/>
              </p:ext>
            </p:extLst>
          </p:nvPr>
        </p:nvGraphicFramePr>
        <p:xfrm>
          <a:off x="463485" y="1143293"/>
          <a:ext cx="11575534" cy="216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97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PARAMETRY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Počty pacientů dle jednotlivých scénářů*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0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Predikce pro ČR: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Velmi</a:t>
                      </a:r>
                      <a:r>
                        <a:rPr lang="cs-CZ" sz="16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příznivý</a:t>
                      </a: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Realistický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Rizikový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scénář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Velmi rizikový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scénář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hospitalizací k 11. 1. na lůžku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hospitalizací </a:t>
                      </a:r>
                      <a:r>
                        <a:rPr lang="cs-CZ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20. 1</a:t>
                      </a: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7 137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12 327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20 421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na intenzivní péči k 11. 1. na lůžku JIP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na intenzivní péči k 20. 1. 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4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Dlouhodobé populační predikce</a:t>
            </a:r>
            <a:endParaRPr lang="cs-CZ" sz="3900" b="1" dirty="0"/>
          </a:p>
        </p:txBody>
      </p:sp>
    </p:spTree>
    <p:extLst>
      <p:ext uri="{BB962C8B-B14F-4D97-AF65-F5344CB8AC3E}">
        <p14:creationId xmlns:p14="http://schemas.microsoft.com/office/powerpoint/2010/main" val="81985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véPole 17"/>
          <p:cNvSpPr txBox="1"/>
          <p:nvPr/>
        </p:nvSpPr>
        <p:spPr>
          <a:xfrm>
            <a:off x="397982" y="159556"/>
            <a:ext cx="1144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 dlouhodobým predikcím je od jara 2020 využíván model SEIR, kalibrovaný na měsíční vývoj počtu nově diagnostikovaných</a:t>
            </a:r>
            <a:r>
              <a:rPr kumimoji="0" lang="cs-CZ" sz="28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pacientů. </a:t>
            </a:r>
            <a:r>
              <a:rPr lang="cs-CZ" sz="2800" b="1" kern="0" dirty="0">
                <a:solidFill>
                  <a:prstClr val="black"/>
                </a:solidFill>
              </a:rPr>
              <a:t>Nové kalibrace jsou provedeny na data z uzavřených </a:t>
            </a:r>
            <a:r>
              <a:rPr lang="cs-CZ" sz="2800" b="1" kern="0" dirty="0" smtClean="0">
                <a:solidFill>
                  <a:prstClr val="black"/>
                </a:solidFill>
              </a:rPr>
              <a:t>podzimních měsíců. </a:t>
            </a: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22622" y="1979997"/>
            <a:ext cx="115198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800" b="1" kern="0" dirty="0"/>
              <a:t>V prezentaci </a:t>
            </a:r>
            <a:r>
              <a:rPr lang="cs-CZ" sz="2800" b="1" kern="0" dirty="0" smtClean="0"/>
              <a:t>je představena projekce </a:t>
            </a:r>
            <a:r>
              <a:rPr lang="cs-CZ" sz="2800" b="1" kern="0" dirty="0"/>
              <a:t>výsledků </a:t>
            </a:r>
            <a:r>
              <a:rPr lang="cs-CZ" sz="2800" b="1" kern="0" dirty="0" smtClean="0"/>
              <a:t>modelu</a:t>
            </a:r>
            <a:r>
              <a:rPr lang="cs-CZ" sz="2800" b="1" kern="0" dirty="0"/>
              <a:t>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dle </a:t>
            </a: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scénáře z konce listopadu kalkulujícího s podstatně zvýšenou mobilitou obyvatel a rostoucím počtem kontaktů po 3.12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Tento </a:t>
            </a: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rizikový scénář je zatím ve shodě s daty z první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 druhé </a:t>
            </a:r>
            <a:r>
              <a:rPr lang="cs-CZ" sz="2800" b="1" kern="0" dirty="0" smtClean="0">
                <a:solidFill>
                  <a:srgbClr val="C00000"/>
                </a:solidFill>
              </a:rPr>
              <a:t>poloviny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prosince</a:t>
            </a: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.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Reálná data ve shodě s predikcí potvrdila zrychlenou dynamiku</a:t>
            </a:r>
            <a:r>
              <a:rPr kumimoji="0" lang="cs-CZ" sz="2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vývoje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epidemie v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lednu. K tomu přispělo</a:t>
            </a:r>
            <a:r>
              <a:rPr kumimoji="0" lang="cs-CZ" sz="2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cs-CZ" sz="2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 období vánočních svátků a konce roku, neboť k velkému množství nákaz zjištěných po 5.1. </a:t>
            </a:r>
            <a:r>
              <a:rPr lang="cs-CZ" sz="2800" b="1" kern="0" dirty="0" smtClean="0">
                <a:solidFill>
                  <a:srgbClr val="C00000"/>
                </a:solidFill>
              </a:rPr>
              <a:t>došlo pravděpodobně v tomto období.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Opatření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přijatá po 26.12. mají potenciál rizikový vývoj epidemie v polovině ledna zpomalit a trend následně zvrátit. </a:t>
            </a:r>
            <a:endParaRPr kumimoji="0" lang="cs-CZ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0" name="Šipka dolů 19"/>
          <p:cNvSpPr/>
          <p:nvPr/>
        </p:nvSpPr>
        <p:spPr>
          <a:xfrm>
            <a:off x="5554649" y="1593415"/>
            <a:ext cx="1095375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572520" y="3579297"/>
            <a:ext cx="1095375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0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CBB79F40-C1E6-4ED9-B8D0-20420A91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97" y="1531376"/>
            <a:ext cx="7236000" cy="334306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šíření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v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prosinci 2020 a lednu 2021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pro významný rizikový dopad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rozvolňování a vánočních</a:t>
            </a:r>
            <a:r>
              <a:rPr kumimoji="0" lang="cs-CZ" sz="2200" b="1" i="0" u="sng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svátků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200609" y="5962759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zahrnuje vybrané předpoklady a slouží ke zkoumání dopadu změny různých parametrů. Vzhledem k významným neurčitostem ve struktuře modelu, modelových parametrech a nejistotě ohledně budoucího vývoje je nezbytné výsledky brát jako orientační, umožňující pouze porovnání jednotlivých scénářů, nikoliv jako konkrétní předpověď pro určité období. </a:t>
            </a:r>
          </a:p>
        </p:txBody>
      </p:sp>
      <p:cxnSp>
        <p:nvCxnSpPr>
          <p:cNvPr id="26" name="Přímá spojnice 25"/>
          <p:cNvCxnSpPr/>
          <p:nvPr/>
        </p:nvCxnSpPr>
        <p:spPr>
          <a:xfrm>
            <a:off x="5300312" y="1436015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5831535" y="1154162"/>
            <a:ext cx="201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/>
              <a:t>Predikce </a:t>
            </a:r>
            <a:r>
              <a:rPr lang="cs-CZ" sz="1600" b="1" dirty="0" smtClean="0"/>
              <a:t>– rizikový scénář  </a:t>
            </a:r>
            <a:endParaRPr lang="cs-CZ" sz="1600" b="1" dirty="0"/>
          </a:p>
        </p:txBody>
      </p:sp>
      <p:cxnSp>
        <p:nvCxnSpPr>
          <p:cNvPr id="28" name="Přímá spojnice 27"/>
          <p:cNvCxnSpPr/>
          <p:nvPr/>
        </p:nvCxnSpPr>
        <p:spPr>
          <a:xfrm>
            <a:off x="1567607" y="1408610"/>
            <a:ext cx="496389" cy="174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2084413" y="1127638"/>
            <a:ext cx="2531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/>
              <a:t>Původní </a:t>
            </a:r>
            <a:r>
              <a:rPr lang="cs-CZ" sz="1600" b="1" dirty="0" smtClean="0"/>
              <a:t>model rychlého zpomalení epidemie</a:t>
            </a:r>
            <a:endParaRPr lang="cs-CZ" sz="1600" b="1" dirty="0"/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600" b="1" dirty="0"/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200" dirty="0"/>
              <a:t>bez periodicity v rámci týdne, odpovídá cca týdenním klouzavým průměrům</a:t>
            </a:r>
          </a:p>
        </p:txBody>
      </p:sp>
      <p:sp>
        <p:nvSpPr>
          <p:cNvPr id="32" name="TextovéPole 11">
            <a:extLst>
              <a:ext uri="{FF2B5EF4-FFF2-40B4-BE49-F238E27FC236}">
                <a16:creationId xmlns:a16="http://schemas.microsoft.com/office/drawing/2014/main" id="{980751AE-B30A-45A3-B92E-F377DFE44985}"/>
              </a:ext>
            </a:extLst>
          </p:cNvPr>
          <p:cNvSpPr txBox="1"/>
          <p:nvPr/>
        </p:nvSpPr>
        <p:spPr>
          <a:xfrm>
            <a:off x="6662330" y="4344311"/>
            <a:ext cx="133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100" dirty="0">
                <a:solidFill>
                  <a:srgbClr val="C00000"/>
                </a:solidFill>
              </a:rPr>
              <a:t>výchozí scénář</a:t>
            </a:r>
          </a:p>
        </p:txBody>
      </p:sp>
      <p:pic>
        <p:nvPicPr>
          <p:cNvPr id="3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4" y="4756767"/>
            <a:ext cx="7602074" cy="825048"/>
          </a:xfrm>
          <a:prstGeom prst="rect">
            <a:avLst/>
          </a:prstGeom>
        </p:spPr>
      </p:pic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269867" y="1116751"/>
            <a:ext cx="38111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Kalibrace úrovně přenosu </a:t>
            </a:r>
            <a:r>
              <a:rPr lang="cs-CZ" sz="1600" b="1" kern="0" dirty="0">
                <a:solidFill>
                  <a:srgbClr val="000000"/>
                </a:solidFill>
                <a:latin typeface="Arial" panose="020B0604020202020204"/>
              </a:rPr>
              <a:t>onemocnění z </a:t>
            </a:r>
            <a:r>
              <a:rPr kumimoji="0" lang="cs-CZ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počátku prosince na vývoj onemocnění na podzim, 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s předpokladem redukce kontaktů (pracovních, školních, jiných) od začátku října o 30 %,  a dále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Od 14.10.</a:t>
            </a:r>
            <a:endParaRPr kumimoji="0" lang="cs-CZ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BEZ snížení základní reprodukce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snížení školních kontaktů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o 100 %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Od 17.10. (dodržování opatření)</a:t>
            </a:r>
            <a:endParaRPr kumimoji="0" lang="cs-CZ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snížení základní reprodukce o 10%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snížení četnosti pracovních a jiných kontaktů o 60 % (mimo domácích)</a:t>
            </a:r>
          </a:p>
          <a:p>
            <a:pPr marL="8572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(uvedeny redukce oproti normálu)</a:t>
            </a:r>
          </a:p>
          <a:p>
            <a:pPr marL="8572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Od </a:t>
            </a: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18.11.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zvýšení školních kontaktů na 30 %</a:t>
            </a:r>
          </a:p>
          <a:p>
            <a:pPr marL="8572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 smtClean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</a:endParaRPr>
          </a:p>
          <a:p>
            <a:pPr marL="8572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</a:rPr>
              <a:t>Od 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</a:rPr>
              <a:t>3.12</a:t>
            </a:r>
            <a:r>
              <a:rPr kumimoji="0" lang="cs-CZ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</a:rPr>
              <a:t>. rizikový vývoj</a:t>
            </a:r>
            <a:r>
              <a:rPr kumimoji="0" lang="cs-CZ" sz="1600" b="1" i="0" u="none" strike="noStrike" kern="0" cap="none" spc="0" normalizeH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</a:endParaRP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zvýšení pracovních kontaktů na </a:t>
            </a: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8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</a:endParaRP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u="sng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zv</a:t>
            </a:r>
            <a:r>
              <a:rPr kumimoji="0" lang="cs-CZ" sz="1600" b="1" i="0" u="sng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ýšení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 školních kontaktů na 50 %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zvýšení jiných kontaktů na </a:t>
            </a: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100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 %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</a:rPr>
              <a:t>zvýšení základní reprodukce na původní úroveň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22E200B-65A1-441F-ABE3-66A5E5C0D077}"/>
              </a:ext>
            </a:extLst>
          </p:cNvPr>
          <p:cNvSpPr txBox="1"/>
          <p:nvPr/>
        </p:nvSpPr>
        <p:spPr>
          <a:xfrm>
            <a:off x="1503687" y="2062447"/>
            <a:ext cx="250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smtClean="0">
                <a:solidFill>
                  <a:srgbClr val="FFC000"/>
                </a:solidFill>
              </a:rPr>
              <a:t>oranžově</a:t>
            </a:r>
            <a:r>
              <a:rPr lang="cs-CZ" sz="1600" b="1" dirty="0" smtClean="0"/>
              <a:t> pozorovaná data </a:t>
            </a:r>
            <a:r>
              <a:rPr lang="cs-CZ" sz="1200" dirty="0" smtClean="0"/>
              <a:t>7denní </a:t>
            </a:r>
            <a:r>
              <a:rPr lang="cs-CZ" sz="1200" dirty="0"/>
              <a:t>klouzavý průměr, časové </a:t>
            </a:r>
            <a:r>
              <a:rPr lang="cs-CZ" sz="1200" dirty="0" smtClean="0"/>
              <a:t>zpoždění </a:t>
            </a:r>
            <a:r>
              <a:rPr lang="cs-CZ" sz="1200" dirty="0"/>
              <a:t>k hlášení 4 dny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42765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Krátkodobé populační predikce</a:t>
            </a:r>
            <a:endParaRPr lang="cs-CZ" sz="3900" b="1" dirty="0"/>
          </a:p>
        </p:txBody>
      </p:sp>
    </p:spTree>
    <p:extLst>
      <p:ext uri="{BB962C8B-B14F-4D97-AF65-F5344CB8AC3E}">
        <p14:creationId xmlns:p14="http://schemas.microsoft.com/office/powerpoint/2010/main" val="344082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Příloha – stručně prezentace modelů</a:t>
            </a:r>
            <a:endParaRPr lang="cs-CZ" sz="3900" b="1" dirty="0"/>
          </a:p>
        </p:txBody>
      </p:sp>
    </p:spTree>
    <p:extLst>
      <p:ext uri="{BB962C8B-B14F-4D97-AF65-F5344CB8AC3E}">
        <p14:creationId xmlns:p14="http://schemas.microsoft.com/office/powerpoint/2010/main" val="315087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215872" y="2330757"/>
            <a:ext cx="3527453" cy="15840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dirty="0" smtClean="0">
                <a:solidFill>
                  <a:srgbClr val="44546A"/>
                </a:solidFill>
                <a:latin typeface="Calibri" panose="020F0502020204030204"/>
              </a:rPr>
              <a:t>ÚZIS ČR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pracuje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třemi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základními 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typy modelů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4876442" y="413899"/>
            <a:ext cx="70583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solidFill>
                  <a:srgbClr val="C00000"/>
                </a:solidFill>
              </a:rPr>
              <a:t>1. </a:t>
            </a:r>
          </a:p>
          <a:p>
            <a:r>
              <a:rPr lang="cs-CZ" sz="2800" b="1" dirty="0" smtClean="0"/>
              <a:t>Populační </a:t>
            </a:r>
            <a:r>
              <a:rPr lang="cs-CZ" sz="2800" b="1" dirty="0" smtClean="0"/>
              <a:t>modely </a:t>
            </a:r>
            <a:r>
              <a:rPr lang="cs-CZ" sz="2800" b="1" dirty="0" smtClean="0"/>
              <a:t>SIR pro krátkodobé predikce </a:t>
            </a:r>
            <a:r>
              <a:rPr lang="cs-CZ" sz="2800" dirty="0" smtClean="0"/>
              <a:t>a pro odhady reprodukčního čísla </a:t>
            </a:r>
          </a:p>
          <a:p>
            <a:endParaRPr lang="cs-CZ" sz="2800" b="1" dirty="0"/>
          </a:p>
          <a:p>
            <a:r>
              <a:rPr lang="cs-CZ" sz="2800" b="1" dirty="0" smtClean="0">
                <a:solidFill>
                  <a:srgbClr val="C00000"/>
                </a:solidFill>
              </a:rPr>
              <a:t>2.</a:t>
            </a:r>
          </a:p>
          <a:p>
            <a:r>
              <a:rPr lang="cs-CZ" sz="2800" b="1" dirty="0" smtClean="0"/>
              <a:t>Modely pro dlouhodobé predikce vývoje </a:t>
            </a:r>
            <a:r>
              <a:rPr lang="cs-CZ" sz="2800" dirty="0" smtClean="0"/>
              <a:t>a pro hodnocení možného dopadu opatření (SEIR), které pracují i s maticemi kontaktů mezi lidmi a s dopady opatření na šíření viru</a:t>
            </a:r>
          </a:p>
          <a:p>
            <a:endParaRPr lang="cs-CZ" sz="2800" b="1" dirty="0"/>
          </a:p>
          <a:p>
            <a:r>
              <a:rPr lang="cs-CZ" sz="2800" b="1" dirty="0" smtClean="0">
                <a:solidFill>
                  <a:srgbClr val="C00000"/>
                </a:solidFill>
              </a:rPr>
              <a:t>3.  </a:t>
            </a:r>
          </a:p>
          <a:p>
            <a:r>
              <a:rPr lang="cs-CZ" sz="2800" b="1" dirty="0" smtClean="0"/>
              <a:t>Klinické stavové modely po predikce počtu hospitalizací, </a:t>
            </a:r>
            <a:r>
              <a:rPr lang="cs-CZ" sz="2800" dirty="0" smtClean="0"/>
              <a:t>které pracují s parametry hospitalizací, rizikem těžkých průběhů nemoci</a:t>
            </a:r>
            <a:endParaRPr lang="cs-CZ" sz="2800" dirty="0"/>
          </a:p>
        </p:txBody>
      </p:sp>
      <p:cxnSp>
        <p:nvCxnSpPr>
          <p:cNvPr id="10" name="Přímá spojnice 9"/>
          <p:cNvCxnSpPr/>
          <p:nvPr/>
        </p:nvCxnSpPr>
        <p:spPr>
          <a:xfrm flipH="1">
            <a:off x="1666515" y="513703"/>
            <a:ext cx="3095627" cy="149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 flipH="1" flipV="1">
            <a:off x="1590316" y="4239113"/>
            <a:ext cx="3171826" cy="218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modely: metodika a zdrojové kódy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7" y="1086100"/>
            <a:ext cx="6039870" cy="2824681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7493039" y="1397429"/>
            <a:ext cx="430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https://share.uzis.cz/s/cmFHjc4jbqPBAER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7493040" y="2516548"/>
            <a:ext cx="4548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https://onemocneni-aktualne.mzcr.cz/covid-19/zpravy-a-prezentace</a:t>
            </a:r>
            <a:endParaRPr lang="cs-CZ" dirty="0"/>
          </a:p>
        </p:txBody>
      </p:sp>
      <p:sp>
        <p:nvSpPr>
          <p:cNvPr id="8" name="Šipka doprava 7"/>
          <p:cNvSpPr/>
          <p:nvPr/>
        </p:nvSpPr>
        <p:spPr>
          <a:xfrm>
            <a:off x="6931136" y="1312346"/>
            <a:ext cx="375011" cy="60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 doprava 14"/>
          <p:cNvSpPr/>
          <p:nvPr/>
        </p:nvSpPr>
        <p:spPr>
          <a:xfrm>
            <a:off x="6931136" y="2516548"/>
            <a:ext cx="375011" cy="60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/>
          <p:cNvSpPr txBox="1"/>
          <p:nvPr/>
        </p:nvSpPr>
        <p:spPr>
          <a:xfrm>
            <a:off x="172015" y="4916032"/>
            <a:ext cx="2793435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3200" dirty="0" smtClean="0">
                <a:solidFill>
                  <a:schemeClr val="bg1"/>
                </a:solidFill>
              </a:rPr>
              <a:t>Datové sady pro modelování</a:t>
            </a:r>
            <a:endParaRPr lang="cs-CZ" sz="3200" dirty="0">
              <a:solidFill>
                <a:schemeClr val="bg1"/>
              </a:solidFill>
            </a:endParaRPr>
          </a:p>
        </p:txBody>
      </p:sp>
      <p:sp>
        <p:nvSpPr>
          <p:cNvPr id="18" name="Šipka doprava 17"/>
          <p:cNvSpPr/>
          <p:nvPr/>
        </p:nvSpPr>
        <p:spPr>
          <a:xfrm>
            <a:off x="3076710" y="5136655"/>
            <a:ext cx="375011" cy="60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/>
          <p:cNvSpPr txBox="1"/>
          <p:nvPr/>
        </p:nvSpPr>
        <p:spPr>
          <a:xfrm>
            <a:off x="3562981" y="5037592"/>
            <a:ext cx="5092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Dostupné na </a:t>
            </a:r>
          </a:p>
          <a:p>
            <a:r>
              <a:rPr lang="cs-CZ" dirty="0"/>
              <a:t>https://onemocneni-aktualne.mzcr.cz/covid-19</a:t>
            </a:r>
            <a:endParaRPr lang="cs-CZ" dirty="0"/>
          </a:p>
        </p:txBody>
      </p:sp>
      <p:pic>
        <p:nvPicPr>
          <p:cNvPr id="19" name="Obráze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376" y="3558539"/>
            <a:ext cx="2902283" cy="31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76A1F31-5410-48DC-9C58-DE254269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b="1" dirty="0"/>
              <a:t>Schéma stavového modelu SEIR</a:t>
            </a:r>
            <a:br>
              <a:rPr lang="cs-CZ" sz="3600" b="1" dirty="0"/>
            </a:br>
            <a:r>
              <a:rPr lang="cs-CZ" sz="3600" b="1" dirty="0"/>
              <a:t>pro dlouhodobé predikce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C716594-06DB-4D2E-83EA-2773D9542E97}"/>
              </a:ext>
            </a:extLst>
          </p:cNvPr>
          <p:cNvSpPr/>
          <p:nvPr/>
        </p:nvSpPr>
        <p:spPr>
          <a:xfrm>
            <a:off x="941293" y="3379695"/>
            <a:ext cx="1909483" cy="10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S</a:t>
            </a:r>
          </a:p>
          <a:p>
            <a:pPr algn="ctr"/>
            <a:r>
              <a:rPr lang="cs-CZ" sz="2400" baseline="-25000" dirty="0"/>
              <a:t>náchylní jedinci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C74065C-D94B-498A-9361-E8BF5AE0D9E7}"/>
              </a:ext>
            </a:extLst>
          </p:cNvPr>
          <p:cNvSpPr/>
          <p:nvPr/>
        </p:nvSpPr>
        <p:spPr>
          <a:xfrm>
            <a:off x="3682998" y="3379695"/>
            <a:ext cx="1909483" cy="10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E</a:t>
            </a:r>
          </a:p>
          <a:p>
            <a:pPr algn="ctr"/>
            <a:r>
              <a:rPr lang="cs-CZ" sz="2400" baseline="-25000" dirty="0"/>
              <a:t>exponovaní jedinci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1882EC-4CF2-40BA-BEB2-11DFC061C300}"/>
              </a:ext>
            </a:extLst>
          </p:cNvPr>
          <p:cNvSpPr/>
          <p:nvPr/>
        </p:nvSpPr>
        <p:spPr>
          <a:xfrm>
            <a:off x="6424703" y="2358367"/>
            <a:ext cx="1909483" cy="10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I</a:t>
            </a:r>
            <a:r>
              <a:rPr lang="cs-CZ" sz="2400" baseline="30000" dirty="0"/>
              <a:t>C</a:t>
            </a:r>
          </a:p>
          <a:p>
            <a:pPr algn="ctr"/>
            <a:r>
              <a:rPr lang="cs-CZ" sz="2400" baseline="-25000" dirty="0"/>
              <a:t>infekční jedinci</a:t>
            </a:r>
            <a:br>
              <a:rPr lang="cs-CZ" sz="2400" baseline="-25000" dirty="0"/>
            </a:br>
            <a:r>
              <a:rPr lang="cs-CZ" sz="2400" baseline="-25000" dirty="0"/>
              <a:t>příznaky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4A8B19B-FF85-43FE-894C-481AE3FE7258}"/>
              </a:ext>
            </a:extLst>
          </p:cNvPr>
          <p:cNvSpPr/>
          <p:nvPr/>
        </p:nvSpPr>
        <p:spPr>
          <a:xfrm>
            <a:off x="9297887" y="3370730"/>
            <a:ext cx="1909483" cy="10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R</a:t>
            </a:r>
          </a:p>
          <a:p>
            <a:pPr algn="ctr"/>
            <a:r>
              <a:rPr lang="cs-CZ" sz="2400" baseline="-25000" dirty="0"/>
              <a:t>izolovaní jedinci</a:t>
            </a:r>
          </a:p>
        </p:txBody>
      </p:sp>
      <p:sp>
        <p:nvSpPr>
          <p:cNvPr id="2" name="Šipka: doprava 1">
            <a:extLst>
              <a:ext uri="{FF2B5EF4-FFF2-40B4-BE49-F238E27FC236}">
                <a16:creationId xmlns:a16="http://schemas.microsoft.com/office/drawing/2014/main" id="{EC1551CD-F3CB-489F-83F4-36DD308F53C9}"/>
              </a:ext>
            </a:extLst>
          </p:cNvPr>
          <p:cNvSpPr/>
          <p:nvPr/>
        </p:nvSpPr>
        <p:spPr>
          <a:xfrm>
            <a:off x="2993463" y="3702423"/>
            <a:ext cx="546847" cy="3675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C1E6463-E29B-40ED-BA05-6198F0DD2201}"/>
              </a:ext>
            </a:extLst>
          </p:cNvPr>
          <p:cNvSpPr/>
          <p:nvPr/>
        </p:nvSpPr>
        <p:spPr>
          <a:xfrm>
            <a:off x="6424703" y="4405503"/>
            <a:ext cx="1909483" cy="10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I</a:t>
            </a:r>
            <a:r>
              <a:rPr lang="cs-CZ" sz="2400" baseline="30000" dirty="0"/>
              <a:t>SC</a:t>
            </a:r>
          </a:p>
          <a:p>
            <a:pPr algn="ctr"/>
            <a:r>
              <a:rPr lang="cs-CZ" sz="2400" baseline="-25000" dirty="0"/>
              <a:t>infekční jedinci</a:t>
            </a:r>
            <a:br>
              <a:rPr lang="cs-CZ" sz="2400" baseline="-25000" dirty="0"/>
            </a:br>
            <a:r>
              <a:rPr lang="cs-CZ" sz="2400" baseline="-25000" dirty="0"/>
              <a:t>bezpříznakoví</a:t>
            </a:r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C97F4335-BAE5-4A79-9BF6-26C91DB17479}"/>
              </a:ext>
            </a:extLst>
          </p:cNvPr>
          <p:cNvSpPr/>
          <p:nvPr/>
        </p:nvSpPr>
        <p:spPr>
          <a:xfrm>
            <a:off x="5685928" y="2684930"/>
            <a:ext cx="738776" cy="3675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9DE4DD54-F63F-486E-A092-353C2AEFBDB2}"/>
              </a:ext>
            </a:extLst>
          </p:cNvPr>
          <p:cNvSpPr/>
          <p:nvPr/>
        </p:nvSpPr>
        <p:spPr>
          <a:xfrm>
            <a:off x="5685926" y="4724397"/>
            <a:ext cx="738777" cy="3675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17066CB4-EC60-486E-B094-62E0EB7F065D}"/>
              </a:ext>
            </a:extLst>
          </p:cNvPr>
          <p:cNvSpPr/>
          <p:nvPr/>
        </p:nvSpPr>
        <p:spPr>
          <a:xfrm>
            <a:off x="5685927" y="2788023"/>
            <a:ext cx="191929" cy="22142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Šipka: doprava 15">
            <a:extLst>
              <a:ext uri="{FF2B5EF4-FFF2-40B4-BE49-F238E27FC236}">
                <a16:creationId xmlns:a16="http://schemas.microsoft.com/office/drawing/2014/main" id="{205795FB-6CB2-4BFC-B487-5B038F80DC63}"/>
              </a:ext>
            </a:extLst>
          </p:cNvPr>
          <p:cNvSpPr/>
          <p:nvPr/>
        </p:nvSpPr>
        <p:spPr>
          <a:xfrm>
            <a:off x="8469462" y="3659841"/>
            <a:ext cx="738777" cy="3675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128129C-E9D1-4AE6-9B6B-096B39D0D29A}"/>
              </a:ext>
            </a:extLst>
          </p:cNvPr>
          <p:cNvSpPr/>
          <p:nvPr/>
        </p:nvSpPr>
        <p:spPr>
          <a:xfrm>
            <a:off x="8469463" y="2788023"/>
            <a:ext cx="191929" cy="22142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BD4C160E-550C-483C-9EFD-76D4BBE8EF17}"/>
              </a:ext>
            </a:extLst>
          </p:cNvPr>
          <p:cNvSpPr txBox="1"/>
          <p:nvPr/>
        </p:nvSpPr>
        <p:spPr>
          <a:xfrm>
            <a:off x="1954370" y="4605516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infekčnost onemocnění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četnost kontaktů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podíl infekčních jedinců </a:t>
            </a:r>
            <a:br>
              <a:rPr lang="cs-CZ" dirty="0"/>
            </a:br>
            <a:r>
              <a:rPr lang="cs-CZ" dirty="0"/>
              <a:t>v populaci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C126AC4-C5F1-4B3C-8602-A4821E6D38FA}"/>
              </a:ext>
            </a:extLst>
          </p:cNvPr>
          <p:cNvSpPr txBox="1"/>
          <p:nvPr/>
        </p:nvSpPr>
        <p:spPr>
          <a:xfrm>
            <a:off x="3103336" y="2346805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délka latentního období</a:t>
            </a:r>
            <a:br>
              <a:rPr lang="cs-CZ" dirty="0"/>
            </a:br>
            <a:r>
              <a:rPr lang="cs-CZ" dirty="0"/>
              <a:t>(po nákaze, před infekčností)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C466695-9DD0-43A9-A60E-BA49479569E2}"/>
              </a:ext>
            </a:extLst>
          </p:cNvPr>
          <p:cNvSpPr txBox="1"/>
          <p:nvPr/>
        </p:nvSpPr>
        <p:spPr>
          <a:xfrm>
            <a:off x="6424703" y="5600700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podíl bezpříznakových jedinců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EA27D90-D6B2-43E8-82A4-498403ADF4F5}"/>
              </a:ext>
            </a:extLst>
          </p:cNvPr>
          <p:cNvSpPr txBox="1"/>
          <p:nvPr/>
        </p:nvSpPr>
        <p:spPr>
          <a:xfrm>
            <a:off x="8621057" y="2376425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délka infekčního období/rychlost izolace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1C7DD01-534B-4770-A5E6-3D5642B74BBF}"/>
              </a:ext>
            </a:extLst>
          </p:cNvPr>
          <p:cNvSpPr txBox="1"/>
          <p:nvPr/>
        </p:nvSpPr>
        <p:spPr>
          <a:xfrm>
            <a:off x="6038466" y="1601550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D31145"/>
                </a:solidFill>
              </a:rPr>
              <a:t>ZAPOČÍTÁNÍ MEZI PŘÍPADY (JEN SYMPTOMATIČTÍ)</a:t>
            </a:r>
          </a:p>
        </p:txBody>
      </p:sp>
      <p:sp>
        <p:nvSpPr>
          <p:cNvPr id="24" name="Šipka: dolů 23">
            <a:extLst>
              <a:ext uri="{FF2B5EF4-FFF2-40B4-BE49-F238E27FC236}">
                <a16:creationId xmlns:a16="http://schemas.microsoft.com/office/drawing/2014/main" id="{E1307402-2A5C-4B7E-936A-952C47C7ACDA}"/>
              </a:ext>
            </a:extLst>
          </p:cNvPr>
          <p:cNvSpPr/>
          <p:nvPr/>
        </p:nvSpPr>
        <p:spPr>
          <a:xfrm>
            <a:off x="8367795" y="2008872"/>
            <a:ext cx="415367" cy="367553"/>
          </a:xfrm>
          <a:prstGeom prst="downArrow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94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288299" y="266567"/>
            <a:ext cx="10240880" cy="6478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pro dlouhodobé predikce 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ástupný obsah 1">
            <a:extLst>
              <a:ext uri="{FF2B5EF4-FFF2-40B4-BE49-F238E27FC236}">
                <a16:creationId xmlns:a16="http://schemas.microsoft.com/office/drawing/2014/main" id="{600BD3B9-C29F-45A3-A759-9CE0F8F6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25" y="1167735"/>
            <a:ext cx="11653222" cy="4879975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b="1" dirty="0" smtClean="0">
                <a:solidFill>
                  <a:srgbClr val="C00000"/>
                </a:solidFill>
              </a:rPr>
              <a:t>Dlouhodobý model určený pro sledování možného vývoje epidemie a potenciálního vlivu různých opatření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400" dirty="0" smtClean="0"/>
              <a:t>pro </a:t>
            </a:r>
            <a:r>
              <a:rPr lang="cs-CZ" sz="2400" dirty="0"/>
              <a:t>implementaci </a:t>
            </a:r>
            <a:r>
              <a:rPr lang="cs-CZ" sz="2400" dirty="0" smtClean="0"/>
              <a:t>zvolen </a:t>
            </a:r>
            <a:r>
              <a:rPr lang="cs-CZ" sz="2400" dirty="0"/>
              <a:t>kompartmentový věkově strukturovaný SEIR model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400" dirty="0"/>
              <a:t>byl adaptován model London </a:t>
            </a:r>
            <a:r>
              <a:rPr lang="cs-CZ" sz="2400" dirty="0" err="1"/>
              <a:t>School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Hygiene</a:t>
            </a:r>
            <a:r>
              <a:rPr lang="cs-CZ" sz="2400" dirty="0"/>
              <a:t> </a:t>
            </a:r>
            <a:r>
              <a:rPr lang="en-US" sz="2400" dirty="0"/>
              <a:t>&amp; Tropical Medicine, </a:t>
            </a:r>
            <a:r>
              <a:rPr lang="en-US" sz="2400" dirty="0" err="1"/>
              <a:t>publikov</a:t>
            </a:r>
            <a:r>
              <a:rPr lang="cs-CZ" sz="2400" dirty="0" err="1"/>
              <a:t>án</a:t>
            </a:r>
            <a:r>
              <a:rPr lang="cs-CZ" sz="2400" dirty="0"/>
              <a:t> 25.3.2020 v Lancet Public Health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400" dirty="0"/>
              <a:t>model pracuje s místně-specifickými kontaktními vzorci </a:t>
            </a:r>
            <a:br>
              <a:rPr lang="cs-CZ" sz="2400" dirty="0"/>
            </a:br>
            <a:r>
              <a:rPr lang="cs-CZ" sz="2400" dirty="0"/>
              <a:t>(domácnost, zaměstnání, škola, jiné)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b="1" dirty="0"/>
              <a:t>model umožňuje pracovat s četností kontaktů (a jejich omezení) ve specifických prostředích, a tak umožňuje odhadovat dopad opatření k zamezení kontaktů v různých prostředích (škola, práce, veřejné prostory)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cs-CZ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78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288299" y="266567"/>
            <a:ext cx="10240880" cy="6478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pro dlouhodobé predikce 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ástupný obsah 1">
            <a:extLst>
              <a:ext uri="{FF2B5EF4-FFF2-40B4-BE49-F238E27FC236}">
                <a16:creationId xmlns:a16="http://schemas.microsoft.com/office/drawing/2014/main" id="{600BD3B9-C29F-45A3-A759-9CE0F8F6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25" y="1167735"/>
            <a:ext cx="11653222" cy="4879975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b="1" dirty="0" smtClean="0">
                <a:solidFill>
                  <a:srgbClr val="C00000"/>
                </a:solidFill>
              </a:rPr>
              <a:t>Dlouhodobý model určený pro sledování možného vývoje epidemie a potenciálního vlivu různých opatření </a:t>
            </a:r>
          </a:p>
          <a:p>
            <a:r>
              <a:rPr lang="cs-CZ" dirty="0"/>
              <a:t>parametrem modelu jsou lokačně/věkově-specifické kontaktní matice</a:t>
            </a:r>
          </a:p>
          <a:p>
            <a:r>
              <a:rPr lang="cs-CZ" dirty="0"/>
              <a:t>původním zdrojem dat byla studie populační prospektivní studie kontaktních vzorců v 8 evropských státech (</a:t>
            </a:r>
            <a:r>
              <a:rPr lang="cs-CZ" dirty="0" err="1"/>
              <a:t>Mossong</a:t>
            </a:r>
            <a:r>
              <a:rPr lang="cs-CZ" dirty="0"/>
              <a:t> et al., 2008), účastníci zapisovali charakteristiky všech kontaktů během 1 </a:t>
            </a:r>
            <a:r>
              <a:rPr lang="cs-CZ" dirty="0" smtClean="0"/>
              <a:t>dne</a:t>
            </a:r>
          </a:p>
          <a:p>
            <a:r>
              <a:rPr lang="cs-CZ" dirty="0"/>
              <a:t>údaje z původního šetření (a doplňujících datových zdrojů, např. OSN, ILO, UIS) byly projektovány na další země s využitím </a:t>
            </a:r>
            <a:r>
              <a:rPr lang="cs-CZ" dirty="0" err="1"/>
              <a:t>bayesovského</a:t>
            </a:r>
            <a:r>
              <a:rPr lang="cs-CZ" dirty="0"/>
              <a:t> hierarchického modelu</a:t>
            </a:r>
          </a:p>
          <a:p>
            <a:endParaRPr lang="cs-CZ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cs-CZ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2" name="Obdélník 1"/>
          <p:cNvSpPr/>
          <p:nvPr/>
        </p:nvSpPr>
        <p:spPr>
          <a:xfrm>
            <a:off x="288299" y="5478323"/>
            <a:ext cx="118433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latin typeface="Calibri" panose="020F0502020204030204" pitchFamily="34" charset="0"/>
              </a:rPr>
              <a:t>Zdroj: </a:t>
            </a:r>
            <a:r>
              <a:rPr lang="en-US" dirty="0"/>
              <a:t>PREM, </a:t>
            </a:r>
            <a:r>
              <a:rPr lang="en-US" dirty="0" err="1"/>
              <a:t>Kiesha</a:t>
            </a:r>
            <a:r>
              <a:rPr lang="en-US" dirty="0"/>
              <a:t>, et al. The effect of control strategies to reduce social mixing on outcomes of the COVID-19 epidemic in Wuhan, China: a modelling study. </a:t>
            </a:r>
            <a:r>
              <a:rPr lang="en-US" i="1" dirty="0"/>
              <a:t>The Lancet Public Health</a:t>
            </a:r>
            <a:r>
              <a:rPr lang="en-US" dirty="0"/>
              <a:t>, 2020.</a:t>
            </a:r>
            <a:endParaRPr lang="cs-CZ" dirty="0"/>
          </a:p>
          <a:p>
            <a:r>
              <a:rPr lang="cs-CZ" sz="16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Zdrojové kódy dostupné:</a:t>
            </a:r>
            <a:br>
              <a:rPr lang="cs-CZ" sz="16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r>
              <a:rPr lang="cs-CZ" sz="16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  <a:hlinkClick r:id="rId2"/>
              </a:rPr>
              <a:t>https://github.com/kieshaprem/covid19-agestructureSEIR-wuhan-social-distancing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28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139AF26-DD60-4299-BD05-42753FC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Předpoklady modelu SIR</a:t>
            </a:r>
          </a:p>
        </p:txBody>
      </p:sp>
      <p:sp>
        <p:nvSpPr>
          <p:cNvPr id="7" name="Zástupný obsah 1">
            <a:extLst>
              <a:ext uri="{FF2B5EF4-FFF2-40B4-BE49-F238E27FC236}">
                <a16:creationId xmlns:a16="http://schemas.microsoft.com/office/drawing/2014/main" id="{7F6E8E1B-9801-41E6-A164-186F8FA2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446119"/>
            <a:ext cx="11487705" cy="516367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cs-CZ" dirty="0"/>
              <a:t>do modelu nejprve vstupují </a:t>
            </a:r>
            <a:r>
              <a:rPr lang="cs-CZ" b="1" dirty="0"/>
              <a:t>importované případy </a:t>
            </a:r>
            <a:r>
              <a:rPr lang="cs-CZ" dirty="0"/>
              <a:t>(nakažení je datováno 6 dní před datem počátku symptomů dle ISIN)</a:t>
            </a:r>
          </a:p>
          <a:p>
            <a:pPr lvl="0"/>
            <a:r>
              <a:rPr lang="cs-CZ" b="1" dirty="0"/>
              <a:t>setrvání ve stavech I</a:t>
            </a:r>
            <a:r>
              <a:rPr lang="cs-CZ" b="1" baseline="-25000" dirty="0"/>
              <a:t>1</a:t>
            </a:r>
            <a:r>
              <a:rPr lang="cs-CZ" b="1" dirty="0"/>
              <a:t>-I</a:t>
            </a:r>
            <a:r>
              <a:rPr lang="cs-CZ" b="1" baseline="-25000" dirty="0"/>
              <a:t>7</a:t>
            </a:r>
            <a:r>
              <a:rPr lang="cs-CZ" b="1" dirty="0"/>
              <a:t> </a:t>
            </a:r>
            <a:r>
              <a:rPr lang="cs-CZ" dirty="0"/>
              <a:t>trvá vždy právě 1 den, setrvání ve stavu I</a:t>
            </a:r>
            <a:r>
              <a:rPr lang="cs-CZ" baseline="-25000" dirty="0"/>
              <a:t>8+</a:t>
            </a:r>
            <a:r>
              <a:rPr lang="cs-CZ" dirty="0"/>
              <a:t> je podmíněno </a:t>
            </a:r>
            <a:r>
              <a:rPr lang="cs-CZ" b="1" dirty="0"/>
              <a:t>efektivitou testování </a:t>
            </a:r>
            <a:r>
              <a:rPr lang="cs-CZ" dirty="0"/>
              <a:t>(pravděpodobnost přechodu, resp. průměrná doba setrvání, byla orientačně kalibrována na reálná data ISIN)</a:t>
            </a:r>
          </a:p>
          <a:p>
            <a:pPr lvl="0"/>
            <a:r>
              <a:rPr lang="cs-CZ" dirty="0"/>
              <a:t>počet nově nakažených (vstup do I</a:t>
            </a:r>
            <a:r>
              <a:rPr lang="cs-CZ" baseline="-25000" dirty="0"/>
              <a:t>1</a:t>
            </a:r>
            <a:r>
              <a:rPr lang="cs-CZ" dirty="0"/>
              <a:t>) odpovídá </a:t>
            </a:r>
            <a:r>
              <a:rPr lang="cs-CZ" b="1" dirty="0"/>
              <a:t>reprodukčnímu číslu</a:t>
            </a:r>
          </a:p>
          <a:p>
            <a:pPr lvl="0"/>
            <a:r>
              <a:rPr lang="cs-CZ" b="1" dirty="0"/>
              <a:t>šestidenní inkubační doba </a:t>
            </a:r>
            <a:r>
              <a:rPr lang="cs-CZ" dirty="0"/>
              <a:t>(</a:t>
            </a:r>
            <a:r>
              <a:rPr lang="cs-CZ" dirty="0" err="1"/>
              <a:t>Hellewell</a:t>
            </a:r>
            <a:r>
              <a:rPr lang="cs-CZ" dirty="0"/>
              <a:t> et al., 2020), druhá polovina intervalu představuje </a:t>
            </a:r>
            <a:r>
              <a:rPr lang="cs-CZ" b="1" dirty="0"/>
              <a:t>infekční období </a:t>
            </a:r>
            <a:r>
              <a:rPr lang="cs-CZ" dirty="0"/>
              <a:t>(alternativní předpoklad z </a:t>
            </a:r>
            <a:r>
              <a:rPr lang="cs-CZ" dirty="0" err="1"/>
              <a:t>Kucharski</a:t>
            </a:r>
            <a:r>
              <a:rPr lang="cs-CZ" dirty="0"/>
              <a:t> et al., 2020, odpovídá sériovému intervalu 5 dní)</a:t>
            </a:r>
          </a:p>
          <a:p>
            <a:pPr lvl="0"/>
            <a:r>
              <a:rPr lang="cs-CZ" b="1" dirty="0"/>
              <a:t>druhý den po projevu příznaků izolace</a:t>
            </a:r>
            <a:r>
              <a:rPr lang="cs-CZ" dirty="0"/>
              <a:t>, předpoklad konce nakažlivosti pro populaci</a:t>
            </a:r>
          </a:p>
          <a:p>
            <a:pPr lvl="0"/>
            <a:r>
              <a:rPr lang="cs-CZ" dirty="0"/>
              <a:t>model tedy předpokládá </a:t>
            </a:r>
            <a:r>
              <a:rPr lang="cs-CZ" b="1" dirty="0"/>
              <a:t>testování pouze osob s příznaky</a:t>
            </a:r>
          </a:p>
          <a:p>
            <a:r>
              <a:rPr lang="cs-CZ" dirty="0"/>
              <a:t>subklinický průběh: uvažováno 10 % (</a:t>
            </a:r>
            <a:r>
              <a:rPr lang="cs-CZ" dirty="0" err="1"/>
              <a:t>Hellewell</a:t>
            </a:r>
            <a:r>
              <a:rPr lang="cs-CZ" dirty="0"/>
              <a:t> et al., 2020)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16223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139AF26-DD60-4299-BD05-42753FC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Schéma stavového modelu SIR</a:t>
            </a:r>
            <a:br>
              <a:rPr lang="cs-CZ" b="1" dirty="0"/>
            </a:br>
            <a:r>
              <a:rPr lang="cs-CZ" b="1" dirty="0"/>
              <a:t>pro krátkodobé predikce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121A8462-6134-4008-B8D8-F94E4E95AD4C}"/>
              </a:ext>
            </a:extLst>
          </p:cNvPr>
          <p:cNvSpPr/>
          <p:nvPr/>
        </p:nvSpPr>
        <p:spPr>
          <a:xfrm>
            <a:off x="9617908" y="3255414"/>
            <a:ext cx="2169208" cy="23224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1CF16E7B-5DE2-435E-A102-16A4F5943D35}"/>
              </a:ext>
            </a:extLst>
          </p:cNvPr>
          <p:cNvSpPr/>
          <p:nvPr/>
        </p:nvSpPr>
        <p:spPr>
          <a:xfrm>
            <a:off x="574864" y="1826079"/>
            <a:ext cx="1877439" cy="1488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jedinci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choroby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114BA52-7770-4630-B68C-F6771FC0BC03}"/>
              </a:ext>
            </a:extLst>
          </p:cNvPr>
          <p:cNvSpPr/>
          <p:nvPr/>
        </p:nvSpPr>
        <p:spPr>
          <a:xfrm>
            <a:off x="2950729" y="2170012"/>
            <a:ext cx="661480" cy="66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D2C17FE-93DD-4923-B395-F86A56911B72}"/>
              </a:ext>
            </a:extLst>
          </p:cNvPr>
          <p:cNvSpPr/>
          <p:nvPr/>
        </p:nvSpPr>
        <p:spPr>
          <a:xfrm>
            <a:off x="3612209" y="2170012"/>
            <a:ext cx="661480" cy="66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45DE2C3-C8CA-4582-8D89-CFD4A23FE1F6}"/>
              </a:ext>
            </a:extLst>
          </p:cNvPr>
          <p:cNvSpPr/>
          <p:nvPr/>
        </p:nvSpPr>
        <p:spPr>
          <a:xfrm>
            <a:off x="4273689" y="2170012"/>
            <a:ext cx="661480" cy="66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8074DE82-C790-4CA4-BA97-F39F88913BCC}"/>
              </a:ext>
            </a:extLst>
          </p:cNvPr>
          <p:cNvSpPr/>
          <p:nvPr/>
        </p:nvSpPr>
        <p:spPr>
          <a:xfrm>
            <a:off x="4935169" y="2170012"/>
            <a:ext cx="661480" cy="661480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A4E279F-E13D-46A7-B336-A8B5E94D2B7C}"/>
              </a:ext>
            </a:extLst>
          </p:cNvPr>
          <p:cNvSpPr/>
          <p:nvPr/>
        </p:nvSpPr>
        <p:spPr>
          <a:xfrm>
            <a:off x="5596649" y="2170012"/>
            <a:ext cx="661480" cy="661480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7627E05-C4F8-45FF-BF2E-1A03A3D04060}"/>
              </a:ext>
            </a:extLst>
          </p:cNvPr>
          <p:cNvSpPr/>
          <p:nvPr/>
        </p:nvSpPr>
        <p:spPr>
          <a:xfrm>
            <a:off x="6258129" y="2170012"/>
            <a:ext cx="661480" cy="661480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C03E7BFA-2BF7-41DE-98CA-2D09687872DE}"/>
              </a:ext>
            </a:extLst>
          </p:cNvPr>
          <p:cNvSpPr/>
          <p:nvPr/>
        </p:nvSpPr>
        <p:spPr>
          <a:xfrm>
            <a:off x="6919609" y="2170012"/>
            <a:ext cx="661480" cy="661480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89225439-443D-4E37-8371-CF861E85B1D6}"/>
              </a:ext>
            </a:extLst>
          </p:cNvPr>
          <p:cNvSpPr/>
          <p:nvPr/>
        </p:nvSpPr>
        <p:spPr>
          <a:xfrm>
            <a:off x="7581089" y="2170012"/>
            <a:ext cx="661480" cy="66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8+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3F30DD-62EA-458C-9DAF-5888E0D58FC0}"/>
              </a:ext>
            </a:extLst>
          </p:cNvPr>
          <p:cNvSpPr txBox="1"/>
          <p:nvPr/>
        </p:nvSpPr>
        <p:spPr>
          <a:xfrm>
            <a:off x="2925579" y="2812619"/>
            <a:ext cx="461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 od infekce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93EE434-2269-43E5-B5BC-6C64DF13425B}"/>
              </a:ext>
            </a:extLst>
          </p:cNvPr>
          <p:cNvSpPr txBox="1"/>
          <p:nvPr/>
        </p:nvSpPr>
        <p:spPr>
          <a:xfrm>
            <a:off x="2960453" y="1509877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příznaků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0346F39-C989-4E57-A4A2-EA10B71DE41D}"/>
              </a:ext>
            </a:extLst>
          </p:cNvPr>
          <p:cNvSpPr txBox="1"/>
          <p:nvPr/>
        </p:nvSpPr>
        <p:spPr>
          <a:xfrm>
            <a:off x="4944893" y="1482582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příznaků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0D38257-8E84-4FA4-BBB7-D0FB495FD1A2}"/>
              </a:ext>
            </a:extLst>
          </p:cNvPr>
          <p:cNvSpPr txBox="1"/>
          <p:nvPr/>
        </p:nvSpPr>
        <p:spPr>
          <a:xfrm>
            <a:off x="4944893" y="1773385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Nakažliví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B7C89151-0511-4AF4-A8EF-356920DAF0E9}"/>
              </a:ext>
            </a:extLst>
          </p:cNvPr>
          <p:cNvSpPr txBox="1"/>
          <p:nvPr/>
        </p:nvSpPr>
        <p:spPr>
          <a:xfrm>
            <a:off x="6930176" y="1460965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 onemocnění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7B3ECEB-3560-4096-BA09-BEA31090F312}"/>
              </a:ext>
            </a:extLst>
          </p:cNvPr>
          <p:cNvSpPr txBox="1"/>
          <p:nvPr/>
        </p:nvSpPr>
        <p:spPr>
          <a:xfrm>
            <a:off x="7581089" y="1773385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Izolace</a:t>
            </a:r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509D139D-D526-4719-A73E-DC65EF5558FE}"/>
              </a:ext>
            </a:extLst>
          </p:cNvPr>
          <p:cNvSpPr/>
          <p:nvPr/>
        </p:nvSpPr>
        <p:spPr>
          <a:xfrm>
            <a:off x="2544957" y="2267288"/>
            <a:ext cx="318222" cy="564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Šipka: dolů 20">
            <a:extLst>
              <a:ext uri="{FF2B5EF4-FFF2-40B4-BE49-F238E27FC236}">
                <a16:creationId xmlns:a16="http://schemas.microsoft.com/office/drawing/2014/main" id="{52EC007A-F099-4E7B-90D9-55FEEABD990F}"/>
              </a:ext>
            </a:extLst>
          </p:cNvPr>
          <p:cNvSpPr/>
          <p:nvPr/>
        </p:nvSpPr>
        <p:spPr>
          <a:xfrm>
            <a:off x="6866105" y="2935489"/>
            <a:ext cx="768485" cy="378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C0F592AB-E1A8-4663-A1BB-32A2FB894D5E}"/>
              </a:ext>
            </a:extLst>
          </p:cNvPr>
          <p:cNvSpPr/>
          <p:nvPr/>
        </p:nvSpPr>
        <p:spPr>
          <a:xfrm>
            <a:off x="6311627" y="3437281"/>
            <a:ext cx="1877439" cy="11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cs-CZ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subkl</a:t>
            </a:r>
            <a:endParaRPr kumimoji="0" lang="cs-CZ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konec infekce subklinický průběh</a:t>
            </a:r>
          </a:p>
        </p:txBody>
      </p:sp>
      <p:sp>
        <p:nvSpPr>
          <p:cNvPr id="23" name="Šipka: dolů 22">
            <a:extLst>
              <a:ext uri="{FF2B5EF4-FFF2-40B4-BE49-F238E27FC236}">
                <a16:creationId xmlns:a16="http://schemas.microsoft.com/office/drawing/2014/main" id="{6EC37898-03F8-446D-BE4A-A9C8316234A2}"/>
              </a:ext>
            </a:extLst>
          </p:cNvPr>
          <p:cNvSpPr/>
          <p:nvPr/>
        </p:nvSpPr>
        <p:spPr>
          <a:xfrm rot="18041679">
            <a:off x="8841447" y="2501467"/>
            <a:ext cx="447122" cy="1628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Šipka: kruhová 23">
            <a:extLst>
              <a:ext uri="{FF2B5EF4-FFF2-40B4-BE49-F238E27FC236}">
                <a16:creationId xmlns:a16="http://schemas.microsoft.com/office/drawing/2014/main" id="{9BCF6FDF-8EF7-452C-AB2F-8B3D6359A852}"/>
              </a:ext>
            </a:extLst>
          </p:cNvPr>
          <p:cNvSpPr/>
          <p:nvPr/>
        </p:nvSpPr>
        <p:spPr>
          <a:xfrm rot="5400000">
            <a:off x="8073730" y="1701446"/>
            <a:ext cx="681780" cy="1488332"/>
          </a:xfrm>
          <a:prstGeom prst="circularArrow">
            <a:avLst>
              <a:gd name="adj1" fmla="val 17612"/>
              <a:gd name="adj2" fmla="val 1142319"/>
              <a:gd name="adj3" fmla="val 20164574"/>
              <a:gd name="adj4" fmla="val 10932802"/>
              <a:gd name="adj5" fmla="val 20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4C872C21-8D47-4439-BD09-9FA6428074FD}"/>
              </a:ext>
            </a:extLst>
          </p:cNvPr>
          <p:cNvSpPr/>
          <p:nvPr/>
        </p:nvSpPr>
        <p:spPr>
          <a:xfrm>
            <a:off x="9763793" y="3437281"/>
            <a:ext cx="1877439" cy="130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laboratorní detekce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5904B34-CFC7-49A4-A129-B1CC7972A9B1}"/>
              </a:ext>
            </a:extLst>
          </p:cNvPr>
          <p:cNvSpPr txBox="1"/>
          <p:nvPr/>
        </p:nvSpPr>
        <p:spPr>
          <a:xfrm>
            <a:off x="9879184" y="4800198"/>
            <a:ext cx="18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pozorovatelná charakteristika</a:t>
            </a:r>
          </a:p>
        </p:txBody>
      </p:sp>
      <p:cxnSp>
        <p:nvCxnSpPr>
          <p:cNvPr id="27" name="Straight Connector 2">
            <a:extLst>
              <a:ext uri="{FF2B5EF4-FFF2-40B4-BE49-F238E27FC236}">
                <a16:creationId xmlns:a16="http://schemas.microsoft.com/office/drawing/2014/main" id="{99E2FFBC-F647-46FC-8064-E2660AEFC03C}"/>
              </a:ext>
            </a:extLst>
          </p:cNvPr>
          <p:cNvCxnSpPr/>
          <p:nvPr/>
        </p:nvCxnSpPr>
        <p:spPr>
          <a:xfrm>
            <a:off x="6919609" y="1509877"/>
            <a:ext cx="0" cy="757411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A4DBB8E3-0AC1-4A2C-922F-59155B08C4CB}"/>
              </a:ext>
            </a:extLst>
          </p:cNvPr>
          <p:cNvCxnSpPr/>
          <p:nvPr/>
        </p:nvCxnSpPr>
        <p:spPr>
          <a:xfrm>
            <a:off x="4945542" y="1509877"/>
            <a:ext cx="0" cy="757411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6B0DCB90-E27B-4A49-A925-A929EFCA8BA2}"/>
              </a:ext>
            </a:extLst>
          </p:cNvPr>
          <p:cNvSpPr txBox="1"/>
          <p:nvPr/>
        </p:nvSpPr>
        <p:spPr>
          <a:xfrm>
            <a:off x="331707" y="4304123"/>
            <a:ext cx="7938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– populace obyvatel bez onemocnění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nakažení pacienti n-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tý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den od nákazy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cs-CZ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subkl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nemocní pacienti nezachycení kvůli bezpříznakovému průběhu onemocnění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– nemocní pacienti zachycení testováním – potvrzené případy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10D4E2A7-F8A4-4C5F-88FB-300E5A2F3696}"/>
              </a:ext>
            </a:extLst>
          </p:cNvPr>
          <p:cNvSpPr txBox="1"/>
          <p:nvPr/>
        </p:nvSpPr>
        <p:spPr>
          <a:xfrm>
            <a:off x="9680793" y="2570245"/>
            <a:ext cx="219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Potvrzené případy onemocnění</a:t>
            </a:r>
          </a:p>
        </p:txBody>
      </p:sp>
      <p:sp>
        <p:nvSpPr>
          <p:cNvPr id="31" name="Šipka: kruhová 30">
            <a:extLst>
              <a:ext uri="{FF2B5EF4-FFF2-40B4-BE49-F238E27FC236}">
                <a16:creationId xmlns:a16="http://schemas.microsoft.com/office/drawing/2014/main" id="{2DA9C5E9-6B3F-4326-AE34-72B9350C149B}"/>
              </a:ext>
            </a:extLst>
          </p:cNvPr>
          <p:cNvSpPr/>
          <p:nvPr/>
        </p:nvSpPr>
        <p:spPr>
          <a:xfrm rot="11417039">
            <a:off x="3032681" y="2571408"/>
            <a:ext cx="3205996" cy="1488332"/>
          </a:xfrm>
          <a:prstGeom prst="circularArrow">
            <a:avLst>
              <a:gd name="adj1" fmla="val 5767"/>
              <a:gd name="adj2" fmla="val 1037098"/>
              <a:gd name="adj3" fmla="val 20174128"/>
              <a:gd name="adj4" fmla="val 9659516"/>
              <a:gd name="adj5" fmla="val 1391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DDE67-5AEC-4DBD-8557-E669ACC9B2FA}"/>
              </a:ext>
            </a:extLst>
          </p:cNvPr>
          <p:cNvSpPr txBox="1"/>
          <p:nvPr/>
        </p:nvSpPr>
        <p:spPr>
          <a:xfrm>
            <a:off x="3790544" y="3970463"/>
            <a:ext cx="46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Nákaza nových jedinců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DA639CE-1922-46B7-830A-85F2730EB143}"/>
              </a:ext>
            </a:extLst>
          </p:cNvPr>
          <p:cNvSpPr txBox="1"/>
          <p:nvPr/>
        </p:nvSpPr>
        <p:spPr>
          <a:xfrm>
            <a:off x="4207508" y="3126197"/>
            <a:ext cx="145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číslo</a:t>
            </a:r>
            <a:endParaRPr kumimoji="0" lang="cs-CZ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Zaoblený obdélník 5">
            <a:extLst>
              <a:ext uri="{FF2B5EF4-FFF2-40B4-BE49-F238E27FC236}">
                <a16:creationId xmlns:a16="http://schemas.microsoft.com/office/drawing/2014/main" id="{5F0919F0-CD64-4461-BE0E-7CF10973A4F2}"/>
              </a:ext>
            </a:extLst>
          </p:cNvPr>
          <p:cNvSpPr/>
          <p:nvPr/>
        </p:nvSpPr>
        <p:spPr>
          <a:xfrm>
            <a:off x="200025" y="5787326"/>
            <a:ext cx="11801475" cy="9626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předvídá průchod pacientů průběhem onemocnění, s pevně definovanou délkou inkubační doby. Noví pacienti přicházejí do modelu importem nebo nákazou v populaci, končí se subklinickým průběhem nebo jako potvrzený případ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(jediná přímo sledovaná charakteristika)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Klíčovým parametrem modelu je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tzv. reprodukční číslo: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průměrný počet dalších osob, které nakazí 1 nakažená osoba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2" y="4993036"/>
            <a:ext cx="2916239" cy="1045031"/>
          </a:xfrm>
          <a:prstGeom prst="rect">
            <a:avLst/>
          </a:prstGeom>
        </p:spPr>
      </p:pic>
      <p:sp>
        <p:nvSpPr>
          <p:cNvPr id="7" name="Zaoblený obdélník 6"/>
          <p:cNvSpPr/>
          <p:nvPr/>
        </p:nvSpPr>
        <p:spPr>
          <a:xfrm>
            <a:off x="556550" y="144315"/>
            <a:ext cx="11354939" cy="6176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Základní kalkulační kroky klinických prediktivních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modelů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C4337C-B447-49D5-B4D7-A7CB22D5C1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2" y="4295855"/>
            <a:ext cx="1811454" cy="913498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633410" y="6099572"/>
            <a:ext cx="340257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I. Populační predikce 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3069782" y="4489915"/>
            <a:ext cx="340257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II. Riziko hospitalizace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5022128" y="2975221"/>
            <a:ext cx="340257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III. Riziko těžkého průběhu 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7643719" y="1309909"/>
            <a:ext cx="340257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IV. Riziko úmrtí</a:t>
            </a:r>
          </a:p>
        </p:txBody>
      </p:sp>
      <p:sp>
        <p:nvSpPr>
          <p:cNvPr id="5" name="Šipka doprava 4"/>
          <p:cNvSpPr/>
          <p:nvPr/>
        </p:nvSpPr>
        <p:spPr>
          <a:xfrm rot="16200000">
            <a:off x="3674187" y="4893945"/>
            <a:ext cx="476250" cy="1046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ipka doprava 18"/>
          <p:cNvSpPr/>
          <p:nvPr/>
        </p:nvSpPr>
        <p:spPr>
          <a:xfrm rot="16200000">
            <a:off x="5136842" y="3338976"/>
            <a:ext cx="476250" cy="1046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 doprava 19"/>
          <p:cNvSpPr/>
          <p:nvPr/>
        </p:nvSpPr>
        <p:spPr>
          <a:xfrm rot="16200000">
            <a:off x="7796612" y="1780856"/>
            <a:ext cx="476250" cy="1046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8" name="Obrázek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703" y="2938133"/>
            <a:ext cx="2416737" cy="1430655"/>
          </a:xfrm>
          <a:prstGeom prst="rect">
            <a:avLst/>
          </a:prstGeom>
        </p:spPr>
      </p:pic>
      <p:pic>
        <p:nvPicPr>
          <p:cNvPr id="29" name="Obrázek 28"/>
          <p:cNvPicPr>
            <a:picLocks noChangeAspect="1"/>
          </p:cNvPicPr>
          <p:nvPr/>
        </p:nvPicPr>
        <p:blipFill rotWithShape="1">
          <a:blip r:embed="rId5"/>
          <a:srcRect r="16741"/>
          <a:stretch/>
        </p:blipFill>
        <p:spPr>
          <a:xfrm>
            <a:off x="4771069" y="805520"/>
            <a:ext cx="2608001" cy="2100186"/>
          </a:xfrm>
          <a:prstGeom prst="rect">
            <a:avLst/>
          </a:prstGeom>
        </p:spPr>
      </p:pic>
      <p:sp>
        <p:nvSpPr>
          <p:cNvPr id="30" name="TextovéPole 29"/>
          <p:cNvSpPr txBox="1"/>
          <p:nvPr/>
        </p:nvSpPr>
        <p:spPr>
          <a:xfrm>
            <a:off x="4435473" y="5515551"/>
            <a:ext cx="2420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/>
              <a:t>Nastavení základních populačních charakteristik určujících další parametry modelů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5898128" y="3495705"/>
            <a:ext cx="2560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/>
              <a:t>Pravděpodobnost hospitalizace a těžkého průběhu z jakékoli příčiny 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7379070" y="5741366"/>
            <a:ext cx="4062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Počty nově diagnostikovaných případů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Podíl zranitelných </a:t>
            </a:r>
            <a:r>
              <a:rPr lang="cs-CZ" sz="1400" b="1" dirty="0" err="1"/>
              <a:t>seniorních</a:t>
            </a:r>
            <a:r>
              <a:rPr lang="cs-CZ" sz="1400" b="1" dirty="0"/>
              <a:t> skupin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Struktura dle věku a pohlaví </a:t>
            </a:r>
          </a:p>
        </p:txBody>
      </p:sp>
      <p:sp>
        <p:nvSpPr>
          <p:cNvPr id="33" name="TextovéPole 32"/>
          <p:cNvSpPr txBox="1"/>
          <p:nvPr/>
        </p:nvSpPr>
        <p:spPr>
          <a:xfrm>
            <a:off x="8172332" y="4668464"/>
            <a:ext cx="314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Parametry nemocnosti dle ročních období a věkových kategorií,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Doba do zhoršení stavu pacienta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8969997" y="3580513"/>
            <a:ext cx="276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Hospitalizace na JIP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Potřeba intenzivní akutní péče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Doba trvání intenzivní péče 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9477374" y="2304016"/>
            <a:ext cx="243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Pravděpodobnost vyléčení dle věku a stavu pacienta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s-CZ" sz="1400" b="1" dirty="0"/>
              <a:t>Smrtnost dle věkových kategorií </a:t>
            </a:r>
          </a:p>
        </p:txBody>
      </p:sp>
      <p:sp>
        <p:nvSpPr>
          <p:cNvPr id="36" name="Zahnutá šipka doleva 35"/>
          <p:cNvSpPr/>
          <p:nvPr/>
        </p:nvSpPr>
        <p:spPr>
          <a:xfrm rot="13867027">
            <a:off x="1093904" y="86012"/>
            <a:ext cx="1504454" cy="3944054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7" name="TextovéPole 36"/>
          <p:cNvSpPr txBox="1"/>
          <p:nvPr/>
        </p:nvSpPr>
        <p:spPr>
          <a:xfrm rot="19397024">
            <a:off x="724356" y="2075723"/>
            <a:ext cx="269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Pravděpodobnostní stavové modely variantní pro věkové kategorie a zranitelné skupiny </a:t>
            </a:r>
          </a:p>
        </p:txBody>
      </p:sp>
    </p:spTree>
    <p:extLst>
      <p:ext uri="{BB962C8B-B14F-4D97-AF65-F5344CB8AC3E}">
        <p14:creationId xmlns:p14="http://schemas.microsoft.com/office/powerpoint/2010/main" val="322109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108642" y="161478"/>
            <a:ext cx="11887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Sledování</a:t>
            </a:r>
            <a:r>
              <a:rPr lang="cs-CZ" sz="2800" b="1" dirty="0">
                <a:solidFill>
                  <a:prstClr val="black"/>
                </a:solidFill>
              </a:rPr>
              <a:t> </a:t>
            </a:r>
            <a:r>
              <a:rPr lang="cs-CZ" sz="2800" b="1" dirty="0" smtClean="0">
                <a:solidFill>
                  <a:prstClr val="black"/>
                </a:solidFill>
              </a:rPr>
              <a:t>vývoje </a:t>
            </a:r>
            <a:r>
              <a:rPr lang="cs-CZ" sz="2800" b="1" dirty="0">
                <a:solidFill>
                  <a:prstClr val="black"/>
                </a:solidFill>
              </a:rPr>
              <a:t>epidemie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bylo narušeno obdobím Vánoc a konce roku, kdy se významně snížil počet realizovaných testů. V důsledku toho opticky poklesl počet zachycených případů a zdánlivě i reprodukční číslo. Nicméně zpětná </a:t>
            </a:r>
            <a:r>
              <a:rPr kumimoji="0" lang="cs-CZ" sz="28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intrapolace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standardizující výsledky na objem a strukturu testů doložila šíření nákazy s dynamikou odpovídající reprodukčnímu číslu 1,2 – 1,3. 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38903" y="3268612"/>
            <a:ext cx="1156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Tento vývoj byl potvrzen i významným nárůstem pozitivních záchytů po 1.1. 2020.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Nicméně opatření přijatá po 26.12. mají potenciál snížit mobilitu </a:t>
            </a:r>
          </a:p>
          <a:p>
            <a:pPr lvl="0" algn="ctr">
              <a:defRPr/>
            </a:pP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a rizikové sociální kontakty vedoucí k brždění epidemie.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Nejnovější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hodnoty po 9.1. 2021 na tuto změnu trendu ukazují, aktuální hodnota R klesla mírně pod 1,1. Pro krátkodobou predikci dalšího vývoje byly </a:t>
            </a:r>
            <a:r>
              <a:rPr lang="cs-CZ" sz="2800" b="1" dirty="0">
                <a:solidFill>
                  <a:srgbClr val="C00000"/>
                </a:solidFill>
              </a:rPr>
              <a:t>před </a:t>
            </a:r>
            <a:r>
              <a:rPr lang="cs-CZ" sz="2800" b="1" dirty="0" smtClean="0">
                <a:solidFill>
                  <a:srgbClr val="C00000"/>
                </a:solidFill>
              </a:rPr>
              <a:t>Vánoci </a:t>
            </a:r>
            <a:r>
              <a:rPr lang="cs-CZ" sz="2800" b="1" dirty="0">
                <a:solidFill>
                  <a:srgbClr val="C00000"/>
                </a:solidFill>
              </a:rPr>
              <a:t>připraveny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různé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scénáře.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368754" y="2525917"/>
            <a:ext cx="1231225" cy="625025"/>
          </a:xfrm>
          <a:prstGeom prst="downArrow">
            <a:avLst>
              <a:gd name="adj1" fmla="val 50000"/>
              <a:gd name="adj2" fmla="val 5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404964" y="5946268"/>
            <a:ext cx="1231225" cy="637783"/>
          </a:xfrm>
          <a:prstGeom prst="downArrow">
            <a:avLst>
              <a:gd name="adj1" fmla="val 50000"/>
              <a:gd name="adj2" fmla="val 5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12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 smtClean="0"/>
              <a:t>Scénáře predikcí pro </a:t>
            </a:r>
            <a:r>
              <a:rPr lang="cs-CZ" dirty="0"/>
              <a:t>vývoj epidemie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v </a:t>
            </a:r>
            <a:r>
              <a:rPr lang="cs-CZ" dirty="0"/>
              <a:t>lednu 2021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52" y="2103143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silného </a:t>
            </a:r>
            <a:r>
              <a:rPr lang="cs-CZ" sz="1800" b="1" dirty="0" smtClean="0">
                <a:solidFill>
                  <a:srgbClr val="00B050"/>
                </a:solidFill>
              </a:rPr>
              <a:t>zpomalení epidemie; </a:t>
            </a:r>
            <a:r>
              <a:rPr lang="cs-CZ" sz="1800" b="1" dirty="0">
                <a:solidFill>
                  <a:srgbClr val="00B050"/>
                </a:solidFill>
              </a:rPr>
              <a:t>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předpokládá silný dopad opatření zavedených </a:t>
            </a:r>
            <a:r>
              <a:rPr lang="cs-CZ" sz="1600" dirty="0" smtClean="0"/>
              <a:t>po 26.12.2020 </a:t>
            </a:r>
            <a:r>
              <a:rPr lang="cs-CZ" sz="1600" dirty="0"/>
              <a:t>(obdobný jako jarní a podzimní omezení)</a:t>
            </a:r>
          </a:p>
          <a:p>
            <a:pPr lvl="1"/>
            <a:r>
              <a:rPr lang="cs-CZ" sz="1600" dirty="0"/>
              <a:t>opatření se dle scénáře projevují </a:t>
            </a:r>
            <a:r>
              <a:rPr lang="cs-CZ" sz="1600" dirty="0" smtClean="0"/>
              <a:t>po 10.1., významněji až </a:t>
            </a:r>
            <a:r>
              <a:rPr lang="cs-CZ" sz="1600" dirty="0"/>
              <a:t>od </a:t>
            </a:r>
            <a:r>
              <a:rPr lang="cs-CZ" sz="1600" dirty="0" smtClean="0"/>
              <a:t>konce druhého </a:t>
            </a:r>
            <a:r>
              <a:rPr lang="cs-CZ" sz="1600" dirty="0"/>
              <a:t>lednového týdne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pro zastavení </a:t>
            </a:r>
            <a:r>
              <a:rPr lang="cs-CZ" sz="1800" b="1" dirty="0" smtClean="0">
                <a:solidFill>
                  <a:srgbClr val="0070C0"/>
                </a:solidFill>
              </a:rPr>
              <a:t>růstu epidemie; </a:t>
            </a:r>
            <a:r>
              <a:rPr lang="cs-CZ" sz="1800" b="1" dirty="0">
                <a:solidFill>
                  <a:srgbClr val="0070C0"/>
                </a:solidFill>
              </a:rPr>
              <a:t>předpokládané R = 1,00)</a:t>
            </a:r>
          </a:p>
          <a:p>
            <a:pPr lvl="1"/>
            <a:r>
              <a:rPr lang="cs-CZ" sz="1600" dirty="0"/>
              <a:t>předpokládá stabilizaci počtu nově pozitivních</a:t>
            </a:r>
          </a:p>
          <a:p>
            <a:pPr lvl="1"/>
            <a:r>
              <a:rPr lang="cs-CZ" sz="1600" dirty="0"/>
              <a:t>opatření se dle scénáře projevují po 10.1., významněji až od konce druhého lednového týdne</a:t>
            </a:r>
          </a:p>
          <a:p>
            <a:r>
              <a:rPr lang="cs-CZ" sz="1800" b="1" dirty="0" smtClean="0">
                <a:solidFill>
                  <a:srgbClr val="FFC618"/>
                </a:solidFill>
              </a:rPr>
              <a:t>Scénář </a:t>
            </a:r>
            <a:r>
              <a:rPr lang="cs-CZ" sz="1800" b="1" dirty="0">
                <a:solidFill>
                  <a:srgbClr val="FFC618"/>
                </a:solidFill>
              </a:rPr>
              <a:t>C (rizikový scénář, kalibrované R = 1,23)</a:t>
            </a:r>
            <a:r>
              <a:rPr lang="en-US" sz="1800" b="1" dirty="0">
                <a:solidFill>
                  <a:srgbClr val="FFC618"/>
                </a:solidFill>
              </a:rPr>
              <a:t>*</a:t>
            </a:r>
            <a:endParaRPr lang="cs-CZ" sz="1800" b="1" dirty="0">
              <a:solidFill>
                <a:srgbClr val="FFC618"/>
              </a:solidFill>
            </a:endParaRPr>
          </a:p>
          <a:p>
            <a:pPr lvl="1"/>
            <a:r>
              <a:rPr lang="cs-CZ" sz="1600" dirty="0"/>
              <a:t>předpokládá pokračování rostoucí dynamiky vývoje, reprodukční číslo odpovídá prosincovým hodnotám</a:t>
            </a:r>
          </a:p>
          <a:p>
            <a:pPr lvl="1"/>
            <a:r>
              <a:rPr lang="cs-CZ" sz="1600" dirty="0"/>
              <a:t>situace spojená s nedostatečnou </a:t>
            </a:r>
            <a:r>
              <a:rPr lang="cs-CZ" sz="1600" i="1" dirty="0" err="1"/>
              <a:t>compliance</a:t>
            </a:r>
            <a:r>
              <a:rPr lang="cs-CZ" sz="1600" dirty="0"/>
              <a:t> populace, příp. sníženou efektivitou trasování apod.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(velmi rizikový scénář, předpokládané R = 1,30)</a:t>
            </a:r>
          </a:p>
          <a:p>
            <a:pPr lvl="1"/>
            <a:r>
              <a:rPr lang="cs-CZ" sz="1600" dirty="0"/>
              <a:t>předpokládá další dílčí zhoršení situace po vánočních svátcích</a:t>
            </a:r>
          </a:p>
          <a:p>
            <a:pPr lvl="1"/>
            <a:r>
              <a:rPr lang="cs-CZ" sz="1600" dirty="0"/>
              <a:t>situace spojená s nedostatečnou </a:t>
            </a:r>
            <a:r>
              <a:rPr lang="cs-CZ" sz="1600" i="1" dirty="0" err="1"/>
              <a:t>compliance</a:t>
            </a:r>
            <a:r>
              <a:rPr lang="cs-CZ" sz="1600" dirty="0"/>
              <a:t> populace, příp. sníženou efektivitou trasování apod.</a:t>
            </a:r>
          </a:p>
          <a:p>
            <a:pPr marL="457200" lvl="1" indent="0">
              <a:buNone/>
            </a:pPr>
            <a:endParaRPr lang="cs-CZ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43884" y="6301132"/>
            <a:ext cx="11354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odpovídá kalibraci reprodukčního čísla SIR epidemiologickým modelem pro krátkodobé predikce ÚZIS ČR v segmentu od 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 do 29.12.2020, odhad 1,23 (1,11–1,34), interval odpovídá 95% intervalu neurčitosti z odhadů získaných kalibrací modelu, kalibračním cílem byly denní přírůstky, s vyjmutím volných dnů</a:t>
            </a:r>
          </a:p>
        </p:txBody>
      </p:sp>
      <p:pic>
        <p:nvPicPr>
          <p:cNvPr id="5" name="Vlajka CR">
            <a:extLst>
              <a:ext uri="{FF2B5EF4-FFF2-40B4-BE49-F238E27FC236}">
                <a16:creationId xmlns:a16="http://schemas.microsoft.com/office/drawing/2014/main" id="{29FD22CB-EF49-4469-9F40-52D3F1C665C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110352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180199" y="1118258"/>
            <a:ext cx="109546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Nastavené nerizikové scénáře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předpokládaly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zpomalení šíření nákazy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cca</a:t>
            </a:r>
            <a:r>
              <a:rPr kumimoji="0" lang="cs-CZ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8.1.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až</a:t>
            </a:r>
            <a:r>
              <a:rPr kumimoji="0" lang="cs-CZ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10.1., a to v důsledku </a:t>
            </a:r>
            <a:r>
              <a:rPr lang="cs-CZ" sz="1400" b="1" dirty="0">
                <a:solidFill>
                  <a:srgbClr val="000000"/>
                </a:solidFill>
              </a:rPr>
              <a:t>opatření přijatých po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26.12.. Naopak rizikové scénáře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 vliv dopad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nepředpokládají a pracují s různými variantami  rostoucí dynamiky šíření nákazy. Modely předpokládají srovnatelný objem realizovaných testů zejména v pracovních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– tento předpoklad se v lednu 2021 </a:t>
            </a:r>
            <a:r>
              <a:rPr kumimoji="0" lang="cs-CZ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naplňuje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8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/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Vlajka CR">
            <a:extLst>
              <a:ext uri="{FF2B5EF4-FFF2-40B4-BE49-F238E27FC236}">
                <a16:creationId xmlns:a16="http://schemas.microsoft.com/office/drawing/2014/main" id="{00F626A7-0D8A-4996-979E-ADFDA1B08C7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208476" y="279456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21. 1. 2021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39 073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31 843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15 755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4 777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</p:spTree>
    <p:extLst>
      <p:ext uri="{BB962C8B-B14F-4D97-AF65-F5344CB8AC3E}">
        <p14:creationId xmlns:p14="http://schemas.microsoft.com/office/powerpoint/2010/main" val="22969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23 535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3 498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3 923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34 248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2 932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7 967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8 166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4 893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46 501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2 430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10 106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11 402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6 643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52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104 496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4 765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13 737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17 745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9 500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11.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 </a:t>
            </a:r>
            <a:r>
              <a:rPr lang="cs-CZ" dirty="0"/>
              <a:t>založený na údajích z listopadu</a:t>
            </a:r>
          </a:p>
        </p:txBody>
      </p:sp>
      <p:pic>
        <p:nvPicPr>
          <p:cNvPr id="8" name="Vlajka CR">
            <a:extLst>
              <a:ext uri="{FF2B5EF4-FFF2-40B4-BE49-F238E27FC236}">
                <a16:creationId xmlns:a16="http://schemas.microsoft.com/office/drawing/2014/main" id="{CE06770F-A3D7-4FF8-A3F3-D94F08F73511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0028" y="5972487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94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15 537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15 707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21 964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24 251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15 724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28 543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33 983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30. 12.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pic>
        <p:nvPicPr>
          <p:cNvPr id="8" name="Vlajka CR">
            <a:extLst>
              <a:ext uri="{FF2B5EF4-FFF2-40B4-BE49-F238E27FC236}">
                <a16:creationId xmlns:a16="http://schemas.microsoft.com/office/drawing/2014/main" id="{CE06770F-A3D7-4FF8-A3F3-D94F08F73511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75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432397" y="385150"/>
            <a:ext cx="1106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problém s potenciální dopadem do nemocnic: komunitní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přenos a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vysoký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 počet nákaz mezi seniory, zásah zranitelných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skupin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18734" y="216552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A3693099-23CE-4447-AC61-AFCE5952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92646"/>
              </p:ext>
            </p:extLst>
          </p:nvPr>
        </p:nvGraphicFramePr>
        <p:xfrm>
          <a:off x="560717" y="3468565"/>
          <a:ext cx="1041305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03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25012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  <a:gridCol w="2225012">
                  <a:extLst>
                    <a:ext uri="{9D8B030D-6E8A-4147-A177-3AD203B41FA5}">
                      <a16:colId xmlns:a16="http://schemas.microsoft.com/office/drawing/2014/main" val="6633445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91440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600" b="1" dirty="0">
                          <a:solidFill>
                            <a:srgbClr val="C00000"/>
                          </a:solidFill>
                        </a:rPr>
                        <a:t>Nově diagnostikovaní ve věku 65+, 75+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3600" b="1" dirty="0">
                          <a:solidFill>
                            <a:srgbClr val="C00000"/>
                          </a:solidFill>
                        </a:rPr>
                        <a:t>Za uplynulé 3 dny: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4 320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2 029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3600" b="1" dirty="0">
                          <a:solidFill>
                            <a:srgbClr val="C00000"/>
                          </a:solidFill>
                        </a:rPr>
                        <a:t>Za uplynulých 7 dní: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16 225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7 222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3600" b="1" dirty="0">
                          <a:solidFill>
                            <a:srgbClr val="C00000"/>
                          </a:solidFill>
                        </a:rPr>
                        <a:t>Za uplynulých 14 dní: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29 284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12 692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7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ovéPole 22"/>
          <p:cNvSpPr txBox="1"/>
          <p:nvPr/>
        </p:nvSpPr>
        <p:spPr>
          <a:xfrm>
            <a:off x="420368" y="157231"/>
            <a:ext cx="113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– počty nově diagnostikovaných seniorů ve věku 65+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hart 4">
            <a:extLst>
              <a:ext uri="{FF2B5EF4-FFF2-40B4-BE49-F238E27FC236}">
                <a16:creationId xmlns:a16="http://schemas.microsoft.com/office/drawing/2014/main" id="{F0CA6C70-9B59-4D50-B46A-3E4563CC1717}"/>
              </a:ext>
            </a:extLst>
          </p:cNvPr>
          <p:cNvGraphicFramePr/>
          <p:nvPr>
            <p:extLst/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/>
          <p:cNvSpPr txBox="1"/>
          <p:nvPr/>
        </p:nvSpPr>
        <p:spPr>
          <a:xfrm>
            <a:off x="1005192" y="3713687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54775C62-ADFB-470E-BE5B-DBDA1624BC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535" y="1638024"/>
          <a:ext cx="11599497" cy="1012402"/>
        </p:xfrm>
        <a:graphic>
          <a:graphicData uri="http://schemas.openxmlformats.org/drawingml/2006/table">
            <a:tbl>
              <a:tblPr/>
              <a:tblGrid>
                <a:gridCol w="1159497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3832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2574023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9797279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68243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3593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692295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5825781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67968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3064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8284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4949847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373586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540219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8244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30538202"/>
                    </a:ext>
                  </a:extLst>
                </a:gridCol>
              </a:tblGrid>
              <a:tr h="257876">
                <a:tc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Neznámo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DA5D9885-2301-4A75-B1A7-61E131B6F294}"/>
              </a:ext>
            </a:extLst>
          </p:cNvPr>
          <p:cNvSpPr txBox="1"/>
          <p:nvPr/>
        </p:nvSpPr>
        <p:spPr>
          <a:xfrm>
            <a:off x="308970" y="1125723"/>
            <a:ext cx="79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nově diagnostikovaných ve věku 65+ za poslední 3 dny v regionech</a:t>
            </a:r>
          </a:p>
        </p:txBody>
      </p:sp>
    </p:spTree>
    <p:extLst>
      <p:ext uri="{BB962C8B-B14F-4D97-AF65-F5344CB8AC3E}">
        <p14:creationId xmlns:p14="http://schemas.microsoft.com/office/powerpoint/2010/main" val="1438010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10719</TotalTime>
  <Words>2797</Words>
  <Application>Microsoft Office PowerPoint</Application>
  <PresentationFormat>Širokoúhlá obrazovka</PresentationFormat>
  <Paragraphs>462</Paragraphs>
  <Slides>28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Wingdings</vt:lpstr>
      <vt:lpstr>Motiv Office</vt:lpstr>
      <vt:lpstr>1_Motiv systému Office</vt:lpstr>
      <vt:lpstr>1_Motiv Office</vt:lpstr>
      <vt:lpstr>Datová a informační základna  pro management pandemie COVID-19</vt:lpstr>
      <vt:lpstr>Datová a informační základna  pro management pandemie COVID-19</vt:lpstr>
      <vt:lpstr>Prezentace aplikace PowerPoint</vt:lpstr>
      <vt:lpstr>Scénáře predikcí pro vývoj epidemie  v lednu 2021</vt:lpstr>
      <vt:lpstr>Predikce ve čtyřech scénářích</vt:lpstr>
      <vt:lpstr>Původní model založený na údajích z listopadu</vt:lpstr>
      <vt:lpstr>Rekalibrace prediktivního modelu pro nové scénáře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Schéma stavového modelu SEIR pro dlouhodobé predikce</vt:lpstr>
      <vt:lpstr>Prezentace aplikace PowerPoint</vt:lpstr>
      <vt:lpstr>Prezentace aplikace PowerPoint</vt:lpstr>
      <vt:lpstr>Předpoklady modelu SIR</vt:lpstr>
      <vt:lpstr>Schéma stavového modelu SIR pro krátkodobé predikce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1658</cp:revision>
  <dcterms:created xsi:type="dcterms:W3CDTF">2020-03-16T10:06:11Z</dcterms:created>
  <dcterms:modified xsi:type="dcterms:W3CDTF">2021-01-12T14:40:16Z</dcterms:modified>
</cp:coreProperties>
</file>