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3"/>
  </p:notesMasterIdLst>
  <p:sldIdLst>
    <p:sldId id="1413" r:id="rId2"/>
    <p:sldId id="1472" r:id="rId3"/>
    <p:sldId id="1476" r:id="rId4"/>
    <p:sldId id="1473" r:id="rId5"/>
    <p:sldId id="1471" r:id="rId6"/>
    <p:sldId id="1493" r:id="rId7"/>
    <p:sldId id="1494" r:id="rId8"/>
    <p:sldId id="1495" r:id="rId9"/>
    <p:sldId id="1497" r:id="rId10"/>
    <p:sldId id="1496" r:id="rId11"/>
    <p:sldId id="1501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2E5"/>
    <a:srgbClr val="00FF00"/>
    <a:srgbClr val="F2F2F2"/>
    <a:srgbClr val="FFE699"/>
    <a:srgbClr val="7191D1"/>
    <a:srgbClr val="3D67BC"/>
    <a:srgbClr val="00CD61"/>
    <a:srgbClr val="F1D302"/>
    <a:srgbClr val="FF6600"/>
    <a:srgbClr val="D31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912" y="342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8706551135695528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Jihočeský kraj</c:v>
                </c:pt>
                <c:pt idx="2">
                  <c:v>Jihomoravský kraj</c:v>
                </c:pt>
                <c:pt idx="3">
                  <c:v>Olomoucký kraj</c:v>
                </c:pt>
                <c:pt idx="4">
                  <c:v>Plzeňský kraj</c:v>
                </c:pt>
                <c:pt idx="5">
                  <c:v>ČR</c:v>
                </c:pt>
                <c:pt idx="6">
                  <c:v>Moravskoslezský kraj</c:v>
                </c:pt>
                <c:pt idx="7">
                  <c:v>Královéhradecký kraj</c:v>
                </c:pt>
                <c:pt idx="8">
                  <c:v>Zlínský kraj</c:v>
                </c:pt>
                <c:pt idx="9">
                  <c:v>Liberecký kraj</c:v>
                </c:pt>
                <c:pt idx="10">
                  <c:v>Karlovarský kraj</c:v>
                </c:pt>
                <c:pt idx="11">
                  <c:v>Kraj Vysočina</c:v>
                </c:pt>
                <c:pt idx="12">
                  <c:v>Pardubický kraj</c:v>
                </c:pt>
                <c:pt idx="13">
                  <c:v>Středočeský kraj</c:v>
                </c:pt>
                <c:pt idx="14">
                  <c:v>Ústecký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38.358289089065202</c:v>
                </c:pt>
                <c:pt idx="1">
                  <c:v>22.33252546643833</c:v>
                </c:pt>
                <c:pt idx="2">
                  <c:v>19.935586653903687</c:v>
                </c:pt>
                <c:pt idx="3">
                  <c:v>19.934653449680781</c:v>
                </c:pt>
                <c:pt idx="4">
                  <c:v>18.406540780709918</c:v>
                </c:pt>
                <c:pt idx="5">
                  <c:v>18.070142348857612</c:v>
                </c:pt>
                <c:pt idx="6">
                  <c:v>17.807001688408292</c:v>
                </c:pt>
                <c:pt idx="7">
                  <c:v>17.48219422928068</c:v>
                </c:pt>
                <c:pt idx="8">
                  <c:v>14.501635038751706</c:v>
                </c:pt>
                <c:pt idx="9">
                  <c:v>12.533525659807523</c:v>
                </c:pt>
                <c:pt idx="10">
                  <c:v>11.660739011212772</c:v>
                </c:pt>
                <c:pt idx="11">
                  <c:v>11.257068768352317</c:v>
                </c:pt>
                <c:pt idx="12">
                  <c:v>10.182488874262908</c:v>
                </c:pt>
                <c:pt idx="13">
                  <c:v>10.057459854267544</c:v>
                </c:pt>
                <c:pt idx="14">
                  <c:v>8.990639065002771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4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350043996456476E-2"/>
          <c:y val="2.504305948307951E-2"/>
          <c:w val="0.69175620404201654"/>
          <c:h val="0.81903612087622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ZP v nemocnicích / ZZS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Sheet1!$B$1:$AE$1</c:f>
              <c:strCache>
                <c:ptCount val="30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</c:strCache>
            </c:strRef>
          </c:cat>
          <c:val>
            <c:numRef>
              <c:f>Sheet1!$B$2:$AE$2</c:f>
              <c:numCache>
                <c:formatCode>General</c:formatCode>
                <c:ptCount val="30"/>
                <c:pt idx="0">
                  <c:v>878</c:v>
                </c:pt>
                <c:pt idx="1">
                  <c:v>1706</c:v>
                </c:pt>
                <c:pt idx="2">
                  <c:v>2455</c:v>
                </c:pt>
                <c:pt idx="3">
                  <c:v>2453</c:v>
                </c:pt>
                <c:pt idx="4">
                  <c:v>782</c:v>
                </c:pt>
                <c:pt idx="5">
                  <c:v>167</c:v>
                </c:pt>
                <c:pt idx="6">
                  <c:v>1008</c:v>
                </c:pt>
                <c:pt idx="7">
                  <c:v>690</c:v>
                </c:pt>
                <c:pt idx="8">
                  <c:v>2460</c:v>
                </c:pt>
                <c:pt idx="9">
                  <c:v>3123</c:v>
                </c:pt>
                <c:pt idx="10">
                  <c:v>3724</c:v>
                </c:pt>
                <c:pt idx="11">
                  <c:v>4328</c:v>
                </c:pt>
                <c:pt idx="12">
                  <c:v>5088</c:v>
                </c:pt>
                <c:pt idx="13">
                  <c:v>729</c:v>
                </c:pt>
                <c:pt idx="14">
                  <c:v>617</c:v>
                </c:pt>
                <c:pt idx="15">
                  <c:v>4663</c:v>
                </c:pt>
                <c:pt idx="16">
                  <c:v>5306</c:v>
                </c:pt>
                <c:pt idx="17">
                  <c:v>4123</c:v>
                </c:pt>
                <c:pt idx="18">
                  <c:v>4110</c:v>
                </c:pt>
                <c:pt idx="19">
                  <c:v>2962</c:v>
                </c:pt>
                <c:pt idx="20">
                  <c:v>368</c:v>
                </c:pt>
                <c:pt idx="21">
                  <c:v>765</c:v>
                </c:pt>
                <c:pt idx="22">
                  <c:v>3050</c:v>
                </c:pt>
                <c:pt idx="23">
                  <c:v>3207</c:v>
                </c:pt>
                <c:pt idx="24">
                  <c:v>3047</c:v>
                </c:pt>
                <c:pt idx="25">
                  <c:v>2377</c:v>
                </c:pt>
                <c:pt idx="26">
                  <c:v>1634</c:v>
                </c:pt>
                <c:pt idx="27">
                  <c:v>684</c:v>
                </c:pt>
                <c:pt idx="28">
                  <c:v>514</c:v>
                </c:pt>
                <c:pt idx="29">
                  <c:v>2087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Ostatní zdravotnictví / ochrana veřejného zdraví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Sheet1!$B$1:$AE$1</c:f>
              <c:strCache>
                <c:ptCount val="30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</c:strCache>
            </c:strRef>
          </c:cat>
          <c:val>
            <c:numRef>
              <c:f>Sheet1!$B$3:$AE$3</c:f>
              <c:numCache>
                <c:formatCode>General</c:formatCode>
                <c:ptCount val="30"/>
                <c:pt idx="0">
                  <c:v>194</c:v>
                </c:pt>
                <c:pt idx="1">
                  <c:v>246</c:v>
                </c:pt>
                <c:pt idx="2">
                  <c:v>279</c:v>
                </c:pt>
                <c:pt idx="3">
                  <c:v>401</c:v>
                </c:pt>
                <c:pt idx="4">
                  <c:v>165</c:v>
                </c:pt>
                <c:pt idx="5">
                  <c:v>81</c:v>
                </c:pt>
                <c:pt idx="6">
                  <c:v>177</c:v>
                </c:pt>
                <c:pt idx="7">
                  <c:v>177</c:v>
                </c:pt>
                <c:pt idx="8">
                  <c:v>750</c:v>
                </c:pt>
                <c:pt idx="9">
                  <c:v>868</c:v>
                </c:pt>
                <c:pt idx="10">
                  <c:v>1363</c:v>
                </c:pt>
                <c:pt idx="11">
                  <c:v>1950</c:v>
                </c:pt>
                <c:pt idx="12">
                  <c:v>2064</c:v>
                </c:pt>
                <c:pt idx="13">
                  <c:v>529</c:v>
                </c:pt>
                <c:pt idx="14">
                  <c:v>508</c:v>
                </c:pt>
                <c:pt idx="15">
                  <c:v>2276</c:v>
                </c:pt>
                <c:pt idx="16">
                  <c:v>2709</c:v>
                </c:pt>
                <c:pt idx="17">
                  <c:v>2957</c:v>
                </c:pt>
                <c:pt idx="18">
                  <c:v>3136</c:v>
                </c:pt>
                <c:pt idx="19">
                  <c:v>3254</c:v>
                </c:pt>
                <c:pt idx="20">
                  <c:v>642</c:v>
                </c:pt>
                <c:pt idx="21">
                  <c:v>405</c:v>
                </c:pt>
                <c:pt idx="22">
                  <c:v>3177</c:v>
                </c:pt>
                <c:pt idx="23">
                  <c:v>2590</c:v>
                </c:pt>
                <c:pt idx="24">
                  <c:v>2561</c:v>
                </c:pt>
                <c:pt idx="25">
                  <c:v>2522</c:v>
                </c:pt>
                <c:pt idx="26">
                  <c:v>1920</c:v>
                </c:pt>
                <c:pt idx="27">
                  <c:v>451</c:v>
                </c:pt>
                <c:pt idx="28">
                  <c:v>447</c:v>
                </c:pt>
                <c:pt idx="29">
                  <c:v>1492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0-4096-9444-F0B82C4ABB9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Pracovníci a klienti v sociálních službách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Sheet1!$B$1:$AE$1</c:f>
              <c:strCache>
                <c:ptCount val="30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</c:strCache>
            </c:strRef>
          </c:cat>
          <c:val>
            <c:numRef>
              <c:f>Sheet1!$B$4:$AE$4</c:f>
              <c:numCache>
                <c:formatCode>General</c:formatCode>
                <c:ptCount val="30"/>
                <c:pt idx="0">
                  <c:v>14</c:v>
                </c:pt>
                <c:pt idx="1">
                  <c:v>92</c:v>
                </c:pt>
                <c:pt idx="2">
                  <c:v>371</c:v>
                </c:pt>
                <c:pt idx="3">
                  <c:v>300</c:v>
                </c:pt>
                <c:pt idx="4">
                  <c:v>215</c:v>
                </c:pt>
                <c:pt idx="5">
                  <c:v>4</c:v>
                </c:pt>
                <c:pt idx="6">
                  <c:v>0</c:v>
                </c:pt>
                <c:pt idx="7">
                  <c:v>2</c:v>
                </c:pt>
                <c:pt idx="8">
                  <c:v>7</c:v>
                </c:pt>
                <c:pt idx="9">
                  <c:v>23</c:v>
                </c:pt>
                <c:pt idx="10">
                  <c:v>87</c:v>
                </c:pt>
                <c:pt idx="11">
                  <c:v>657</c:v>
                </c:pt>
                <c:pt idx="12">
                  <c:v>1706</c:v>
                </c:pt>
                <c:pt idx="13">
                  <c:v>329</c:v>
                </c:pt>
                <c:pt idx="14">
                  <c:v>90</c:v>
                </c:pt>
                <c:pt idx="15">
                  <c:v>1042</c:v>
                </c:pt>
                <c:pt idx="16">
                  <c:v>2128</c:v>
                </c:pt>
                <c:pt idx="17">
                  <c:v>3143</c:v>
                </c:pt>
                <c:pt idx="18">
                  <c:v>4302</c:v>
                </c:pt>
                <c:pt idx="19">
                  <c:v>4086</c:v>
                </c:pt>
                <c:pt idx="20">
                  <c:v>660</c:v>
                </c:pt>
                <c:pt idx="21">
                  <c:v>97</c:v>
                </c:pt>
                <c:pt idx="22">
                  <c:v>2510</c:v>
                </c:pt>
                <c:pt idx="23">
                  <c:v>3743</c:v>
                </c:pt>
                <c:pt idx="24">
                  <c:v>3367</c:v>
                </c:pt>
                <c:pt idx="25">
                  <c:v>3361</c:v>
                </c:pt>
                <c:pt idx="26">
                  <c:v>2933</c:v>
                </c:pt>
                <c:pt idx="27">
                  <c:v>411</c:v>
                </c:pt>
                <c:pt idx="28">
                  <c:v>2</c:v>
                </c:pt>
                <c:pt idx="29">
                  <c:v>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50-4096-9444-F0B82C4ABB9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Ostatní 80+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Sheet1!$B$1:$AE$1</c:f>
              <c:strCache>
                <c:ptCount val="30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</c:strCache>
            </c:strRef>
          </c:cat>
          <c:val>
            <c:numRef>
              <c:f>Sheet1!$B$5:$AE$5</c:f>
              <c:numCache>
                <c:formatCode>General</c:formatCode>
                <c:ptCount val="30"/>
                <c:pt idx="0">
                  <c:v>14</c:v>
                </c:pt>
                <c:pt idx="1">
                  <c:v>30</c:v>
                </c:pt>
                <c:pt idx="2">
                  <c:v>35</c:v>
                </c:pt>
                <c:pt idx="3">
                  <c:v>16</c:v>
                </c:pt>
                <c:pt idx="4">
                  <c:v>19</c:v>
                </c:pt>
                <c:pt idx="5">
                  <c:v>1</c:v>
                </c:pt>
                <c:pt idx="6">
                  <c:v>5</c:v>
                </c:pt>
                <c:pt idx="7">
                  <c:v>0</c:v>
                </c:pt>
                <c:pt idx="8">
                  <c:v>18</c:v>
                </c:pt>
                <c:pt idx="9">
                  <c:v>27</c:v>
                </c:pt>
                <c:pt idx="10">
                  <c:v>36</c:v>
                </c:pt>
                <c:pt idx="11">
                  <c:v>61</c:v>
                </c:pt>
                <c:pt idx="12">
                  <c:v>74</c:v>
                </c:pt>
                <c:pt idx="13">
                  <c:v>40</c:v>
                </c:pt>
                <c:pt idx="14">
                  <c:v>65</c:v>
                </c:pt>
                <c:pt idx="15">
                  <c:v>142</c:v>
                </c:pt>
                <c:pt idx="16">
                  <c:v>542</c:v>
                </c:pt>
                <c:pt idx="17">
                  <c:v>456</c:v>
                </c:pt>
                <c:pt idx="18">
                  <c:v>520</c:v>
                </c:pt>
                <c:pt idx="19">
                  <c:v>689</c:v>
                </c:pt>
                <c:pt idx="20">
                  <c:v>1173</c:v>
                </c:pt>
                <c:pt idx="21">
                  <c:v>1458</c:v>
                </c:pt>
                <c:pt idx="22">
                  <c:v>3541</c:v>
                </c:pt>
                <c:pt idx="23">
                  <c:v>4040</c:v>
                </c:pt>
                <c:pt idx="24">
                  <c:v>4591</c:v>
                </c:pt>
                <c:pt idx="25">
                  <c:v>6638</c:v>
                </c:pt>
                <c:pt idx="26">
                  <c:v>7416</c:v>
                </c:pt>
                <c:pt idx="27">
                  <c:v>1951</c:v>
                </c:pt>
                <c:pt idx="28">
                  <c:v>1439</c:v>
                </c:pt>
                <c:pt idx="29">
                  <c:v>4523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50-4096-9444-F0B82C4ABB9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Ostatní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Sheet1!$B$1:$AE$1</c:f>
              <c:strCache>
                <c:ptCount val="30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</c:strCache>
            </c:strRef>
          </c:cat>
          <c:val>
            <c:numRef>
              <c:f>Sheet1!$B$6:$AE$6</c:f>
              <c:numCache>
                <c:formatCode>General</c:formatCode>
                <c:ptCount val="30"/>
                <c:pt idx="0">
                  <c:v>142</c:v>
                </c:pt>
                <c:pt idx="1">
                  <c:v>166</c:v>
                </c:pt>
                <c:pt idx="2">
                  <c:v>221</c:v>
                </c:pt>
                <c:pt idx="3">
                  <c:v>269</c:v>
                </c:pt>
                <c:pt idx="4">
                  <c:v>115</c:v>
                </c:pt>
                <c:pt idx="5">
                  <c:v>9</c:v>
                </c:pt>
                <c:pt idx="6">
                  <c:v>57</c:v>
                </c:pt>
                <c:pt idx="7">
                  <c:v>39</c:v>
                </c:pt>
                <c:pt idx="8">
                  <c:v>245</c:v>
                </c:pt>
                <c:pt idx="9">
                  <c:v>264</c:v>
                </c:pt>
                <c:pt idx="10">
                  <c:v>367</c:v>
                </c:pt>
                <c:pt idx="11">
                  <c:v>740</c:v>
                </c:pt>
                <c:pt idx="12">
                  <c:v>907</c:v>
                </c:pt>
                <c:pt idx="13">
                  <c:v>340</c:v>
                </c:pt>
                <c:pt idx="14">
                  <c:v>409</c:v>
                </c:pt>
                <c:pt idx="15">
                  <c:v>1391</c:v>
                </c:pt>
                <c:pt idx="16">
                  <c:v>2237</c:v>
                </c:pt>
                <c:pt idx="17">
                  <c:v>2573</c:v>
                </c:pt>
                <c:pt idx="18">
                  <c:v>2480</c:v>
                </c:pt>
                <c:pt idx="19">
                  <c:v>2267</c:v>
                </c:pt>
                <c:pt idx="20">
                  <c:v>446</c:v>
                </c:pt>
                <c:pt idx="21">
                  <c:v>301</c:v>
                </c:pt>
                <c:pt idx="22">
                  <c:v>1084</c:v>
                </c:pt>
                <c:pt idx="23">
                  <c:v>918</c:v>
                </c:pt>
                <c:pt idx="24">
                  <c:v>959</c:v>
                </c:pt>
                <c:pt idx="25">
                  <c:v>942</c:v>
                </c:pt>
                <c:pt idx="26">
                  <c:v>652</c:v>
                </c:pt>
                <c:pt idx="27">
                  <c:v>83</c:v>
                </c:pt>
                <c:pt idx="28">
                  <c:v>88</c:v>
                </c:pt>
                <c:pt idx="29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91-4CDD-9AA3-A6FE8BE8B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1"/>
      </c:catAx>
      <c:valAx>
        <c:axId val="50879584"/>
        <c:scaling>
          <c:orientation val="minMax"/>
          <c:max val="1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697509520509863"/>
          <c:y val="0.15436065733509738"/>
          <c:w val="0.25425175930665384"/>
          <c:h val="0.625653504819543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66727035727929074"/>
          <c:h val="0.8353430253390468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Zdravotničtí pracovníci / ochrana veřejného zdraví celkem</c:v>
                </c:pt>
              </c:strCache>
            </c:strRef>
          </c:tx>
          <c:spPr>
            <a:ln w="28575" cap="rnd">
              <a:solidFill>
                <a:srgbClr val="D31145"/>
              </a:solidFill>
              <a:round/>
            </a:ln>
            <a:effectLst/>
          </c:spPr>
          <c:marker>
            <c:symbol val="none"/>
          </c:marker>
          <c:cat>
            <c:strRef>
              <c:f>List1!$B$1:$AE$1</c:f>
              <c:strCache>
                <c:ptCount val="30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</c:strCache>
            </c:strRef>
          </c:cat>
          <c:val>
            <c:numRef>
              <c:f>List1!$B$2:$AE$2</c:f>
              <c:numCache>
                <c:formatCode>General</c:formatCode>
                <c:ptCount val="30"/>
                <c:pt idx="0">
                  <c:v>1072</c:v>
                </c:pt>
                <c:pt idx="1">
                  <c:v>3024</c:v>
                </c:pt>
                <c:pt idx="2">
                  <c:v>5758</c:v>
                </c:pt>
                <c:pt idx="3">
                  <c:v>8612</c:v>
                </c:pt>
                <c:pt idx="4">
                  <c:v>9559</c:v>
                </c:pt>
                <c:pt idx="5">
                  <c:v>9807</c:v>
                </c:pt>
                <c:pt idx="6">
                  <c:v>10992</c:v>
                </c:pt>
                <c:pt idx="7">
                  <c:v>11859</c:v>
                </c:pt>
                <c:pt idx="8">
                  <c:v>15069</c:v>
                </c:pt>
                <c:pt idx="9">
                  <c:v>19060</c:v>
                </c:pt>
                <c:pt idx="10">
                  <c:v>24147</c:v>
                </c:pt>
                <c:pt idx="11">
                  <c:v>30425</c:v>
                </c:pt>
                <c:pt idx="12">
                  <c:v>37577</c:v>
                </c:pt>
                <c:pt idx="13">
                  <c:v>38835</c:v>
                </c:pt>
                <c:pt idx="14">
                  <c:v>39960</c:v>
                </c:pt>
                <c:pt idx="15">
                  <c:v>46899</c:v>
                </c:pt>
                <c:pt idx="16">
                  <c:v>54914</c:v>
                </c:pt>
                <c:pt idx="17">
                  <c:v>61994</c:v>
                </c:pt>
                <c:pt idx="18">
                  <c:v>69240</c:v>
                </c:pt>
                <c:pt idx="19">
                  <c:v>75456</c:v>
                </c:pt>
                <c:pt idx="20">
                  <c:v>76466</c:v>
                </c:pt>
                <c:pt idx="21">
                  <c:v>77636</c:v>
                </c:pt>
                <c:pt idx="22">
                  <c:v>83863</c:v>
                </c:pt>
                <c:pt idx="23">
                  <c:v>89660</c:v>
                </c:pt>
                <c:pt idx="24">
                  <c:v>95268</c:v>
                </c:pt>
                <c:pt idx="25">
                  <c:v>100167</c:v>
                </c:pt>
                <c:pt idx="26">
                  <c:v>103721</c:v>
                </c:pt>
                <c:pt idx="27">
                  <c:v>104856</c:v>
                </c:pt>
                <c:pt idx="28">
                  <c:v>105817</c:v>
                </c:pt>
                <c:pt idx="29">
                  <c:v>109396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Pracovníci a klienti v sociálních službách</c:v>
                </c:pt>
              </c:strCache>
            </c:strRef>
          </c:tx>
          <c:spPr>
            <a:ln w="28575" cap="rnd">
              <a:solidFill>
                <a:srgbClr val="00CD61"/>
              </a:solidFill>
              <a:round/>
            </a:ln>
            <a:effectLst/>
          </c:spPr>
          <c:marker>
            <c:symbol val="none"/>
          </c:marker>
          <c:cat>
            <c:strRef>
              <c:f>List1!$B$1:$AE$1</c:f>
              <c:strCache>
                <c:ptCount val="30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</c:strCache>
            </c:strRef>
          </c:cat>
          <c:val>
            <c:numRef>
              <c:f>List1!$B$3:$AE$3</c:f>
              <c:numCache>
                <c:formatCode>General</c:formatCode>
                <c:ptCount val="30"/>
                <c:pt idx="0">
                  <c:v>14</c:v>
                </c:pt>
                <c:pt idx="1">
                  <c:v>106</c:v>
                </c:pt>
                <c:pt idx="2">
                  <c:v>477</c:v>
                </c:pt>
                <c:pt idx="3">
                  <c:v>777</c:v>
                </c:pt>
                <c:pt idx="4">
                  <c:v>992</c:v>
                </c:pt>
                <c:pt idx="5">
                  <c:v>996</c:v>
                </c:pt>
                <c:pt idx="6">
                  <c:v>996</c:v>
                </c:pt>
                <c:pt idx="7">
                  <c:v>998</c:v>
                </c:pt>
                <c:pt idx="8">
                  <c:v>1005</c:v>
                </c:pt>
                <c:pt idx="9">
                  <c:v>1028</c:v>
                </c:pt>
                <c:pt idx="10">
                  <c:v>1115</c:v>
                </c:pt>
                <c:pt idx="11">
                  <c:v>1772</c:v>
                </c:pt>
                <c:pt idx="12">
                  <c:v>3478</c:v>
                </c:pt>
                <c:pt idx="13">
                  <c:v>3807</c:v>
                </c:pt>
                <c:pt idx="14">
                  <c:v>3897</c:v>
                </c:pt>
                <c:pt idx="15">
                  <c:v>4939</c:v>
                </c:pt>
                <c:pt idx="16">
                  <c:v>7067</c:v>
                </c:pt>
                <c:pt idx="17">
                  <c:v>10210</c:v>
                </c:pt>
                <c:pt idx="18">
                  <c:v>14512</c:v>
                </c:pt>
                <c:pt idx="19">
                  <c:v>18598</c:v>
                </c:pt>
                <c:pt idx="20">
                  <c:v>19258</c:v>
                </c:pt>
                <c:pt idx="21">
                  <c:v>19355</c:v>
                </c:pt>
                <c:pt idx="22">
                  <c:v>21865</c:v>
                </c:pt>
                <c:pt idx="23">
                  <c:v>25608</c:v>
                </c:pt>
                <c:pt idx="24">
                  <c:v>28975</c:v>
                </c:pt>
                <c:pt idx="25">
                  <c:v>32336</c:v>
                </c:pt>
                <c:pt idx="26">
                  <c:v>35269</c:v>
                </c:pt>
                <c:pt idx="27">
                  <c:v>35680</c:v>
                </c:pt>
                <c:pt idx="28">
                  <c:v>35682</c:v>
                </c:pt>
                <c:pt idx="29">
                  <c:v>37116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Osoby ve věku 80+ celkem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List1!$B$1:$AE$1</c:f>
              <c:strCache>
                <c:ptCount val="30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</c:strCache>
            </c:strRef>
          </c:cat>
          <c:val>
            <c:numRef>
              <c:f>List1!$B$4:$AE$4</c:f>
              <c:numCache>
                <c:formatCode>General</c:formatCode>
                <c:ptCount val="30"/>
                <c:pt idx="0">
                  <c:v>26</c:v>
                </c:pt>
                <c:pt idx="1">
                  <c:v>123</c:v>
                </c:pt>
                <c:pt idx="2">
                  <c:v>400</c:v>
                </c:pt>
                <c:pt idx="3">
                  <c:v>576</c:v>
                </c:pt>
                <c:pt idx="4">
                  <c:v>694</c:v>
                </c:pt>
                <c:pt idx="5">
                  <c:v>697</c:v>
                </c:pt>
                <c:pt idx="6">
                  <c:v>708</c:v>
                </c:pt>
                <c:pt idx="7">
                  <c:v>708</c:v>
                </c:pt>
                <c:pt idx="8">
                  <c:v>736</c:v>
                </c:pt>
                <c:pt idx="9">
                  <c:v>772</c:v>
                </c:pt>
                <c:pt idx="10">
                  <c:v>835</c:v>
                </c:pt>
                <c:pt idx="11">
                  <c:v>1211</c:v>
                </c:pt>
                <c:pt idx="12">
                  <c:v>2063</c:v>
                </c:pt>
                <c:pt idx="13">
                  <c:v>2248</c:v>
                </c:pt>
                <c:pt idx="14">
                  <c:v>2355</c:v>
                </c:pt>
                <c:pt idx="15">
                  <c:v>2981</c:v>
                </c:pt>
                <c:pt idx="16">
                  <c:v>4610</c:v>
                </c:pt>
                <c:pt idx="17">
                  <c:v>6272</c:v>
                </c:pt>
                <c:pt idx="18">
                  <c:v>8420</c:v>
                </c:pt>
                <c:pt idx="19">
                  <c:v>10531</c:v>
                </c:pt>
                <c:pt idx="20">
                  <c:v>12006</c:v>
                </c:pt>
                <c:pt idx="21">
                  <c:v>13536</c:v>
                </c:pt>
                <c:pt idx="22">
                  <c:v>17979</c:v>
                </c:pt>
                <c:pt idx="23">
                  <c:v>23441</c:v>
                </c:pt>
                <c:pt idx="24">
                  <c:v>29410</c:v>
                </c:pt>
                <c:pt idx="25">
                  <c:v>37229</c:v>
                </c:pt>
                <c:pt idx="26">
                  <c:v>45665</c:v>
                </c:pt>
                <c:pt idx="27">
                  <c:v>48002</c:v>
                </c:pt>
                <c:pt idx="28">
                  <c:v>49629</c:v>
                </c:pt>
                <c:pt idx="29">
                  <c:v>54751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Ostatní</c:v>
                </c:pt>
              </c:strCache>
            </c:strRef>
          </c:tx>
          <c:spPr>
            <a:ln w="28575" cap="rnd">
              <a:solidFill>
                <a:srgbClr val="FFFFFF">
                  <a:lumMod val="6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List1!$B$1:$AE$1</c:f>
              <c:strCache>
                <c:ptCount val="30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</c:strCache>
            </c:strRef>
          </c:cat>
          <c:val>
            <c:numRef>
              <c:f>List1!$B$5:$AE$5</c:f>
              <c:numCache>
                <c:formatCode>General</c:formatCode>
                <c:ptCount val="30"/>
                <c:pt idx="0">
                  <c:v>142</c:v>
                </c:pt>
                <c:pt idx="1">
                  <c:v>308</c:v>
                </c:pt>
                <c:pt idx="2">
                  <c:v>529</c:v>
                </c:pt>
                <c:pt idx="3">
                  <c:v>798</c:v>
                </c:pt>
                <c:pt idx="4">
                  <c:v>913</c:v>
                </c:pt>
                <c:pt idx="5">
                  <c:v>922</c:v>
                </c:pt>
                <c:pt idx="6">
                  <c:v>979</c:v>
                </c:pt>
                <c:pt idx="7">
                  <c:v>1018</c:v>
                </c:pt>
                <c:pt idx="8">
                  <c:v>1263</c:v>
                </c:pt>
                <c:pt idx="9">
                  <c:v>1527</c:v>
                </c:pt>
                <c:pt idx="10">
                  <c:v>1894</c:v>
                </c:pt>
                <c:pt idx="11">
                  <c:v>2634</c:v>
                </c:pt>
                <c:pt idx="12">
                  <c:v>3541</c:v>
                </c:pt>
                <c:pt idx="13">
                  <c:v>3881</c:v>
                </c:pt>
                <c:pt idx="14">
                  <c:v>4290</c:v>
                </c:pt>
                <c:pt idx="15">
                  <c:v>5681</c:v>
                </c:pt>
                <c:pt idx="16">
                  <c:v>7918</c:v>
                </c:pt>
                <c:pt idx="17">
                  <c:v>10491</c:v>
                </c:pt>
                <c:pt idx="18">
                  <c:v>12971</c:v>
                </c:pt>
                <c:pt idx="19">
                  <c:v>15238</c:v>
                </c:pt>
                <c:pt idx="20">
                  <c:v>15684</c:v>
                </c:pt>
                <c:pt idx="21">
                  <c:v>15985</c:v>
                </c:pt>
                <c:pt idx="22">
                  <c:v>17069</c:v>
                </c:pt>
                <c:pt idx="23">
                  <c:v>17987</c:v>
                </c:pt>
                <c:pt idx="24">
                  <c:v>18946</c:v>
                </c:pt>
                <c:pt idx="25">
                  <c:v>19888</c:v>
                </c:pt>
                <c:pt idx="26">
                  <c:v>20540</c:v>
                </c:pt>
                <c:pt idx="27">
                  <c:v>20623</c:v>
                </c:pt>
                <c:pt idx="28">
                  <c:v>20711</c:v>
                </c:pt>
                <c:pt idx="29">
                  <c:v>20971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B2-46E3-85FE-A83BCF6CC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35740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309858514982262"/>
          <c:y val="0.17037009667659694"/>
          <c:w val="0.23439771266878259"/>
          <c:h val="0.584113549388836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+mn-lt"/>
        </a:defRPr>
      </a:pPr>
      <a:endParaRPr lang="cs-CZ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25.01.2021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2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1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47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29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31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78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23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25. 1. 2021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>
                <a:solidFill>
                  <a:schemeClr val="tx1"/>
                </a:solidFill>
              </a:rPr>
              <a:t>Týdenní souhrn dostupných dat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550054F-8F41-4A3C-8F2A-63A29FE13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69484"/>
              </p:ext>
            </p:extLst>
          </p:nvPr>
        </p:nvGraphicFramePr>
        <p:xfrm>
          <a:off x="2962275" y="1701006"/>
          <a:ext cx="9064629" cy="4814089"/>
        </p:xfrm>
        <a:graphic>
          <a:graphicData uri="http://schemas.openxmlformats.org/drawingml/2006/table">
            <a:tbl>
              <a:tblPr/>
              <a:tblGrid>
                <a:gridCol w="1294947">
                  <a:extLst>
                    <a:ext uri="{9D8B030D-6E8A-4147-A177-3AD203B41FA5}">
                      <a16:colId xmlns:a16="http://schemas.microsoft.com/office/drawing/2014/main" val="3218957655"/>
                    </a:ext>
                  </a:extLst>
                </a:gridCol>
                <a:gridCol w="1294947">
                  <a:extLst>
                    <a:ext uri="{9D8B030D-6E8A-4147-A177-3AD203B41FA5}">
                      <a16:colId xmlns:a16="http://schemas.microsoft.com/office/drawing/2014/main" val="598791674"/>
                    </a:ext>
                  </a:extLst>
                </a:gridCol>
                <a:gridCol w="1294947">
                  <a:extLst>
                    <a:ext uri="{9D8B030D-6E8A-4147-A177-3AD203B41FA5}">
                      <a16:colId xmlns:a16="http://schemas.microsoft.com/office/drawing/2014/main" val="4284921940"/>
                    </a:ext>
                  </a:extLst>
                </a:gridCol>
                <a:gridCol w="1294947">
                  <a:extLst>
                    <a:ext uri="{9D8B030D-6E8A-4147-A177-3AD203B41FA5}">
                      <a16:colId xmlns:a16="http://schemas.microsoft.com/office/drawing/2014/main" val="519070869"/>
                    </a:ext>
                  </a:extLst>
                </a:gridCol>
                <a:gridCol w="1294947">
                  <a:extLst>
                    <a:ext uri="{9D8B030D-6E8A-4147-A177-3AD203B41FA5}">
                      <a16:colId xmlns:a16="http://schemas.microsoft.com/office/drawing/2014/main" val="2395756940"/>
                    </a:ext>
                  </a:extLst>
                </a:gridCol>
                <a:gridCol w="1294947">
                  <a:extLst>
                    <a:ext uri="{9D8B030D-6E8A-4147-A177-3AD203B41FA5}">
                      <a16:colId xmlns:a16="http://schemas.microsoft.com/office/drawing/2014/main" val="3453458097"/>
                    </a:ext>
                  </a:extLst>
                </a:gridCol>
                <a:gridCol w="1294947">
                  <a:extLst>
                    <a:ext uri="{9D8B030D-6E8A-4147-A177-3AD203B41FA5}">
                      <a16:colId xmlns:a16="http://schemas.microsoft.com/office/drawing/2014/main" val="1978255122"/>
                    </a:ext>
                  </a:extLst>
                </a:gridCol>
              </a:tblGrid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71946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22997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721204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264961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965152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13581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313372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020479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9279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86545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741679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5330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090799"/>
                  </a:ext>
                </a:extLst>
              </a:tr>
              <a:tr h="31987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09695"/>
                  </a:ext>
                </a:extLst>
              </a:tr>
              <a:tr h="33586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20308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Vakcinovaní po regionech podle věku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01740"/>
              </p:ext>
            </p:extLst>
          </p:nvPr>
        </p:nvGraphicFramePr>
        <p:xfrm>
          <a:off x="152401" y="800316"/>
          <a:ext cx="11874502" cy="571478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09858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878819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415955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vakcinací celkem</a:t>
                      </a: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Věk očkovaných</a:t>
                      </a: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490626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18–29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30–49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50–64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65–79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56 466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4 162 (7,4 %)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15 146 (26,8 %)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10 809 (19,1 %)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7 071 (12,5 %)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19 244 (34,1 %)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(0,0 %)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1 136 (8,0 %)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6 093 (42,7 %)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4 487 (31,4 %)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1 561 (10,9 %)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981 (6,9 %)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 (4,9 %)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3 638 (25,2 %)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3 085 (21,4 %)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1 904 (13,2 %)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5 059 (35,1 %)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 (6,6 %)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3 329 (30,7 %)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2 474 (22,8 %)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1 229 (11,3 %)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3 104 (28,6 %)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 (7,5 %)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1 414 (39,7 %)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1 066 (30,0 %)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(11,1 %)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415 (11,7 %)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 (7,0 %)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2 776 (35,4 %)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2 199 (28,1 %)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851 (10,9 %)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1 463 (18,7 %)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455 (8,1 %)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2 126 (37,9 %)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1 615 (28,8 %)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 (11,2 %)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779 (13,9 %)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670 (6,8 %)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3 204 (32,4 %)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2 493 (25,2 %)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1 327 (13,4 %)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2 174 (22,0 %)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 (7,3 %)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1 909 (35,7 %)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1 240 (23,2 %)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 (5,3 %)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1 529 (28,6 %)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426 (6,9 %)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2 350 (38,2 %)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1 809 (29,4 %)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562 (9,1 %)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1 001 (16,3 %)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28 389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2 451 (8,6 %)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10 907 (38,4 %)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7 379 (26,0 %)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2 824 (9,9 %)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4 812 (17,0 %)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772 (5,9 %)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3 511 (26,6 %)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2 451 (18,6 %)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1 062 (8,1 %)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5 381 (40,8 %)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561 (6,5 %)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2 915 (33,8 %)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2 387 (27,7 %)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1 002 (11,6 %)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1 763 (20,4 %)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1 327 (5,9 %)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7 020 (31,3 %)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5 078 (22,6 %)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1 950 (8,7 %)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7 046 (31,4 %)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(0,0 %)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207 043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14 590 (7,0 %)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66 338 (32,0 %)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48 572 (23,5 %)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22 651 (10,9 %)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54 751 (26,4 %)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(0,0 %)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25.1.2021 20:00</a:t>
            </a:r>
          </a:p>
        </p:txBody>
      </p:sp>
    </p:spTree>
    <p:extLst>
      <p:ext uri="{BB962C8B-B14F-4D97-AF65-F5344CB8AC3E}">
        <p14:creationId xmlns:p14="http://schemas.microsoft.com/office/powerpoint/2010/main" val="303120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Prioritní skupiny pro očkování – vývoj v čase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4089335" y="6397784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488125" y="3438529"/>
            <a:ext cx="559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/>
              <a:t>Kumulativní počet aplikovaných dávek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41677"/>
              </p:ext>
            </p:extLst>
          </p:nvPr>
        </p:nvGraphicFramePr>
        <p:xfrm>
          <a:off x="590550" y="731338"/>
          <a:ext cx="11444604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6723"/>
              </p:ext>
            </p:extLst>
          </p:nvPr>
        </p:nvGraphicFramePr>
        <p:xfrm>
          <a:off x="9405832" y="1618165"/>
          <a:ext cx="2557568" cy="3406760"/>
        </p:xfrm>
        <a:graphic>
          <a:graphicData uri="http://schemas.openxmlformats.org/drawingml/2006/table">
            <a:tbl>
              <a:tblPr/>
              <a:tblGrid>
                <a:gridCol w="1936750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620818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Zdravotničtí pracovníci / ochrana veřejného zdraví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a klienti v sociálních službách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80+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20 971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31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Zadávání dat o očkování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426559" y="3957139"/>
            <a:ext cx="5062220" cy="94161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Celkový počet dodaných dávek </a:t>
            </a:r>
            <a:r>
              <a:rPr lang="cs-CZ" dirty="0" err="1">
                <a:solidFill>
                  <a:schemeClr val="bg1"/>
                </a:solidFill>
              </a:rPr>
              <a:t>Comirnaty</a:t>
            </a:r>
            <a:r>
              <a:rPr lang="en-US" dirty="0">
                <a:solidFill>
                  <a:schemeClr val="bg1"/>
                </a:solidFill>
              </a:rPr>
              <a:t>*: </a:t>
            </a:r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dirty="0">
                <a:solidFill>
                  <a:schemeClr val="bg1"/>
                </a:solidFill>
              </a:rPr>
              <a:t>při 5 dávkách na lahvičku: 247 650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při 6 dávkách na lahvičku: 297 180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D7B51-0CCF-4695-BA40-1F340C87D5BF}"/>
              </a:ext>
            </a:extLst>
          </p:cNvPr>
          <p:cNvSpPr txBox="1"/>
          <p:nvPr/>
        </p:nvSpPr>
        <p:spPr>
          <a:xfrm>
            <a:off x="471308" y="6427113"/>
            <a:ext cx="9081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cs-CZ" sz="1100" dirty="0"/>
              <a:t>Celkový počet dodaných dávek vakcíny</a:t>
            </a:r>
            <a:r>
              <a:rPr lang="en-US" sz="1100" dirty="0"/>
              <a:t> je po</a:t>
            </a:r>
            <a:r>
              <a:rPr lang="cs-CZ" sz="1100" dirty="0"/>
              <a:t>čítán jako počet dodaných lahviček x 5 u </a:t>
            </a:r>
            <a:r>
              <a:rPr lang="cs-CZ" sz="1100" dirty="0" err="1"/>
              <a:t>Comirnaty</a:t>
            </a:r>
            <a:r>
              <a:rPr lang="cs-CZ" sz="1100" dirty="0"/>
              <a:t> a x 10 u Moderna. Jde o přibližný počet, neboť u </a:t>
            </a:r>
            <a:r>
              <a:rPr lang="cs-CZ" sz="1100" dirty="0" err="1"/>
              <a:t>Comirnaty</a:t>
            </a:r>
            <a:r>
              <a:rPr lang="cs-CZ" sz="1100" dirty="0"/>
              <a:t> je nově možné očkovat z lahvičky 6 dávek.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39307-4EF2-4A2A-AC89-D8C56FF8E1C7}"/>
              </a:ext>
            </a:extLst>
          </p:cNvPr>
          <p:cNvSpPr txBox="1"/>
          <p:nvPr/>
        </p:nvSpPr>
        <p:spPr>
          <a:xfrm>
            <a:off x="6475293" y="3336330"/>
            <a:ext cx="2435081" cy="1090222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188 561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1750-B367-46D1-9188-497DD32FA800}"/>
              </a:ext>
            </a:extLst>
          </p:cNvPr>
          <p:cNvSpPr txBox="1"/>
          <p:nvPr/>
        </p:nvSpPr>
        <p:spPr>
          <a:xfrm>
            <a:off x="9302537" y="3336331"/>
            <a:ext cx="2435081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13 802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68278" y="2855974"/>
            <a:ext cx="501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 err="1"/>
              <a:t>Comirnaty</a:t>
            </a:r>
            <a:r>
              <a:rPr lang="cs-CZ" b="1" dirty="0"/>
              <a:t> (</a:t>
            </a:r>
            <a:r>
              <a:rPr lang="cs-CZ" b="1" dirty="0" err="1"/>
              <a:t>BioNTech</a:t>
            </a:r>
            <a:r>
              <a:rPr lang="cs-CZ" b="1" dirty="0"/>
              <a:t> </a:t>
            </a:r>
            <a:r>
              <a:rPr lang="cs-CZ" b="1" dirty="0" err="1"/>
              <a:t>Manufacturing</a:t>
            </a:r>
            <a:r>
              <a:rPr lang="cs-CZ" b="1" dirty="0"/>
              <a:t> </a:t>
            </a:r>
            <a:r>
              <a:rPr lang="cs-CZ" b="1" dirty="0" err="1"/>
              <a:t>GmbH</a:t>
            </a:r>
            <a:r>
              <a:rPr lang="cs-CZ" b="1" dirty="0"/>
              <a:t>)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44981E4-7974-43D4-948D-20A60F272BD4}"/>
              </a:ext>
            </a:extLst>
          </p:cNvPr>
          <p:cNvSpPr txBox="1"/>
          <p:nvPr/>
        </p:nvSpPr>
        <p:spPr>
          <a:xfrm>
            <a:off x="6475293" y="5075480"/>
            <a:ext cx="2435081" cy="1090222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4 680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9302537" y="5075481"/>
            <a:ext cx="2435081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0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F957A2B-D2B1-4750-90C5-F67217CD3EC7}"/>
              </a:ext>
            </a:extLst>
          </p:cNvPr>
          <p:cNvSpPr/>
          <p:nvPr/>
        </p:nvSpPr>
        <p:spPr>
          <a:xfrm>
            <a:off x="6568278" y="4595124"/>
            <a:ext cx="437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Moderna (Moderna)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63902" y="731058"/>
            <a:ext cx="11749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/>
              <a:t>Data o očkovaných jsou zadávána do nového modulu centrálního systému ISIN /Modul Očkování/, a to v reálném čase dle možností očkujících center a poskytovatelů  </a:t>
            </a:r>
          </a:p>
        </p:txBody>
      </p:sp>
      <p:sp>
        <p:nvSpPr>
          <p:cNvPr id="21" name="Šipka dolů 20"/>
          <p:cNvSpPr/>
          <p:nvPr/>
        </p:nvSpPr>
        <p:spPr>
          <a:xfrm>
            <a:off x="5275384" y="2271111"/>
            <a:ext cx="1327639" cy="463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2A17D3C-0C2D-4013-948C-08F37662439B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25.1.2021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363153" y="3133947"/>
            <a:ext cx="518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2"/>
                </a:solidFill>
              </a:rPr>
              <a:t>Data dle hlášení center a MZ ČR k 25.1. (20:00), korigováno dle dostupných podkladů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426559" y="5047312"/>
            <a:ext cx="5062220" cy="6026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Celkový počet dodaných dávek Moderna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dirty="0">
                <a:solidFill>
                  <a:schemeClr val="bg1"/>
                </a:solidFill>
              </a:rPr>
              <a:t>8 400</a:t>
            </a:r>
          </a:p>
        </p:txBody>
      </p:sp>
    </p:spTree>
    <p:extLst>
      <p:ext uri="{BB962C8B-B14F-4D97-AF65-F5344CB8AC3E}">
        <p14:creationId xmlns:p14="http://schemas.microsoft.com/office/powerpoint/2010/main" val="40070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Statistický souhrn dat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4714300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25.1.2021 20:00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F28FFBE-EC96-4656-B95D-AB15DB4BA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19747"/>
              </p:ext>
            </p:extLst>
          </p:nvPr>
        </p:nvGraphicFramePr>
        <p:xfrm>
          <a:off x="489494" y="847942"/>
          <a:ext cx="10892879" cy="550391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471154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68434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684345">
                  <a:extLst>
                    <a:ext uri="{9D8B030D-6E8A-4147-A177-3AD203B41FA5}">
                      <a16:colId xmlns:a16="http://schemas.microsoft.com/office/drawing/2014/main" val="554286067"/>
                    </a:ext>
                  </a:extLst>
                </a:gridCol>
                <a:gridCol w="168434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68434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684345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390308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Comirnaty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BioNTech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Manufacturing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GmbH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Vaccine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Moderna (Moderna)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968721"/>
                  </a:ext>
                </a:extLst>
              </a:tr>
              <a:tr h="647564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dodaných dávek </a:t>
                      </a:r>
                    </a:p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při 5 na lahvičku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dodaných dávek </a:t>
                      </a:r>
                    </a:p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při 6 na lahvičku</a:t>
                      </a:r>
                    </a:p>
                  </a:txBody>
                  <a:tcPr marL="36000" marR="3600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Vykázaný počet podaných dávek</a:t>
                      </a: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dodaných dávek </a:t>
                      </a:r>
                    </a:p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při 10 na lahvičku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Vykázaný počet podaných dávek</a:t>
                      </a:r>
                    </a:p>
                  </a:txBody>
                  <a:tcPr marL="36000" marR="3600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68 250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81 900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56 466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22 425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14 270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12 675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14 421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13 650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10 859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4 875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3 558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9 750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7 839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9 750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5 607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11 700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14 040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9 878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7 800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5 354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8 775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6 156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34 125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28 389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14 625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13 183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9 750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8 611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19 500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17 772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8 400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247 650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297 180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202 363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8 400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Vakcinovaní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54772"/>
              </p:ext>
            </p:extLst>
          </p:nvPr>
        </p:nvGraphicFramePr>
        <p:xfrm>
          <a:off x="489494" y="800317"/>
          <a:ext cx="10988474" cy="5571915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595471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Comirnaty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BioNTech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Manufacturing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GmbH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Vaccine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Moderna (Moderna)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968721"/>
                  </a:ext>
                </a:extLst>
              </a:tr>
              <a:tr h="510404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56 466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5 669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56 466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5 669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14 270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14 270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14 421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14 421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10 859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10 859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7 839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7 839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5 607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5 607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9 878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9 878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5 354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5 354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6 156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6 156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28 389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4 626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28 389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4 626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13 183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13 183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8 631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8 611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22 432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17 772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4 660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207 043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13 802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202 363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13 802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4 680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4714300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25.1.2021 20:00</a:t>
            </a:r>
          </a:p>
        </p:txBody>
      </p:sp>
    </p:spTree>
    <p:extLst>
      <p:ext uri="{BB962C8B-B14F-4D97-AF65-F5344CB8AC3E}">
        <p14:creationId xmlns:p14="http://schemas.microsoft.com/office/powerpoint/2010/main" val="34188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Vakcinovaní v krajích (podle místa podání)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691580"/>
              </p:ext>
            </p:extLst>
          </p:nvPr>
        </p:nvGraphicFramePr>
        <p:xfrm>
          <a:off x="172061" y="134839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02228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/>
              <a:t>Počet vakcinovaných osob na 1000 obyvatel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E392B-240E-4C0F-AD74-974F8D3293FC}"/>
              </a:ext>
            </a:extLst>
          </p:cNvPr>
          <p:cNvSpPr/>
          <p:nvPr/>
        </p:nvSpPr>
        <p:spPr>
          <a:xfrm>
            <a:off x="9916369" y="184219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3343B1-38DB-4454-BEC7-7D783C80D202}"/>
              </a:ext>
            </a:extLst>
          </p:cNvPr>
          <p:cNvSpPr/>
          <p:nvPr/>
        </p:nvSpPr>
        <p:spPr>
          <a:xfrm>
            <a:off x="9916369" y="218989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00BFFE-C06B-4B17-AE74-5D4CCABA1F19}"/>
              </a:ext>
            </a:extLst>
          </p:cNvPr>
          <p:cNvSpPr/>
          <p:nvPr/>
        </p:nvSpPr>
        <p:spPr>
          <a:xfrm>
            <a:off x="9916369" y="253760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607D2D-10F6-4550-A76A-3631C17394BF}"/>
              </a:ext>
            </a:extLst>
          </p:cNvPr>
          <p:cNvSpPr/>
          <p:nvPr/>
        </p:nvSpPr>
        <p:spPr>
          <a:xfrm>
            <a:off x="9916369" y="288531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16C5501-0A0D-483E-9980-85832796A62C}"/>
              </a:ext>
            </a:extLst>
          </p:cNvPr>
          <p:cNvSpPr txBox="1"/>
          <p:nvPr/>
        </p:nvSpPr>
        <p:spPr>
          <a:xfrm>
            <a:off x="10178905" y="280880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&lt;</a:t>
            </a:r>
            <a:r>
              <a:rPr lang="en-US" sz="1600" dirty="0"/>
              <a:t> </a:t>
            </a:r>
            <a:r>
              <a:rPr lang="cs-CZ" sz="1600" dirty="0"/>
              <a:t>10,</a:t>
            </a:r>
            <a:r>
              <a:rPr lang="en-US" sz="1600" dirty="0"/>
              <a:t>00</a:t>
            </a:r>
            <a:endParaRPr lang="cs-CZ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24DF73-D1DC-4B67-9B05-DA2B841A6A02}"/>
              </a:ext>
            </a:extLst>
          </p:cNvPr>
          <p:cNvSpPr txBox="1"/>
          <p:nvPr/>
        </p:nvSpPr>
        <p:spPr>
          <a:xfrm>
            <a:off x="10192137" y="2474320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10,00–19,99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34E8BA-E79D-46F8-95EB-7AB2E601299E}"/>
              </a:ext>
            </a:extLst>
          </p:cNvPr>
          <p:cNvSpPr txBox="1"/>
          <p:nvPr/>
        </p:nvSpPr>
        <p:spPr>
          <a:xfrm>
            <a:off x="10178451" y="2123937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20,00–29,99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7F0896-A4D3-4EE1-86C6-EACE5FA93733}"/>
              </a:ext>
            </a:extLst>
          </p:cNvPr>
          <p:cNvSpPr txBox="1"/>
          <p:nvPr/>
        </p:nvSpPr>
        <p:spPr>
          <a:xfrm>
            <a:off x="10159693" y="1763639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&gt; </a:t>
            </a:r>
            <a:r>
              <a:rPr lang="cs-CZ" sz="1600" dirty="0"/>
              <a:t>30,0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09102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49003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49003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49003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09102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86046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86046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492492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17629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17629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17629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67927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89320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89320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89320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293895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26960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26960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26960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03904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03904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09310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52149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52981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52149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82302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82302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82302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0007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86019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0007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491037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85396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85396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85396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09102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49003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49003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49003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09102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86046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86046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492492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17629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17629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17629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67927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89320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89320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89320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293895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26960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26960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26960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03904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03904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09310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52149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52981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52149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82302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82302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82302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0007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86019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0007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491037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85396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85396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85396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56342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51379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83436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49086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05111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27203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57970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44462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82185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37793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75267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27809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397569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16118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04133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Počet vakcinovaných osob na 1000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3510"/>
              </p:ext>
            </p:extLst>
          </p:nvPr>
        </p:nvGraphicFramePr>
        <p:xfrm>
          <a:off x="5162255" y="112868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50 797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12 599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193 241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6102250" y="-24202"/>
            <a:ext cx="201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Stav k 25.1.2021 20:00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5441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Počty unikátních osob (nikoli dávek)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1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Očkovaní dle vybraných skupin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25.1.2021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49867" y="900929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naprosté většině aplikací sleduje stanovené prioritní skupiny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322499" y="2337759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38385" y="3238470"/>
            <a:ext cx="10946250" cy="95410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Jsou očkování zdravotničtí pracovníci (53 % celku), pracovníci a klienti sociálních služeb (18 %), senioři 80+ (19 %).  </a:t>
            </a:r>
          </a:p>
        </p:txBody>
      </p:sp>
      <p:sp>
        <p:nvSpPr>
          <p:cNvPr id="24" name="Šipka dolů 23"/>
          <p:cNvSpPr/>
          <p:nvPr/>
        </p:nvSpPr>
        <p:spPr>
          <a:xfrm>
            <a:off x="5322499" y="4429054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57786" y="5269379"/>
            <a:ext cx="11496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Zbývajících cca 10 % osob středního až velmi mladého věku </a:t>
            </a:r>
            <a:r>
              <a:rPr lang="cs-CZ" sz="2400" dirty="0">
                <a:solidFill>
                  <a:srgbClr val="000000"/>
                </a:solidFill>
              </a:rPr>
              <a:t>(14 658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mladších 29 let) jsou většinou medici, studenti či dobrovolníci pracující na odběrných místech a jinde ve zdravotnictví při péči o COVID+ pacienty, nebo v sociálních službách  </a:t>
            </a:r>
          </a:p>
        </p:txBody>
      </p:sp>
    </p:spTree>
    <p:extLst>
      <p:ext uri="{BB962C8B-B14F-4D97-AF65-F5344CB8AC3E}">
        <p14:creationId xmlns:p14="http://schemas.microsoft.com/office/powerpoint/2010/main" val="139677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2290869-58DF-489F-BB40-89BC46817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04828"/>
              </p:ext>
            </p:extLst>
          </p:nvPr>
        </p:nvGraphicFramePr>
        <p:xfrm>
          <a:off x="4133849" y="1729582"/>
          <a:ext cx="7353645" cy="4654333"/>
        </p:xfrm>
        <a:graphic>
          <a:graphicData uri="http://schemas.openxmlformats.org/drawingml/2006/table">
            <a:tbl>
              <a:tblPr/>
              <a:tblGrid>
                <a:gridCol w="1470729">
                  <a:extLst>
                    <a:ext uri="{9D8B030D-6E8A-4147-A177-3AD203B41FA5}">
                      <a16:colId xmlns:a16="http://schemas.microsoft.com/office/drawing/2014/main" val="3984780597"/>
                    </a:ext>
                  </a:extLst>
                </a:gridCol>
                <a:gridCol w="1470729">
                  <a:extLst>
                    <a:ext uri="{9D8B030D-6E8A-4147-A177-3AD203B41FA5}">
                      <a16:colId xmlns:a16="http://schemas.microsoft.com/office/drawing/2014/main" val="1284350613"/>
                    </a:ext>
                  </a:extLst>
                </a:gridCol>
                <a:gridCol w="1470729">
                  <a:extLst>
                    <a:ext uri="{9D8B030D-6E8A-4147-A177-3AD203B41FA5}">
                      <a16:colId xmlns:a16="http://schemas.microsoft.com/office/drawing/2014/main" val="1477818504"/>
                    </a:ext>
                  </a:extLst>
                </a:gridCol>
                <a:gridCol w="1470729">
                  <a:extLst>
                    <a:ext uri="{9D8B030D-6E8A-4147-A177-3AD203B41FA5}">
                      <a16:colId xmlns:a16="http://schemas.microsoft.com/office/drawing/2014/main" val="721161071"/>
                    </a:ext>
                  </a:extLst>
                </a:gridCol>
                <a:gridCol w="1470729">
                  <a:extLst>
                    <a:ext uri="{9D8B030D-6E8A-4147-A177-3AD203B41FA5}">
                      <a16:colId xmlns:a16="http://schemas.microsoft.com/office/drawing/2014/main" val="1312231770"/>
                    </a:ext>
                  </a:extLst>
                </a:gridCol>
              </a:tblGrid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56545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195088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9837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66897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800433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15569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54274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039953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56269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29621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809466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606630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429463"/>
                  </a:ext>
                </a:extLst>
              </a:tr>
              <a:tr h="309258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99690"/>
                  </a:ext>
                </a:extLst>
              </a:tr>
              <a:tr h="324721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66597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Vakcinovaní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84886"/>
              </p:ext>
            </p:extLst>
          </p:nvPr>
        </p:nvGraphicFramePr>
        <p:xfrm>
          <a:off x="499019" y="962242"/>
          <a:ext cx="10988474" cy="541214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471579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770227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ZP v nemocnicích / ZZS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zdravotnictví / ochrana veřejného zdraví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Pracovníci a klienti v sociálních službách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56 466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15 664 (27,7 %)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11 527 (20,4 %)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4 716 (8,4 %)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16 600 (29,4 %)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7 959 (14,1 %)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14 270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6 738 (47,2 %)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3 163 (22,2 %)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2 620 (18,4 %)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567 (4,0 %)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1 182 (8,3 %)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14 421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3 657 (25,4 %)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1 541 (10,7 %)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4 896 (34,0 %)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3 187 (22,1 %)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1 140 (7,9 %)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10 859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2 082 (19,2 %)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4 650 (42,8 %)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1 993 (18,4 %)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1 628 (15,0 %)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506 (4,7 %)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3 558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1 425 (40,1 %)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854 (24,0 %)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600 (16,9 %)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 (5,6 %)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 (13,5 %)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7 839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3 645 (46,5 %)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1 810 (23,1 %)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659 (8,4 %)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1 183 (15,1 %)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542 (6,9 %)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5 607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1 805 (32,2 %)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1 403 (25,0 %)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1 358 (24,2 %)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 (5,3 %)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744 (13,3 %)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9 878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3 222 (32,6 %)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1 914 (19,4 %)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1 915 (19,4 %)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1 354 (13,7 %)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1 473 (14,9 %)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5 354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2 523 (47,1 %)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1 128 (21,1 %)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(1,4 %)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1 510 (28,2 %)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(2,2 %)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6 156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2 546 (41,4 %)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1 432 (23,3 %)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1 323 (21,5 %)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502 (8,2 %)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353 (5,7 %)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28 389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12 164 (42,8 %)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3 434 (12,1 %)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6 061 (21,3 %)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2 321 (8,2 %)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4 409 (15,5 %)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13 183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3 945 (29,9 %)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1 611 (12,2 %)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3 119 (23,7 %)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4 130 (31,3 %)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378 (2,9 %)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8 631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2 266 (26,3 %)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2 791 (32,3 %)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2 441 (28,3 %)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812 (9,4 %)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 (3,7 %)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22 432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7 423 (33,1 %)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3 033 (13,5 %)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5 340 (23,8 %)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5 270 (23,5 %)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1 366 (6,1 %)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207 043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69 105 (33,4 %)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40 291 (19,5 %)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37 116 (17,9 %)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39 560 (19,1 %)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20 971 (10,1 %)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01B45DCB-A3A6-4350-8A61-90F29254024D}"/>
              </a:ext>
            </a:extLst>
          </p:cNvPr>
          <p:cNvSpPr txBox="1"/>
          <p:nvPr/>
        </p:nvSpPr>
        <p:spPr>
          <a:xfrm>
            <a:off x="4714300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25.1.2021 20:00</a:t>
            </a:r>
          </a:p>
        </p:txBody>
      </p:sp>
    </p:spTree>
    <p:extLst>
      <p:ext uri="{BB962C8B-B14F-4D97-AF65-F5344CB8AC3E}">
        <p14:creationId xmlns:p14="http://schemas.microsoft.com/office/powerpoint/2010/main" val="352430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vakcinací v čase</a:t>
            </a:r>
            <a:r>
              <a:rPr lang="en-US" dirty="0"/>
              <a:t> </a:t>
            </a:r>
            <a:r>
              <a:rPr lang="en-US" dirty="0" err="1"/>
              <a:t>dle</a:t>
            </a:r>
            <a:r>
              <a:rPr lang="en-US" dirty="0"/>
              <a:t> </a:t>
            </a:r>
            <a:r>
              <a:rPr lang="en-US" dirty="0" err="1"/>
              <a:t>indikace</a:t>
            </a:r>
            <a:r>
              <a:rPr lang="cs-CZ" dirty="0"/>
              <a:t>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66183"/>
              </p:ext>
            </p:extLst>
          </p:nvPr>
        </p:nvGraphicFramePr>
        <p:xfrm>
          <a:off x="709365" y="1234525"/>
          <a:ext cx="11482635" cy="546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9137744" y="61391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267883" y="3405492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b="1" dirty="0"/>
              <a:t>Počet aplikovaných dávek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449352" y="718843"/>
            <a:ext cx="45632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Zdravotničtí a sociální pracovníci tvoří cca 64 % všech dosud očkovaných.  </a:t>
            </a:r>
            <a:endParaRPr lang="en-US" b="1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6856115" y="718842"/>
            <a:ext cx="45632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Je očkováno cca 33 % všech zdravotnických pracovníků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526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Věk očkovaných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12177" y="731058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 err="1"/>
              <a:t>Seniorní</a:t>
            </a:r>
            <a:r>
              <a:rPr lang="cs-CZ" sz="2800" b="1" dirty="0"/>
              <a:t> skupiny byly očkovány již z prvních dodaných dávek vakcín </a:t>
            </a:r>
            <a:r>
              <a:rPr lang="cs-CZ" sz="2800" b="1" dirty="0" err="1"/>
              <a:t>Comirnaty</a:t>
            </a:r>
            <a:r>
              <a:rPr lang="cs-CZ" sz="2800" b="1" dirty="0"/>
              <a:t> i Moderna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6879656" y="2749972"/>
            <a:ext cx="3372175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sz="2400" b="1" dirty="0"/>
              <a:t>54 751 osob ve věku</a:t>
            </a:r>
          </a:p>
          <a:p>
            <a:r>
              <a:rPr lang="cs-CZ" sz="2400" b="1" dirty="0"/>
              <a:t>80+ let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1621856" y="2749971"/>
            <a:ext cx="3372175" cy="109022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22 651 osob ve věku </a:t>
            </a:r>
          </a:p>
          <a:p>
            <a:pPr algn="ctr"/>
            <a:r>
              <a:rPr lang="cs-CZ" sz="2400" b="1" dirty="0">
                <a:solidFill>
                  <a:schemeClr val="bg1"/>
                </a:solidFill>
              </a:rPr>
              <a:t>65 – 79 let 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881976" y="2138317"/>
            <a:ext cx="7907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>
                <a:solidFill>
                  <a:schemeClr val="tx2"/>
                </a:solidFill>
              </a:rPr>
              <a:t>K 25.1. evidujeme vykázaná očkování u: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202684" y="2957003"/>
            <a:ext cx="146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1" dirty="0"/>
              <a:t>+</a:t>
            </a:r>
            <a:endParaRPr lang="en-US" sz="3600" b="1" i="1" dirty="0"/>
          </a:p>
        </p:txBody>
      </p:sp>
      <p:sp>
        <p:nvSpPr>
          <p:cNvPr id="5" name="Šipka dolů 4"/>
          <p:cNvSpPr/>
          <p:nvPr/>
        </p:nvSpPr>
        <p:spPr>
          <a:xfrm>
            <a:off x="5283768" y="1695877"/>
            <a:ext cx="1104181" cy="333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Přímá spojnice 10"/>
          <p:cNvCxnSpPr/>
          <p:nvPr/>
        </p:nvCxnSpPr>
        <p:spPr>
          <a:xfrm flipV="1">
            <a:off x="655606" y="4192440"/>
            <a:ext cx="10506974" cy="6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Šipka dolů 11"/>
          <p:cNvSpPr/>
          <p:nvPr/>
        </p:nvSpPr>
        <p:spPr>
          <a:xfrm rot="2419505">
            <a:off x="2736284" y="413538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0" y="4725841"/>
            <a:ext cx="41865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200" b="1" dirty="0"/>
              <a:t>Starší věkové kategorie jsou významně zastoupeny i mezi očkovanými zdravotnickými pracovníky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928255" y="6041937"/>
            <a:ext cx="40813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200" b="1" dirty="0">
                <a:solidFill>
                  <a:schemeClr val="tx2"/>
                </a:solidFill>
              </a:rPr>
              <a:t>Očkováno je nyní cca 12,4 % </a:t>
            </a:r>
          </a:p>
          <a:p>
            <a:pPr algn="ctr"/>
            <a:r>
              <a:rPr lang="cs-CZ" sz="2200" b="1" dirty="0">
                <a:solidFill>
                  <a:schemeClr val="tx2"/>
                </a:solidFill>
              </a:rPr>
              <a:t>všech osob ve věku 80+</a:t>
            </a:r>
          </a:p>
        </p:txBody>
      </p:sp>
      <p:sp>
        <p:nvSpPr>
          <p:cNvPr id="19" name="Šipka dolů 18"/>
          <p:cNvSpPr/>
          <p:nvPr/>
        </p:nvSpPr>
        <p:spPr>
          <a:xfrm>
            <a:off x="5672745" y="4031063"/>
            <a:ext cx="592322" cy="1797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Šipka dolů 20"/>
          <p:cNvSpPr/>
          <p:nvPr/>
        </p:nvSpPr>
        <p:spPr>
          <a:xfrm rot="19022330">
            <a:off x="8269582" y="4099129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920445" y="4704643"/>
            <a:ext cx="418656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cs-CZ" sz="2200" b="1" dirty="0"/>
              <a:t>K očkování je rezervováno více než 80 306 seniorů 80+, což je cca 18,2 %</a:t>
            </a:r>
          </a:p>
          <a:p>
            <a:pPr algn="r"/>
            <a:r>
              <a:rPr lang="cs-CZ" sz="2200" b="1" dirty="0"/>
              <a:t>Registraci provedlo 189 739</a:t>
            </a:r>
          </a:p>
          <a:p>
            <a:pPr algn="r"/>
            <a:r>
              <a:rPr lang="cs-CZ" sz="2200" b="1" dirty="0"/>
              <a:t> seniorů, což je cca 43,0 %</a:t>
            </a:r>
          </a:p>
        </p:txBody>
      </p:sp>
    </p:spTree>
    <p:extLst>
      <p:ext uri="{BB962C8B-B14F-4D97-AF65-F5344CB8AC3E}">
        <p14:creationId xmlns:p14="http://schemas.microsoft.com/office/powerpoint/2010/main" val="317385137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COVID-PES-sablona</Template>
  <TotalTime>4856</TotalTime>
  <Words>1914</Words>
  <Application>Microsoft Office PowerPoint</Application>
  <PresentationFormat>Širokoúhlá obrazovka</PresentationFormat>
  <Paragraphs>558</Paragraphs>
  <Slides>11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Calibri</vt:lpstr>
      <vt:lpstr>Arial</vt:lpstr>
      <vt:lpstr>Motiv Office</vt:lpstr>
      <vt:lpstr>Prezentace aplikace PowerPoint</vt:lpstr>
      <vt:lpstr>Zadávání dat o očkování</vt:lpstr>
      <vt:lpstr>Statistický souhrn dat </vt:lpstr>
      <vt:lpstr>Vakcinovaní po regionech</vt:lpstr>
      <vt:lpstr>Vakcinovaní v krajích (podle místa podání)</vt:lpstr>
      <vt:lpstr>Očkovaní dle vybraných skupin </vt:lpstr>
      <vt:lpstr>Vakcinovaní po regionech</vt:lpstr>
      <vt:lpstr>Vývoj počtu vakcinací v čase dle indikace </vt:lpstr>
      <vt:lpstr>Věk očkovaných </vt:lpstr>
      <vt:lpstr>Vakcinovaní po regionech podle věku</vt:lpstr>
      <vt:lpstr>Prioritní skupiny pro očkování – vývoj v čase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Mužík Jan RNDr. Ph.D.</cp:lastModifiedBy>
  <cp:revision>310</cp:revision>
  <dcterms:created xsi:type="dcterms:W3CDTF">2020-11-11T17:36:28Z</dcterms:created>
  <dcterms:modified xsi:type="dcterms:W3CDTF">2021-01-25T21:32:41Z</dcterms:modified>
</cp:coreProperties>
</file>