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1277" r:id="rId3"/>
    <p:sldId id="1293" r:id="rId4"/>
    <p:sldId id="1294" r:id="rId5"/>
    <p:sldId id="1295" r:id="rId6"/>
    <p:sldId id="1296" r:id="rId7"/>
    <p:sldId id="1297" r:id="rId8"/>
    <p:sldId id="1299" r:id="rId9"/>
    <p:sldId id="1291" r:id="rId10"/>
    <p:sldId id="1298" r:id="rId11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5"/>
            <p14:sldId id="1296"/>
            <p14:sldId id="1297"/>
            <p14:sldId id="1299"/>
            <p14:sldId id="1291"/>
            <p14:sldId id="1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25061" autoAdjust="0"/>
  </p:normalViewPr>
  <p:slideViewPr>
    <p:cSldViewPr snapToGrid="0">
      <p:cViewPr varScale="1">
        <p:scale>
          <a:sx n="115" d="100"/>
          <a:sy n="115" d="100"/>
        </p:scale>
        <p:origin x="7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01.04.2021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01.04.2021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1</a:t>
            </a:r>
            <a:r>
              <a:rPr lang="cs-CZ" b="1" dirty="0" smtClean="0"/>
              <a:t>. dubna </a:t>
            </a:r>
            <a:r>
              <a:rPr lang="cs-CZ" b="1" dirty="0" smtClean="0"/>
              <a:t>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1119" y="258701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31.3.2021 0:15</a:t>
            </a:r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1 600</a:t>
            </a:r>
            <a:endParaRPr lang="cs-CZ" sz="2000" b="1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78140"/>
              </p:ext>
            </p:extLst>
          </p:nvPr>
        </p:nvGraphicFramePr>
        <p:xfrm>
          <a:off x="399320" y="1039093"/>
          <a:ext cx="8777931" cy="5265604"/>
        </p:xfrm>
        <a:graphic>
          <a:graphicData uri="http://schemas.openxmlformats.org/drawingml/2006/table">
            <a:tbl>
              <a:tblPr/>
              <a:tblGrid>
                <a:gridCol w="1918744">
                  <a:extLst>
                    <a:ext uri="{9D8B030D-6E8A-4147-A177-3AD203B41FA5}">
                      <a16:colId xmlns:a16="http://schemas.microsoft.com/office/drawing/2014/main" val="74375931"/>
                    </a:ext>
                  </a:extLst>
                </a:gridCol>
                <a:gridCol w="1174742">
                  <a:extLst>
                    <a:ext uri="{9D8B030D-6E8A-4147-A177-3AD203B41FA5}">
                      <a16:colId xmlns:a16="http://schemas.microsoft.com/office/drawing/2014/main" val="1539416991"/>
                    </a:ext>
                  </a:extLst>
                </a:gridCol>
                <a:gridCol w="1086635">
                  <a:extLst>
                    <a:ext uri="{9D8B030D-6E8A-4147-A177-3AD203B41FA5}">
                      <a16:colId xmlns:a16="http://schemas.microsoft.com/office/drawing/2014/main" val="1634957533"/>
                    </a:ext>
                  </a:extLst>
                </a:gridCol>
                <a:gridCol w="1083373">
                  <a:extLst>
                    <a:ext uri="{9D8B030D-6E8A-4147-A177-3AD203B41FA5}">
                      <a16:colId xmlns:a16="http://schemas.microsoft.com/office/drawing/2014/main" val="138382419"/>
                    </a:ext>
                  </a:extLst>
                </a:gridCol>
                <a:gridCol w="1122531">
                  <a:extLst>
                    <a:ext uri="{9D8B030D-6E8A-4147-A177-3AD203B41FA5}">
                      <a16:colId xmlns:a16="http://schemas.microsoft.com/office/drawing/2014/main" val="3854247546"/>
                    </a:ext>
                  </a:extLst>
                </a:gridCol>
                <a:gridCol w="1125794">
                  <a:extLst>
                    <a:ext uri="{9D8B030D-6E8A-4147-A177-3AD203B41FA5}">
                      <a16:colId xmlns:a16="http://schemas.microsoft.com/office/drawing/2014/main" val="2706379157"/>
                    </a:ext>
                  </a:extLst>
                </a:gridCol>
                <a:gridCol w="1266112">
                  <a:extLst>
                    <a:ext uri="{9D8B030D-6E8A-4147-A177-3AD203B41FA5}">
                      <a16:colId xmlns:a16="http://schemas.microsoft.com/office/drawing/2014/main" val="1475830256"/>
                    </a:ext>
                  </a:extLst>
                </a:gridCol>
              </a:tblGrid>
              <a:tr h="20447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1.4. 2021, 6:00 h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818043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182820"/>
                  </a:ext>
                </a:extLst>
              </a:tr>
              <a:tr h="2044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1237"/>
                  </a:ext>
                </a:extLst>
              </a:tr>
              <a:tr h="49633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7944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824968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972293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183537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035979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435316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476223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523673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999214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983939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871844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43041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32841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47903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004849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4 148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058881"/>
                  </a:ext>
                </a:extLst>
              </a:tr>
              <a:tr h="268639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UZIS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624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401577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volných kapacit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852277"/>
                  </a:ext>
                </a:extLst>
              </a:tr>
              <a:tr h="89616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553791"/>
                  </a:ext>
                </a:extLst>
              </a:tr>
              <a:tr h="204474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5x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78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/>
          </p:nvPr>
        </p:nvGraphicFramePr>
        <p:xfrm>
          <a:off x="332819" y="1014143"/>
          <a:ext cx="8888359" cy="254240"/>
        </p:xfrm>
        <a:graphic>
          <a:graphicData uri="http://schemas.openxmlformats.org/drawingml/2006/table">
            <a:tbl>
              <a:tblPr/>
              <a:tblGrid>
                <a:gridCol w="4173915">
                  <a:extLst>
                    <a:ext uri="{9D8B030D-6E8A-4147-A177-3AD203B41FA5}">
                      <a16:colId xmlns:a16="http://schemas.microsoft.com/office/drawing/2014/main" val="747149834"/>
                    </a:ext>
                  </a:extLst>
                </a:gridCol>
                <a:gridCol w="1240979">
                  <a:extLst>
                    <a:ext uri="{9D8B030D-6E8A-4147-A177-3AD203B41FA5}">
                      <a16:colId xmlns:a16="http://schemas.microsoft.com/office/drawing/2014/main" val="2366994226"/>
                    </a:ext>
                  </a:extLst>
                </a:gridCol>
                <a:gridCol w="1237782">
                  <a:extLst>
                    <a:ext uri="{9D8B030D-6E8A-4147-A177-3AD203B41FA5}">
                      <a16:colId xmlns:a16="http://schemas.microsoft.com/office/drawing/2014/main" val="963647003"/>
                    </a:ext>
                  </a:extLst>
                </a:gridCol>
                <a:gridCol w="1007497">
                  <a:extLst>
                    <a:ext uri="{9D8B030D-6E8A-4147-A177-3AD203B41FA5}">
                      <a16:colId xmlns:a16="http://schemas.microsoft.com/office/drawing/2014/main" val="2206882935"/>
                    </a:ext>
                  </a:extLst>
                </a:gridCol>
                <a:gridCol w="1228186">
                  <a:extLst>
                    <a:ext uri="{9D8B030D-6E8A-4147-A177-3AD203B41FA5}">
                      <a16:colId xmlns:a16="http://schemas.microsoft.com/office/drawing/2014/main" val="3417075034"/>
                    </a:ext>
                  </a:extLst>
                </a:gridCol>
              </a:tblGrid>
              <a:tr h="254240">
                <a:tc>
                  <a:txBody>
                    <a:bodyPr/>
                    <a:lstStyle/>
                    <a:p>
                      <a:pPr algn="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8154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9221178" y="2340637"/>
            <a:ext cx="3186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31.3.2021 0:15</a:t>
            </a:r>
            <a:endParaRPr lang="cs-CZ" sz="2000" b="1" dirty="0"/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5980</a:t>
            </a:r>
            <a:endParaRPr lang="cs-CZ" b="1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93437"/>
              </p:ext>
            </p:extLst>
          </p:nvPr>
        </p:nvGraphicFramePr>
        <p:xfrm>
          <a:off x="440576" y="1039082"/>
          <a:ext cx="9235437" cy="5341976"/>
        </p:xfrm>
        <a:graphic>
          <a:graphicData uri="http://schemas.openxmlformats.org/drawingml/2006/table">
            <a:tbl>
              <a:tblPr/>
              <a:tblGrid>
                <a:gridCol w="2166258">
                  <a:extLst>
                    <a:ext uri="{9D8B030D-6E8A-4147-A177-3AD203B41FA5}">
                      <a16:colId xmlns:a16="http://schemas.microsoft.com/office/drawing/2014/main" val="149165130"/>
                    </a:ext>
                  </a:extLst>
                </a:gridCol>
                <a:gridCol w="1220923">
                  <a:extLst>
                    <a:ext uri="{9D8B030D-6E8A-4147-A177-3AD203B41FA5}">
                      <a16:colId xmlns:a16="http://schemas.microsoft.com/office/drawing/2014/main" val="490613822"/>
                    </a:ext>
                  </a:extLst>
                </a:gridCol>
                <a:gridCol w="1211311">
                  <a:extLst>
                    <a:ext uri="{9D8B030D-6E8A-4147-A177-3AD203B41FA5}">
                      <a16:colId xmlns:a16="http://schemas.microsoft.com/office/drawing/2014/main" val="1882383614"/>
                    </a:ext>
                  </a:extLst>
                </a:gridCol>
                <a:gridCol w="1192083">
                  <a:extLst>
                    <a:ext uri="{9D8B030D-6E8A-4147-A177-3AD203B41FA5}">
                      <a16:colId xmlns:a16="http://schemas.microsoft.com/office/drawing/2014/main" val="2451094930"/>
                    </a:ext>
                  </a:extLst>
                </a:gridCol>
                <a:gridCol w="1047879">
                  <a:extLst>
                    <a:ext uri="{9D8B030D-6E8A-4147-A177-3AD203B41FA5}">
                      <a16:colId xmlns:a16="http://schemas.microsoft.com/office/drawing/2014/main" val="3162890756"/>
                    </a:ext>
                  </a:extLst>
                </a:gridCol>
                <a:gridCol w="1115174">
                  <a:extLst>
                    <a:ext uri="{9D8B030D-6E8A-4147-A177-3AD203B41FA5}">
                      <a16:colId xmlns:a16="http://schemas.microsoft.com/office/drawing/2014/main" val="967579124"/>
                    </a:ext>
                  </a:extLst>
                </a:gridCol>
                <a:gridCol w="1281809">
                  <a:extLst>
                    <a:ext uri="{9D8B030D-6E8A-4147-A177-3AD203B41FA5}">
                      <a16:colId xmlns:a16="http://schemas.microsoft.com/office/drawing/2014/main" val="2008189192"/>
                    </a:ext>
                  </a:extLst>
                </a:gridCol>
              </a:tblGrid>
              <a:tr h="1998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1.4. 2021, 6:00 h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863253"/>
                  </a:ext>
                </a:extLst>
              </a:tr>
              <a:tr h="199842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578041"/>
                  </a:ext>
                </a:extLst>
              </a:tr>
              <a:tr h="1998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250852"/>
                  </a:ext>
                </a:extLst>
              </a:tr>
              <a:tr h="58691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253654"/>
                  </a:ext>
                </a:extLst>
              </a:tr>
              <a:tr h="1998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1 321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641516"/>
                  </a:ext>
                </a:extLst>
              </a:tr>
              <a:tr h="1998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2 031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648736"/>
                  </a:ext>
                </a:extLst>
              </a:tr>
              <a:tr h="1998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1 769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002254"/>
                  </a:ext>
                </a:extLst>
              </a:tr>
              <a:tr h="1998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355051"/>
                  </a:ext>
                </a:extLst>
              </a:tr>
              <a:tr h="1998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2 995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289452"/>
                  </a:ext>
                </a:extLst>
              </a:tr>
              <a:tr h="1998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970519"/>
                  </a:ext>
                </a:extLst>
              </a:tr>
              <a:tr h="1998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1 576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913611"/>
                  </a:ext>
                </a:extLst>
              </a:tr>
              <a:tr h="1998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1 594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11265"/>
                  </a:ext>
                </a:extLst>
              </a:tr>
              <a:tr h="1998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2 249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516768"/>
                  </a:ext>
                </a:extLst>
              </a:tr>
              <a:tr h="1998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1 527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954967"/>
                  </a:ext>
                </a:extLst>
              </a:tr>
              <a:tr h="1998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1 756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467282"/>
                  </a:ext>
                </a:extLst>
              </a:tr>
              <a:tr h="1998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095170"/>
                  </a:ext>
                </a:extLst>
              </a:tr>
              <a:tr h="1998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2 766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657800"/>
                  </a:ext>
                </a:extLst>
              </a:tr>
              <a:tr h="1998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905180"/>
                  </a:ext>
                </a:extLst>
              </a:tr>
              <a:tr h="2048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22 354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5633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1 927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083235"/>
                  </a:ext>
                </a:extLst>
              </a:tr>
              <a:tr h="240217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UZIS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346620"/>
                  </a:ext>
                </a:extLst>
              </a:tr>
              <a:tr h="199842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430383"/>
                  </a:ext>
                </a:extLst>
              </a:tr>
              <a:tr h="19984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volných kapacit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286785"/>
                  </a:ext>
                </a:extLst>
              </a:tr>
              <a:tr h="199842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18375"/>
                  </a:ext>
                </a:extLst>
              </a:tr>
              <a:tr h="199842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5x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646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sz="2000" b="1" i="1" dirty="0"/>
          </a:p>
          <a:p>
            <a:pPr marL="0" indent="0">
              <a:buNone/>
            </a:pPr>
            <a:r>
              <a:rPr lang="cs-CZ" sz="2000" b="1" i="1" dirty="0" smtClean="0">
                <a:solidFill>
                  <a:srgbClr val="FF0000"/>
                </a:solidFill>
              </a:rPr>
              <a:t>30.3.2021</a:t>
            </a:r>
          </a:p>
          <a:p>
            <a:pPr marL="0" indent="0">
              <a:buNone/>
            </a:pPr>
            <a:r>
              <a:rPr lang="cs-CZ" sz="2000" b="1" i="1" dirty="0" smtClean="0"/>
              <a:t>(ZLK) 1x pac. IP, UPV, C+, z ARO Valašské Meziříčí na ARO Přerov (OLK) – </a:t>
            </a:r>
            <a:r>
              <a:rPr lang="cs-CZ" sz="2000" b="1" i="1" dirty="0" err="1" smtClean="0">
                <a:solidFill>
                  <a:srgbClr val="FF0000"/>
                </a:solidFill>
              </a:rPr>
              <a:t>inf</a:t>
            </a:r>
            <a:r>
              <a:rPr lang="cs-CZ" sz="2000" b="1" i="1" dirty="0" smtClean="0">
                <a:solidFill>
                  <a:srgbClr val="FF0000"/>
                </a:solidFill>
              </a:rPr>
              <a:t>. Tok.</a:t>
            </a:r>
          </a:p>
          <a:p>
            <a:pPr marL="0" indent="0">
              <a:buNone/>
            </a:pPr>
            <a:endParaRPr lang="cs-CZ" sz="20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2000" b="1" i="1" dirty="0" smtClean="0">
                <a:solidFill>
                  <a:srgbClr val="FF0000"/>
                </a:solidFill>
              </a:rPr>
              <a:t>31.3.2021</a:t>
            </a:r>
          </a:p>
          <a:p>
            <a:pPr marL="0" indent="0">
              <a:buNone/>
            </a:pPr>
            <a:r>
              <a:rPr lang="cs-CZ" sz="2000" b="1" i="1" dirty="0" smtClean="0"/>
              <a:t>(ULK) 1x pac. IP, UPV, C+, z ARO Žatec na ARO Motol (PHA) – </a:t>
            </a:r>
            <a:r>
              <a:rPr lang="cs-CZ" sz="2000" b="1" i="1" dirty="0" err="1" smtClean="0">
                <a:solidFill>
                  <a:srgbClr val="FF0000"/>
                </a:solidFill>
              </a:rPr>
              <a:t>Inf</a:t>
            </a:r>
            <a:r>
              <a:rPr lang="cs-CZ" sz="2000" b="1" i="1" dirty="0" smtClean="0">
                <a:solidFill>
                  <a:srgbClr val="FF0000"/>
                </a:solidFill>
              </a:rPr>
              <a:t>. Tok.</a:t>
            </a:r>
            <a:endParaRPr lang="cs-CZ" sz="20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cs-CZ" sz="2000" b="1" i="1" dirty="0"/>
          </a:p>
          <a:p>
            <a:pPr marL="0" indent="0">
              <a:buNone/>
            </a:pPr>
            <a:endParaRPr lang="cs-CZ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Letecké </a:t>
            </a:r>
            <a:r>
              <a:rPr lang="cs-CZ" sz="2000" dirty="0"/>
              <a:t>překlady 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01777" y="1212020"/>
            <a:ext cx="11487705" cy="440989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cs-CZ" sz="2000" b="1" i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s-CZ" sz="2000" b="1" i="1" dirty="0" smtClean="0">
                <a:solidFill>
                  <a:srgbClr val="FF0000"/>
                </a:solidFill>
              </a:rPr>
              <a:t>30.3.2021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s-CZ" sz="2000" b="1" i="1" dirty="0" smtClean="0"/>
              <a:t>(PAK) 1x pac. IP, UPV, C+, z ARO </a:t>
            </a:r>
            <a:r>
              <a:rPr lang="cs-CZ" sz="2000" b="1" i="1" dirty="0" err="1" smtClean="0"/>
              <a:t>nem</a:t>
            </a:r>
            <a:r>
              <a:rPr lang="cs-CZ" sz="2000" b="1" i="1" dirty="0" smtClean="0"/>
              <a:t>. Litomyšl na ARO FN Olomouc ECMO (OLK</a:t>
            </a:r>
            <a:r>
              <a:rPr lang="cs-CZ" sz="2000" b="1" i="1" dirty="0" smtClean="0"/>
              <a:t>)</a:t>
            </a:r>
            <a:endParaRPr lang="cs-CZ" sz="2000" b="1" i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cs-CZ" sz="2000" b="1" i="1" dirty="0">
                <a:solidFill>
                  <a:srgbClr val="FF0000"/>
                </a:solidFill>
              </a:rPr>
              <a:t>31.3.2021</a:t>
            </a:r>
          </a:p>
          <a:p>
            <a:pPr marL="0" indent="0">
              <a:buNone/>
            </a:pPr>
            <a:r>
              <a:rPr lang="cs-CZ" sz="2000" b="1" i="1" dirty="0" smtClean="0"/>
              <a:t>(LBK) </a:t>
            </a:r>
            <a:r>
              <a:rPr lang="cs-CZ" sz="2000" b="1" i="1" dirty="0"/>
              <a:t>1x pac. IP, UPV, C+, z ARO Liberec na NIP Planá u </a:t>
            </a:r>
            <a:r>
              <a:rPr lang="cs-CZ" sz="2000" b="1" i="1" dirty="0" smtClean="0"/>
              <a:t>Mariánských </a:t>
            </a:r>
            <a:r>
              <a:rPr lang="cs-CZ" sz="2000" b="1" i="1" dirty="0"/>
              <a:t>Lázní (KVK</a:t>
            </a:r>
            <a:r>
              <a:rPr lang="cs-CZ" sz="2000" b="1" i="1" dirty="0" smtClean="0"/>
              <a:t>)</a:t>
            </a:r>
          </a:p>
          <a:p>
            <a:pPr marL="0" indent="0">
              <a:buNone/>
            </a:pPr>
            <a:r>
              <a:rPr lang="cs-CZ" sz="2000" b="1" i="1" dirty="0" smtClean="0"/>
              <a:t>(PAK) 1x pac. IP</a:t>
            </a:r>
            <a:r>
              <a:rPr lang="cs-CZ" sz="2000" b="1" i="1" dirty="0"/>
              <a:t>, UPV, C+, z </a:t>
            </a:r>
            <a:r>
              <a:rPr lang="cs-CZ" sz="2000" b="1" i="1" dirty="0" smtClean="0"/>
              <a:t>ARO Litomyšl na ARO ECMO FN Ostrava (MSK)</a:t>
            </a:r>
          </a:p>
          <a:p>
            <a:pPr marL="0" indent="0">
              <a:buNone/>
            </a:pPr>
            <a:endParaRPr lang="cs-CZ" sz="2000" b="1" i="1" dirty="0"/>
          </a:p>
          <a:p>
            <a:pPr marL="0" indent="0">
              <a:lnSpc>
                <a:spcPct val="150000"/>
              </a:lnSpc>
              <a:buNone/>
            </a:pPr>
            <a:endParaRPr lang="cs-CZ" sz="2000" b="1" i="1" dirty="0"/>
          </a:p>
          <a:p>
            <a:pPr marL="0" indent="0">
              <a:lnSpc>
                <a:spcPct val="150000"/>
              </a:lnSpc>
              <a:buNone/>
            </a:pPr>
            <a:endParaRPr lang="cs-CZ" sz="2000" b="1" i="1" dirty="0"/>
          </a:p>
          <a:p>
            <a:pPr marL="0" indent="0">
              <a:lnSpc>
                <a:spcPct val="150000"/>
              </a:lnSpc>
              <a:buNone/>
            </a:pPr>
            <a:endParaRPr lang="cs-CZ" sz="1800" b="1" i="1" dirty="0" smtClean="0"/>
          </a:p>
          <a:p>
            <a:pPr marL="0" indent="0">
              <a:lnSpc>
                <a:spcPct val="150000"/>
              </a:lnSpc>
              <a:buNone/>
            </a:pPr>
            <a:endParaRPr lang="cs-CZ" sz="1800" b="1" i="1" dirty="0" smtClean="0"/>
          </a:p>
          <a:p>
            <a:pPr marL="0" indent="0">
              <a:lnSpc>
                <a:spcPct val="150000"/>
              </a:lnSpc>
              <a:buNone/>
            </a:pPr>
            <a:endParaRPr lang="cs-CZ" sz="1800" b="1" i="1" dirty="0"/>
          </a:p>
          <a:p>
            <a:pPr marL="0" indent="0">
              <a:lnSpc>
                <a:spcPct val="150000"/>
              </a:lnSpc>
              <a:buNone/>
            </a:pP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cs-CZ" sz="1800" b="1" i="1" dirty="0"/>
          </a:p>
          <a:p>
            <a:pPr marL="0" lvl="0" indent="0">
              <a:buNone/>
            </a:pPr>
            <a:endParaRPr lang="cs-CZ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cs-CZ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57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757" y="0"/>
            <a:ext cx="9885238" cy="896492"/>
          </a:xfrm>
        </p:spPr>
        <p:txBody>
          <a:bodyPr/>
          <a:lstStyle/>
          <a:p>
            <a:r>
              <a:rPr lang="cs-CZ" dirty="0"/>
              <a:t>NDLP – </a:t>
            </a:r>
            <a:r>
              <a:rPr lang="cs-CZ" dirty="0" smtClean="0"/>
              <a:t>Překlady pacientů </a:t>
            </a:r>
            <a:r>
              <a:rPr lang="cs-CZ" dirty="0"/>
              <a:t>mezi kraji za posledních 24 hodin.</a:t>
            </a:r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769056"/>
              </p:ext>
            </p:extLst>
          </p:nvPr>
        </p:nvGraphicFramePr>
        <p:xfrm>
          <a:off x="1011382" y="1380259"/>
          <a:ext cx="4209011" cy="3427095"/>
        </p:xfrm>
        <a:graphic>
          <a:graphicData uri="http://schemas.openxmlformats.org/drawingml/2006/table">
            <a:tbl>
              <a:tblPr/>
              <a:tblGrid>
                <a:gridCol w="1858473">
                  <a:extLst>
                    <a:ext uri="{9D8B030D-6E8A-4147-A177-3AD203B41FA5}">
                      <a16:colId xmlns:a16="http://schemas.microsoft.com/office/drawing/2014/main" val="3248937750"/>
                    </a:ext>
                  </a:extLst>
                </a:gridCol>
                <a:gridCol w="2350538">
                  <a:extLst>
                    <a:ext uri="{9D8B030D-6E8A-4147-A177-3AD203B41FA5}">
                      <a16:colId xmlns:a16="http://schemas.microsoft.com/office/drawing/2014/main" val="15098970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pacientů</a:t>
                      </a:r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transportovaných</a:t>
                      </a:r>
                    </a:p>
                    <a:p>
                      <a:pPr algn="ctr" fontAlgn="ctr"/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 zemi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64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50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92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00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265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56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728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2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99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4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60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1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07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544929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r>
                        <a:rPr lang="cs-CZ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2 pacient</a:t>
                      </a:r>
                      <a:endParaRPr lang="cs-CZ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178738"/>
                  </a:ext>
                </a:extLst>
              </a:tr>
            </a:tbl>
          </a:graphicData>
        </a:graphic>
      </p:graphicFrame>
      <p:graphicFrame>
        <p:nvGraphicFramePr>
          <p:cNvPr id="8" name="Zástupný symbol pro obsah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013539"/>
              </p:ext>
            </p:extLst>
          </p:nvPr>
        </p:nvGraphicFramePr>
        <p:xfrm>
          <a:off x="5644341" y="1380259"/>
          <a:ext cx="4380807" cy="3427095"/>
        </p:xfrm>
        <a:graphic>
          <a:graphicData uri="http://schemas.openxmlformats.org/drawingml/2006/table">
            <a:tbl>
              <a:tblPr/>
              <a:tblGrid>
                <a:gridCol w="2126163">
                  <a:extLst>
                    <a:ext uri="{9D8B030D-6E8A-4147-A177-3AD203B41FA5}">
                      <a16:colId xmlns:a16="http://schemas.microsoft.com/office/drawing/2014/main" val="3248937750"/>
                    </a:ext>
                  </a:extLst>
                </a:gridCol>
                <a:gridCol w="2254644">
                  <a:extLst>
                    <a:ext uri="{9D8B030D-6E8A-4147-A177-3AD203B41FA5}">
                      <a16:colId xmlns:a16="http://schemas.microsoft.com/office/drawing/2014/main" val="15098970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pacientů transportovaných letecky (LZS</a:t>
                      </a:r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AČR a PČR)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64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50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92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00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265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56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728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2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99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4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60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1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07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86288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Celkem 3 pacient</a:t>
                      </a:r>
                      <a:endParaRPr lang="cs-CZ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544929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465513" y="5353396"/>
            <a:ext cx="1065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 smtClean="0">
                <a:solidFill>
                  <a:srgbClr val="FF0000"/>
                </a:solidFill>
              </a:rPr>
              <a:t>Celkem za posledních 24 hodin byli </a:t>
            </a:r>
            <a:r>
              <a:rPr lang="cs-CZ" sz="2400" b="1" dirty="0">
                <a:solidFill>
                  <a:srgbClr val="FF0000"/>
                </a:solidFill>
              </a:rPr>
              <a:t>cestou NDLP </a:t>
            </a:r>
            <a:r>
              <a:rPr lang="cs-CZ" sz="2400" b="1" dirty="0" smtClean="0">
                <a:solidFill>
                  <a:srgbClr val="FF0000"/>
                </a:solidFill>
              </a:rPr>
              <a:t>přeloženo 5 pacientů</a:t>
            </a:r>
            <a:endParaRPr lang="cs-CZ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21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provoz COVID vrtulníků</a:t>
            </a:r>
            <a:endParaRPr lang="cs-CZ" sz="2400" dirty="0"/>
          </a:p>
        </p:txBody>
      </p:sp>
      <p:sp>
        <p:nvSpPr>
          <p:cNvPr id="3" name="Zástupný symbol pro obsah 2"/>
          <p:cNvSpPr txBox="1">
            <a:spLocks/>
          </p:cNvSpPr>
          <p:nvPr/>
        </p:nvSpPr>
        <p:spPr bwMode="auto">
          <a:xfrm>
            <a:off x="397626" y="1666989"/>
            <a:ext cx="10944428" cy="313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50000"/>
              </a:lnSpc>
              <a:buSzPct val="100000"/>
            </a:pPr>
            <a:r>
              <a:rPr lang="cs-CZ" b="1" dirty="0" smtClean="0"/>
              <a:t>31.3.2021 </a:t>
            </a:r>
            <a:r>
              <a:rPr lang="cs-CZ" dirty="0" smtClean="0"/>
              <a:t>– </a:t>
            </a:r>
            <a:r>
              <a:rPr lang="cs-CZ" b="1" dirty="0" smtClean="0"/>
              <a:t>ukončení provozu </a:t>
            </a:r>
            <a:r>
              <a:rPr lang="cs-CZ" dirty="0" smtClean="0"/>
              <a:t>HELI LZS AČR (Plzeň Líně) a PČR (</a:t>
            </a:r>
            <a:r>
              <a:rPr lang="cs-CZ" dirty="0"/>
              <a:t>P</a:t>
            </a:r>
            <a:r>
              <a:rPr lang="cs-CZ" dirty="0" smtClean="0"/>
              <a:t>raha Ruzyně) pro transporty COVID pacientů z důvodu poklesu požadavků na vzdálené  transporty a dalšímu předpokládanému zlepšování epidemiologické situace s dopadem na snížení zátěže kapacit lůžkové péče.</a:t>
            </a:r>
          </a:p>
          <a:p>
            <a:pPr algn="just">
              <a:lnSpc>
                <a:spcPct val="150000"/>
              </a:lnSpc>
              <a:buSzPct val="100000"/>
            </a:pPr>
            <a:endParaRPr lang="cs-CZ" b="1" dirty="0" smtClean="0"/>
          </a:p>
          <a:p>
            <a:pPr algn="just">
              <a:lnSpc>
                <a:spcPct val="150000"/>
              </a:lnSpc>
              <a:buSzPct val="100000"/>
            </a:pPr>
            <a:r>
              <a:rPr lang="cs-CZ" b="1" dirty="0" smtClean="0"/>
              <a:t>Případné </a:t>
            </a:r>
            <a:r>
              <a:rPr lang="cs-CZ" b="1" dirty="0"/>
              <a:t>další požadavky na zajištění mezinemocničních transportů pacientů s </a:t>
            </a:r>
            <a:r>
              <a:rPr lang="cs-CZ" b="1" dirty="0" smtClean="0"/>
              <a:t>Covid</a:t>
            </a:r>
            <a:r>
              <a:rPr lang="cs-CZ" b="1" dirty="0"/>
              <a:t>-</a:t>
            </a:r>
            <a:r>
              <a:rPr lang="cs-CZ" b="1" dirty="0" smtClean="0"/>
              <a:t>19 </a:t>
            </a:r>
            <a:r>
              <a:rPr lang="cs-CZ" b="1" dirty="0"/>
              <a:t>letecky bude </a:t>
            </a:r>
            <a:r>
              <a:rPr lang="cs-CZ" b="1" dirty="0" smtClean="0"/>
              <a:t>od </a:t>
            </a:r>
            <a:r>
              <a:rPr lang="cs-CZ" b="1" dirty="0"/>
              <a:t>1. 4. 2021 nutné realizovat výhradně silami a prostředky krajských poskytovatelů zdravotnické záchranné služby.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3392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Stavová tabulka krajů a zdravotnických zařízení pro překlady COVID + pacientů ze dne 31.3.2021 k 17:00</a:t>
            </a:r>
            <a:endParaRPr lang="cs-CZ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19" y="1565720"/>
            <a:ext cx="11231642" cy="4826767"/>
          </a:xfrm>
          <a:prstGeom prst="rect">
            <a:avLst/>
          </a:prstGeom>
        </p:spPr>
      </p:pic>
      <p:sp>
        <p:nvSpPr>
          <p:cNvPr id="4" name="TextovéPole 3"/>
          <p:cNvSpPr txBox="1"/>
          <p:nvPr/>
        </p:nvSpPr>
        <p:spPr>
          <a:xfrm>
            <a:off x="75827" y="1046440"/>
            <a:ext cx="1039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V PAK byl </a:t>
            </a:r>
            <a:r>
              <a:rPr lang="cs-CZ" dirty="0" smtClean="0"/>
              <a:t>od 31.3. dovolán </a:t>
            </a:r>
            <a:r>
              <a:rPr lang="cs-CZ" dirty="0"/>
              <a:t>stav HPO pro pokles pacientů na standardech </a:t>
            </a:r>
            <a:r>
              <a:rPr lang="cs-CZ" dirty="0" smtClean="0"/>
              <a:t>a </a:t>
            </a:r>
            <a:r>
              <a:rPr lang="cs-CZ" dirty="0"/>
              <a:t>celkový počet příjmů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0796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Nová verze databáze DIP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 smtClean="0"/>
              <a:t>Dne 25.3.2021 mezi 18:00 - 18:30 byla spuštěna nová verze databáze DIP</a:t>
            </a:r>
          </a:p>
          <a:p>
            <a:r>
              <a:rPr lang="cs-CZ" dirty="0" smtClean="0"/>
              <a:t>Stav vyplněnosti dat k 26.3.2021, 6:30</a:t>
            </a:r>
          </a:p>
          <a:p>
            <a:pPr lvl="3"/>
            <a:r>
              <a:rPr lang="cs-CZ" dirty="0" smtClean="0"/>
              <a:t>21 zařízení z 9 krajů zadalo úplná/neúplná nová data</a:t>
            </a:r>
          </a:p>
          <a:p>
            <a:pPr lvl="3"/>
            <a:r>
              <a:rPr lang="cs-CZ" dirty="0" smtClean="0"/>
              <a:t>Během dne očekáváme postupné aktualizace i od ostatních zařízení</a:t>
            </a:r>
          </a:p>
          <a:p>
            <a:r>
              <a:rPr lang="cs-CZ" dirty="0" smtClean="0"/>
              <a:t>Stav vyplněnosti dat k 26.3.2021, 17:00</a:t>
            </a:r>
          </a:p>
          <a:p>
            <a:pPr lvl="3"/>
            <a:r>
              <a:rPr lang="cs-CZ" dirty="0" smtClean="0"/>
              <a:t>104 zařízení ze 14 krajů zadalo nová data</a:t>
            </a:r>
          </a:p>
          <a:p>
            <a:pPr lvl="3"/>
            <a:r>
              <a:rPr lang="cs-CZ" dirty="0" smtClean="0"/>
              <a:t>V následujících dnech očekáváme postupné aktualizace od ostatních zařízení</a:t>
            </a:r>
          </a:p>
          <a:p>
            <a:r>
              <a:rPr lang="cs-CZ" dirty="0" smtClean="0"/>
              <a:t>Stav vyplněnosti dat k 27.3.2021, 17:00</a:t>
            </a:r>
          </a:p>
          <a:p>
            <a:pPr lvl="3"/>
            <a:r>
              <a:rPr lang="cs-CZ" dirty="0" smtClean="0"/>
              <a:t>116 zařízení ze 14 krajů zadala nová data</a:t>
            </a:r>
          </a:p>
          <a:p>
            <a:r>
              <a:rPr lang="cs-CZ" dirty="0"/>
              <a:t>Stav vyplněnosti dat k </a:t>
            </a:r>
            <a:r>
              <a:rPr lang="cs-CZ" dirty="0" smtClean="0"/>
              <a:t>29.3.2021</a:t>
            </a:r>
            <a:r>
              <a:rPr lang="cs-CZ" dirty="0"/>
              <a:t>, </a:t>
            </a:r>
            <a:r>
              <a:rPr lang="cs-CZ" dirty="0" smtClean="0"/>
              <a:t>17:00</a:t>
            </a:r>
          </a:p>
          <a:p>
            <a:pPr lvl="3"/>
            <a:r>
              <a:rPr lang="cs-CZ" dirty="0" smtClean="0"/>
              <a:t>Upozorněna nemocnice Jilemnice, kvůli zapsaní údajů do DIP</a:t>
            </a:r>
          </a:p>
          <a:p>
            <a:pPr lvl="3"/>
            <a:endParaRPr lang="cs-CZ" dirty="0" smtClean="0"/>
          </a:p>
          <a:p>
            <a:pPr marL="1371600" lvl="3" indent="0">
              <a:buNone/>
            </a:pPr>
            <a:endParaRPr lang="cs-CZ" dirty="0" smtClean="0"/>
          </a:p>
          <a:p>
            <a:r>
              <a:rPr lang="cs-CZ" dirty="0" smtClean="0"/>
              <a:t>Nutnost nadále upozorňovat KKIP krajů na potřebu aktualizace dat jednotlivými zařízeními</a:t>
            </a:r>
          </a:p>
        </p:txBody>
      </p:sp>
    </p:spTree>
    <p:extLst>
      <p:ext uri="{BB962C8B-B14F-4D97-AF65-F5344CB8AC3E}">
        <p14:creationId xmlns:p14="http://schemas.microsoft.com/office/powerpoint/2010/main" val="208106489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16615</TotalTime>
  <Words>850</Words>
  <Application>Microsoft Office PowerPoint</Application>
  <PresentationFormat>Širokoúhlá obrazovka</PresentationFormat>
  <Paragraphs>318</Paragraphs>
  <Slides>9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Pozemní překlady pacientů mezi kraji za posledních 24 hodin.</vt:lpstr>
      <vt:lpstr>NDLP – Letecké překlady pacientů mezi kraji za posledních 24 hodin.</vt:lpstr>
      <vt:lpstr>NDLP – Překlady pacientů mezi kraji za posledních 24 hodin.</vt:lpstr>
      <vt:lpstr>NDLP – provoz COVID vrtulníků</vt:lpstr>
      <vt:lpstr>Stavová tabulka krajů a zdravotnických zařízení pro překlady COVID + pacientů ze dne 31.3.2021 k 17:00</vt:lpstr>
      <vt:lpstr>Nová verze databáze DIP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1128</cp:revision>
  <cp:lastPrinted>2020-10-20T04:21:56Z</cp:lastPrinted>
  <dcterms:created xsi:type="dcterms:W3CDTF">2020-07-15T10:33:32Z</dcterms:created>
  <dcterms:modified xsi:type="dcterms:W3CDTF">2021-04-01T04:20:11Z</dcterms:modified>
</cp:coreProperties>
</file>