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1277" r:id="rId3"/>
    <p:sldId id="1293" r:id="rId4"/>
    <p:sldId id="1294" r:id="rId5"/>
    <p:sldId id="1295" r:id="rId6"/>
    <p:sldId id="1297" r:id="rId7"/>
    <p:sldId id="1298" r:id="rId8"/>
    <p:sldId id="1291" r:id="rId9"/>
    <p:sldId id="1299" r:id="rId10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7"/>
            <p14:sldId id="1298"/>
            <p14:sldId id="1291"/>
            <p14:sldId id="1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25061" autoAdjust="0"/>
  </p:normalViewPr>
  <p:slideViewPr>
    <p:cSldViewPr snapToGrid="0">
      <p:cViewPr varScale="1">
        <p:scale>
          <a:sx n="88" d="100"/>
          <a:sy n="88" d="100"/>
        </p:scale>
        <p:origin x="72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4</a:t>
            </a:r>
            <a:r>
              <a:rPr lang="cs-CZ" b="1" dirty="0" smtClean="0"/>
              <a:t>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3.4.2021 </a:t>
            </a:r>
            <a:r>
              <a:rPr lang="cs-CZ" b="1" dirty="0" smtClean="0"/>
              <a:t>16</a:t>
            </a:r>
            <a:r>
              <a:rPr lang="cs-CZ" b="1" dirty="0" smtClean="0"/>
              <a:t>:16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/>
              <a:t>1 </a:t>
            </a:r>
            <a:r>
              <a:rPr lang="cs-CZ" sz="2000" b="1" dirty="0" smtClean="0"/>
              <a:t>426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1997021" y="5592017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29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04991"/>
              </p:ext>
            </p:extLst>
          </p:nvPr>
        </p:nvGraphicFramePr>
        <p:xfrm>
          <a:off x="81876" y="946899"/>
          <a:ext cx="9035997" cy="4786658"/>
        </p:xfrm>
        <a:graphic>
          <a:graphicData uri="http://schemas.openxmlformats.org/drawingml/2006/table">
            <a:tbl>
              <a:tblPr/>
              <a:tblGrid>
                <a:gridCol w="2415786">
                  <a:extLst>
                    <a:ext uri="{9D8B030D-6E8A-4147-A177-3AD203B41FA5}">
                      <a16:colId xmlns:a16="http://schemas.microsoft.com/office/drawing/2014/main" val="2335362551"/>
                    </a:ext>
                  </a:extLst>
                </a:gridCol>
                <a:gridCol w="1375877">
                  <a:extLst>
                    <a:ext uri="{9D8B030D-6E8A-4147-A177-3AD203B41FA5}">
                      <a16:colId xmlns:a16="http://schemas.microsoft.com/office/drawing/2014/main" val="1757581153"/>
                    </a:ext>
                  </a:extLst>
                </a:gridCol>
                <a:gridCol w="1359879">
                  <a:extLst>
                    <a:ext uri="{9D8B030D-6E8A-4147-A177-3AD203B41FA5}">
                      <a16:colId xmlns:a16="http://schemas.microsoft.com/office/drawing/2014/main" val="1873758038"/>
                    </a:ext>
                  </a:extLst>
                </a:gridCol>
                <a:gridCol w="1327882">
                  <a:extLst>
                    <a:ext uri="{9D8B030D-6E8A-4147-A177-3AD203B41FA5}">
                      <a16:colId xmlns:a16="http://schemas.microsoft.com/office/drawing/2014/main" val="3446351190"/>
                    </a:ext>
                  </a:extLst>
                </a:gridCol>
                <a:gridCol w="1423874">
                  <a:extLst>
                    <a:ext uri="{9D8B030D-6E8A-4147-A177-3AD203B41FA5}">
                      <a16:colId xmlns:a16="http://schemas.microsoft.com/office/drawing/2014/main" val="1873493548"/>
                    </a:ext>
                  </a:extLst>
                </a:gridCol>
                <a:gridCol w="1132699">
                  <a:extLst>
                    <a:ext uri="{9D8B030D-6E8A-4147-A177-3AD203B41FA5}">
                      <a16:colId xmlns:a16="http://schemas.microsoft.com/office/drawing/2014/main" val="3254122375"/>
                    </a:ext>
                  </a:extLst>
                </a:gridCol>
              </a:tblGrid>
              <a:tr h="2262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4.4. 2021, 7:00 h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7382"/>
                  </a:ext>
                </a:extLst>
              </a:tr>
              <a:tr h="18748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35796"/>
                  </a:ext>
                </a:extLst>
              </a:tr>
              <a:tr h="2262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58680"/>
                  </a:ext>
                </a:extLst>
              </a:tr>
              <a:tr h="65458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82970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68604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58344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6936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795426"/>
                  </a:ext>
                </a:extLst>
              </a:tr>
              <a:tr h="20203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14668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11304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4181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5722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66985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72726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79585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72647"/>
                  </a:ext>
                </a:extLst>
              </a:tr>
              <a:tr h="193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09609"/>
                  </a:ext>
                </a:extLst>
              </a:tr>
              <a:tr h="2181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851311"/>
                  </a:ext>
                </a:extLst>
              </a:tr>
              <a:tr h="2343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4 198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64221"/>
                  </a:ext>
                </a:extLst>
              </a:tr>
              <a:tr h="36850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6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3.4.2021 </a:t>
            </a:r>
            <a:r>
              <a:rPr lang="cs-CZ" b="1" dirty="0" smtClean="0"/>
              <a:t>16</a:t>
            </a:r>
            <a:r>
              <a:rPr lang="cs-CZ" b="1" dirty="0" smtClean="0"/>
              <a:t>:16</a:t>
            </a:r>
            <a:endParaRPr lang="cs-CZ" sz="2000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4 937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9" y="5947024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063772" y="5577692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88088"/>
              </p:ext>
            </p:extLst>
          </p:nvPr>
        </p:nvGraphicFramePr>
        <p:xfrm>
          <a:off x="126046" y="968059"/>
          <a:ext cx="9095132" cy="4698627"/>
        </p:xfrm>
        <a:graphic>
          <a:graphicData uri="http://schemas.openxmlformats.org/drawingml/2006/table">
            <a:tbl>
              <a:tblPr/>
              <a:tblGrid>
                <a:gridCol w="3094920">
                  <a:extLst>
                    <a:ext uri="{9D8B030D-6E8A-4147-A177-3AD203B41FA5}">
                      <a16:colId xmlns:a16="http://schemas.microsoft.com/office/drawing/2014/main" val="2360683935"/>
                    </a:ext>
                  </a:extLst>
                </a:gridCol>
                <a:gridCol w="1735303">
                  <a:extLst>
                    <a:ext uri="{9D8B030D-6E8A-4147-A177-3AD203B41FA5}">
                      <a16:colId xmlns:a16="http://schemas.microsoft.com/office/drawing/2014/main" val="1297451332"/>
                    </a:ext>
                  </a:extLst>
                </a:gridCol>
                <a:gridCol w="1699523">
                  <a:extLst>
                    <a:ext uri="{9D8B030D-6E8A-4147-A177-3AD203B41FA5}">
                      <a16:colId xmlns:a16="http://schemas.microsoft.com/office/drawing/2014/main" val="3749697031"/>
                    </a:ext>
                  </a:extLst>
                </a:gridCol>
                <a:gridCol w="1363196">
                  <a:extLst>
                    <a:ext uri="{9D8B030D-6E8A-4147-A177-3AD203B41FA5}">
                      <a16:colId xmlns:a16="http://schemas.microsoft.com/office/drawing/2014/main" val="3403618668"/>
                    </a:ext>
                  </a:extLst>
                </a:gridCol>
                <a:gridCol w="1202190">
                  <a:extLst>
                    <a:ext uri="{9D8B030D-6E8A-4147-A177-3AD203B41FA5}">
                      <a16:colId xmlns:a16="http://schemas.microsoft.com/office/drawing/2014/main" val="1122806799"/>
                    </a:ext>
                  </a:extLst>
                </a:gridCol>
              </a:tblGrid>
              <a:tr h="226765">
                <a:tc gridSpan="5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4.4. 2021, 7:00 h</a:t>
                      </a: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42125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762912"/>
                  </a:ext>
                </a:extLst>
              </a:tr>
              <a:tr h="2267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82161"/>
                  </a:ext>
                </a:extLst>
              </a:tr>
              <a:tr h="65599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4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1 321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596198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2 084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05006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387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330"/>
                  </a:ext>
                </a:extLst>
              </a:tr>
              <a:tr h="2024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098213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42494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1 580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81061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1 600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23827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2 249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67156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53961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252498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8516"/>
                  </a:ext>
                </a:extLst>
              </a:tr>
              <a:tr h="197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03474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8160"/>
                  </a:ext>
                </a:extLst>
              </a:tr>
              <a:tr h="2348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22 480</a:t>
                      </a:r>
                    </a:p>
                  </a:txBody>
                  <a:tcPr marL="6181" marR="6181" marT="61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2 156</a:t>
                      </a:r>
                    </a:p>
                  </a:txBody>
                  <a:tcPr marL="6181" marR="6181" marT="61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245966"/>
                  </a:ext>
                </a:extLst>
              </a:tr>
              <a:tr h="27535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181" marR="6181" marT="61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66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>
                <a:solidFill>
                  <a:srgbClr val="FF0000"/>
                </a:solidFill>
              </a:rPr>
              <a:t>2.4.2021</a:t>
            </a:r>
          </a:p>
          <a:p>
            <a:pPr marL="0" indent="0">
              <a:buNone/>
            </a:pPr>
            <a:r>
              <a:rPr lang="cs-CZ" sz="2000" b="1" i="1" dirty="0"/>
              <a:t>(VYS) 1x pac. IP, UPV, C+, z ARO Pelhřimov na ARO FN Motol na ECMO (PHA) – informační tok</a:t>
            </a:r>
          </a:p>
          <a:p>
            <a:pPr marL="0" indent="0">
              <a:buNone/>
            </a:pP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provoz COVID vrtulníků</a:t>
            </a:r>
            <a:endParaRPr lang="cs-CZ" sz="2400" dirty="0"/>
          </a:p>
        </p:txBody>
      </p:sp>
      <p:sp>
        <p:nvSpPr>
          <p:cNvPr id="3" name="Zástupný symbol pro obsah 2"/>
          <p:cNvSpPr txBox="1">
            <a:spLocks/>
          </p:cNvSpPr>
          <p:nvPr/>
        </p:nvSpPr>
        <p:spPr bwMode="auto">
          <a:xfrm>
            <a:off x="397626" y="1666989"/>
            <a:ext cx="10944428" cy="31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31.3.2021 </a:t>
            </a:r>
            <a:r>
              <a:rPr lang="cs-CZ" dirty="0" smtClean="0"/>
              <a:t>– </a:t>
            </a:r>
            <a:r>
              <a:rPr lang="cs-CZ" b="1" dirty="0" smtClean="0"/>
              <a:t>ukončení provozu </a:t>
            </a:r>
            <a:r>
              <a:rPr lang="cs-CZ" dirty="0" smtClean="0"/>
              <a:t>HELI LZS AČR (Plzeň Líně) a PČR (</a:t>
            </a:r>
            <a:r>
              <a:rPr lang="cs-CZ" dirty="0"/>
              <a:t>P</a:t>
            </a:r>
            <a:r>
              <a:rPr lang="cs-CZ" dirty="0" smtClean="0"/>
              <a:t>raha Ruzyně) pro transporty COVID pacientů z důvodu poklesu požadavků na vzdálené  transporty a dalšímu předpokládanému zlepšování epidemiologické situace s dopadem na snížení zátěže kapacit lůžkové péče.</a:t>
            </a:r>
          </a:p>
          <a:p>
            <a:pPr algn="just">
              <a:lnSpc>
                <a:spcPct val="150000"/>
              </a:lnSpc>
              <a:buSzPct val="100000"/>
            </a:pPr>
            <a:endParaRPr lang="cs-CZ" b="1" dirty="0" smtClean="0"/>
          </a:p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Případné </a:t>
            </a:r>
            <a:r>
              <a:rPr lang="cs-CZ" b="1" dirty="0"/>
              <a:t>další požadavky na zajištění mezinemocničních transportů pacientů s </a:t>
            </a:r>
            <a:r>
              <a:rPr lang="cs-CZ" b="1" dirty="0" smtClean="0"/>
              <a:t>Covid</a:t>
            </a:r>
            <a:r>
              <a:rPr lang="cs-CZ" b="1" dirty="0"/>
              <a:t>-</a:t>
            </a:r>
            <a:r>
              <a:rPr lang="cs-CZ" b="1" dirty="0" smtClean="0"/>
              <a:t>19 </a:t>
            </a:r>
            <a:r>
              <a:rPr lang="cs-CZ" b="1" dirty="0"/>
              <a:t>letecky bude </a:t>
            </a:r>
            <a:r>
              <a:rPr lang="cs-CZ" b="1" dirty="0" smtClean="0"/>
              <a:t>od </a:t>
            </a:r>
            <a:r>
              <a:rPr lang="cs-CZ" b="1" dirty="0"/>
              <a:t>1. 4. 2021 nutné realizovat výhradně silami a prostředky krajských poskytovatelů zdravotnické záchranné služby.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3.4.2021 k 17:00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9647" y="1033531"/>
            <a:ext cx="1005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 "/>
              </a:rPr>
              <a:t>V PAK byl od 31.3. dovolán stav HPO pro pokles pacientů na standardech a celkový počet příjmů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1696187"/>
            <a:ext cx="11698941" cy="46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Nová verze databáze DIP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Dne 25.3.2021 mezi 18:00 - 18:30 byla spuštěna nová verze databáze DIP</a:t>
            </a:r>
          </a:p>
          <a:p>
            <a:r>
              <a:rPr lang="cs-CZ" dirty="0" smtClean="0"/>
              <a:t>Stav vyplněnosti dat k 26.3.2021, 6:30</a:t>
            </a:r>
          </a:p>
          <a:p>
            <a:pPr lvl="3"/>
            <a:r>
              <a:rPr lang="cs-CZ" dirty="0" smtClean="0"/>
              <a:t>21 zařízení z 9 krajů zadalo úplná/neúplná nová data</a:t>
            </a:r>
          </a:p>
          <a:p>
            <a:pPr lvl="3"/>
            <a:r>
              <a:rPr lang="cs-CZ" dirty="0" smtClean="0"/>
              <a:t>Během dne očekáváme postupné aktualizace i od ostatních zařízení</a:t>
            </a:r>
          </a:p>
          <a:p>
            <a:r>
              <a:rPr lang="cs-CZ" dirty="0" smtClean="0"/>
              <a:t>Stav vyplněnosti dat k 26.3.2021, 17:00</a:t>
            </a:r>
          </a:p>
          <a:p>
            <a:pPr lvl="3"/>
            <a:r>
              <a:rPr lang="cs-CZ" dirty="0" smtClean="0"/>
              <a:t>104 zařízení ze 14 krajů zadalo nová data</a:t>
            </a:r>
          </a:p>
          <a:p>
            <a:pPr lvl="3"/>
            <a:r>
              <a:rPr lang="cs-CZ" dirty="0" smtClean="0"/>
              <a:t>V následujících dnech očekáváme postupné aktualizace od ostatních zařízení</a:t>
            </a:r>
          </a:p>
          <a:p>
            <a:r>
              <a:rPr lang="cs-CZ" dirty="0" smtClean="0"/>
              <a:t>Stav vyplněnosti dat k 27.3.2021, 17:00</a:t>
            </a:r>
          </a:p>
          <a:p>
            <a:pPr lvl="3"/>
            <a:r>
              <a:rPr lang="cs-CZ" dirty="0" smtClean="0"/>
              <a:t>116 zařízení ze 14 krajů zadala nová data</a:t>
            </a:r>
          </a:p>
          <a:p>
            <a:r>
              <a:rPr lang="cs-CZ" dirty="0"/>
              <a:t>Stav vyplněnosti dat k </a:t>
            </a:r>
            <a:r>
              <a:rPr lang="cs-CZ" dirty="0" smtClean="0"/>
              <a:t>29.3.2021</a:t>
            </a:r>
            <a:r>
              <a:rPr lang="cs-CZ" dirty="0"/>
              <a:t>, </a:t>
            </a:r>
            <a:r>
              <a:rPr lang="cs-CZ" dirty="0" smtClean="0"/>
              <a:t>17:00</a:t>
            </a:r>
          </a:p>
          <a:p>
            <a:pPr lvl="3"/>
            <a:r>
              <a:rPr lang="cs-CZ" dirty="0" smtClean="0"/>
              <a:t>Upozorněna nemocnice Jilemnice, kvůli zapsaní údajů do DIP</a:t>
            </a:r>
          </a:p>
          <a:p>
            <a:pPr lvl="3"/>
            <a:endParaRPr lang="cs-CZ" dirty="0" smtClean="0"/>
          </a:p>
          <a:p>
            <a:pPr marL="1371600" lvl="3" indent="0">
              <a:buNone/>
            </a:pPr>
            <a:endParaRPr lang="cs-CZ" dirty="0" smtClean="0"/>
          </a:p>
          <a:p>
            <a:r>
              <a:rPr lang="cs-CZ" dirty="0" smtClean="0"/>
              <a:t>Nutnost nadále upozorňovat KKIP krajů na potřebu aktualizace dat jednotlivými zařízeními</a:t>
            </a:r>
          </a:p>
        </p:txBody>
      </p:sp>
    </p:spTree>
    <p:extLst>
      <p:ext uri="{BB962C8B-B14F-4D97-AF65-F5344CB8AC3E}">
        <p14:creationId xmlns:p14="http://schemas.microsoft.com/office/powerpoint/2010/main" val="19705795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16128</TotalTime>
  <Words>690</Words>
  <Application>Microsoft Office PowerPoint</Application>
  <PresentationFormat>Širokoúhlá obrazovka</PresentationFormat>
  <Paragraphs>261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6" baseType="lpstr">
      <vt:lpstr>Arial</vt:lpstr>
      <vt:lpstr>Arial 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Překlady pacientů mezi kraji za posledních 24 hodin.</vt:lpstr>
      <vt:lpstr>NDLP – provoz COVID vrtulníků</vt:lpstr>
      <vt:lpstr>Stavová tabulka krajů a zdravotnických zařízení pro překlady COVID + pacientů ze dne 3.4.2021 k 17:00</vt:lpstr>
      <vt:lpstr>Nová verze databáze DIP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Jiří Dvořák</cp:lastModifiedBy>
  <cp:revision>1104</cp:revision>
  <cp:lastPrinted>2020-10-20T04:21:56Z</cp:lastPrinted>
  <dcterms:created xsi:type="dcterms:W3CDTF">2020-07-15T10:33:32Z</dcterms:created>
  <dcterms:modified xsi:type="dcterms:W3CDTF">2021-04-04T05:16:05Z</dcterms:modified>
</cp:coreProperties>
</file>