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1277" r:id="rId3"/>
    <p:sldId id="1293" r:id="rId4"/>
    <p:sldId id="1294" r:id="rId5"/>
    <p:sldId id="1295" r:id="rId6"/>
    <p:sldId id="1297" r:id="rId7"/>
    <p:sldId id="1298" r:id="rId8"/>
    <p:sldId id="1291" r:id="rId9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  <p14:sldId id="1297"/>
            <p14:sldId id="1298"/>
            <p14:sldId id="1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0541" autoAdjust="0"/>
  </p:normalViewPr>
  <p:slideViewPr>
    <p:cSldViewPr snapToGrid="0">
      <p:cViewPr varScale="1">
        <p:scale>
          <a:sx n="79" d="100"/>
          <a:sy n="79" d="100"/>
        </p:scale>
        <p:origin x="102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05.04.2021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5</a:t>
            </a:r>
            <a:r>
              <a:rPr lang="cs-CZ" b="1" dirty="0" smtClean="0"/>
              <a:t>. </a:t>
            </a:r>
            <a:r>
              <a:rPr lang="cs-CZ" b="1" dirty="0" smtClean="0"/>
              <a:t>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1119" y="258701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4.4.2021 </a:t>
            </a:r>
            <a:r>
              <a:rPr lang="cs-CZ" b="1" dirty="0" smtClean="0"/>
              <a:t>16</a:t>
            </a:r>
            <a:r>
              <a:rPr lang="cs-CZ" b="1" dirty="0" smtClean="0"/>
              <a:t>:14</a:t>
            </a:r>
            <a:endParaRPr lang="cs-CZ" b="1" dirty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/>
              <a:t>1 </a:t>
            </a:r>
            <a:r>
              <a:rPr lang="cs-CZ" sz="2000" b="1" dirty="0" smtClean="0"/>
              <a:t>390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1997021" y="5592017"/>
            <a:ext cx="3517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dirty="0"/>
              <a:t>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33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42981"/>
              </p:ext>
            </p:extLst>
          </p:nvPr>
        </p:nvGraphicFramePr>
        <p:xfrm>
          <a:off x="161920" y="946899"/>
          <a:ext cx="8943168" cy="4767972"/>
        </p:xfrm>
        <a:graphic>
          <a:graphicData uri="http://schemas.openxmlformats.org/drawingml/2006/table">
            <a:tbl>
              <a:tblPr/>
              <a:tblGrid>
                <a:gridCol w="2390968">
                  <a:extLst>
                    <a:ext uri="{9D8B030D-6E8A-4147-A177-3AD203B41FA5}">
                      <a16:colId xmlns:a16="http://schemas.microsoft.com/office/drawing/2014/main" val="3778468571"/>
                    </a:ext>
                  </a:extLst>
                </a:gridCol>
                <a:gridCol w="1361742">
                  <a:extLst>
                    <a:ext uri="{9D8B030D-6E8A-4147-A177-3AD203B41FA5}">
                      <a16:colId xmlns:a16="http://schemas.microsoft.com/office/drawing/2014/main" val="3852147138"/>
                    </a:ext>
                  </a:extLst>
                </a:gridCol>
                <a:gridCol w="1345909">
                  <a:extLst>
                    <a:ext uri="{9D8B030D-6E8A-4147-A177-3AD203B41FA5}">
                      <a16:colId xmlns:a16="http://schemas.microsoft.com/office/drawing/2014/main" val="1306706727"/>
                    </a:ext>
                  </a:extLst>
                </a:gridCol>
                <a:gridCol w="1314240">
                  <a:extLst>
                    <a:ext uri="{9D8B030D-6E8A-4147-A177-3AD203B41FA5}">
                      <a16:colId xmlns:a16="http://schemas.microsoft.com/office/drawing/2014/main" val="1437083045"/>
                    </a:ext>
                  </a:extLst>
                </a:gridCol>
                <a:gridCol w="1409246">
                  <a:extLst>
                    <a:ext uri="{9D8B030D-6E8A-4147-A177-3AD203B41FA5}">
                      <a16:colId xmlns:a16="http://schemas.microsoft.com/office/drawing/2014/main" val="2883579095"/>
                    </a:ext>
                  </a:extLst>
                </a:gridCol>
                <a:gridCol w="1121063">
                  <a:extLst>
                    <a:ext uri="{9D8B030D-6E8A-4147-A177-3AD203B41FA5}">
                      <a16:colId xmlns:a16="http://schemas.microsoft.com/office/drawing/2014/main" val="3196238685"/>
                    </a:ext>
                  </a:extLst>
                </a:gridCol>
              </a:tblGrid>
              <a:tr h="22893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5.4. 2021, 8:00 h</a:t>
                      </a:r>
                    </a:p>
                  </a:txBody>
                  <a:tcPr marL="6056" marR="6056" marT="6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364981"/>
                  </a:ext>
                </a:extLst>
              </a:tr>
              <a:tr h="20036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846663"/>
                  </a:ext>
                </a:extLst>
              </a:tr>
              <a:tr h="2234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6861"/>
                  </a:ext>
                </a:extLst>
              </a:tr>
              <a:tr h="64637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9417"/>
                  </a:ext>
                </a:extLst>
              </a:tr>
              <a:tr h="2003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022908"/>
                  </a:ext>
                </a:extLst>
              </a:tr>
              <a:tr h="2003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296264"/>
                  </a:ext>
                </a:extLst>
              </a:tr>
              <a:tr h="2003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628239"/>
                  </a:ext>
                </a:extLst>
              </a:tr>
              <a:tr h="2003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24052"/>
                  </a:ext>
                </a:extLst>
              </a:tr>
              <a:tr h="2003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198523"/>
                  </a:ext>
                </a:extLst>
              </a:tr>
              <a:tr h="2003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8252"/>
                  </a:ext>
                </a:extLst>
              </a:tr>
              <a:tr h="2003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540383"/>
                  </a:ext>
                </a:extLst>
              </a:tr>
              <a:tr h="2003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658466"/>
                  </a:ext>
                </a:extLst>
              </a:tr>
              <a:tr h="2003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295726"/>
                  </a:ext>
                </a:extLst>
              </a:tr>
              <a:tr h="2003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485771"/>
                  </a:ext>
                </a:extLst>
              </a:tr>
              <a:tr h="2003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65893"/>
                  </a:ext>
                </a:extLst>
              </a:tr>
              <a:tr h="2003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780984"/>
                  </a:ext>
                </a:extLst>
              </a:tr>
              <a:tr h="2003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63673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4860"/>
                  </a:ext>
                </a:extLst>
              </a:tr>
              <a:tr h="2314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4 198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972570"/>
                  </a:ext>
                </a:extLst>
              </a:tr>
              <a:tr h="36388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UZIS</a:t>
                      </a:r>
                    </a:p>
                  </a:txBody>
                  <a:tcPr marL="6056" marR="6056" marT="60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48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767488" y="2578513"/>
            <a:ext cx="31862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4.4.2021 </a:t>
            </a:r>
            <a:r>
              <a:rPr lang="cs-CZ" b="1" dirty="0" smtClean="0"/>
              <a:t>16</a:t>
            </a:r>
            <a:r>
              <a:rPr lang="cs-CZ" b="1" dirty="0" smtClean="0"/>
              <a:t>:14</a:t>
            </a:r>
            <a:endParaRPr lang="cs-CZ" sz="2000" b="1" dirty="0"/>
          </a:p>
          <a:p>
            <a:pPr algn="ctr"/>
            <a:endParaRPr lang="cs-CZ" b="1" dirty="0"/>
          </a:p>
          <a:p>
            <a:pPr algn="ctr"/>
            <a:r>
              <a:rPr lang="cs-CZ" sz="2000" b="1" smtClean="0"/>
              <a:t>4 </a:t>
            </a:r>
            <a:r>
              <a:rPr lang="cs-CZ" sz="2000" b="1" smtClean="0"/>
              <a:t>935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9" y="5947024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063772" y="5577692"/>
            <a:ext cx="3517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dirty="0"/>
              <a:t> 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65395"/>
              </p:ext>
            </p:extLst>
          </p:nvPr>
        </p:nvGraphicFramePr>
        <p:xfrm>
          <a:off x="107331" y="968058"/>
          <a:ext cx="9113848" cy="4717319"/>
        </p:xfrm>
        <a:graphic>
          <a:graphicData uri="http://schemas.openxmlformats.org/drawingml/2006/table">
            <a:tbl>
              <a:tblPr/>
              <a:tblGrid>
                <a:gridCol w="3101289">
                  <a:extLst>
                    <a:ext uri="{9D8B030D-6E8A-4147-A177-3AD203B41FA5}">
                      <a16:colId xmlns:a16="http://schemas.microsoft.com/office/drawing/2014/main" val="892934437"/>
                    </a:ext>
                  </a:extLst>
                </a:gridCol>
                <a:gridCol w="1738874">
                  <a:extLst>
                    <a:ext uri="{9D8B030D-6E8A-4147-A177-3AD203B41FA5}">
                      <a16:colId xmlns:a16="http://schemas.microsoft.com/office/drawing/2014/main" val="1244138727"/>
                    </a:ext>
                  </a:extLst>
                </a:gridCol>
                <a:gridCol w="1703020">
                  <a:extLst>
                    <a:ext uri="{9D8B030D-6E8A-4147-A177-3AD203B41FA5}">
                      <a16:colId xmlns:a16="http://schemas.microsoft.com/office/drawing/2014/main" val="3324000285"/>
                    </a:ext>
                  </a:extLst>
                </a:gridCol>
                <a:gridCol w="1366001">
                  <a:extLst>
                    <a:ext uri="{9D8B030D-6E8A-4147-A177-3AD203B41FA5}">
                      <a16:colId xmlns:a16="http://schemas.microsoft.com/office/drawing/2014/main" val="3934547984"/>
                    </a:ext>
                  </a:extLst>
                </a:gridCol>
                <a:gridCol w="1204664">
                  <a:extLst>
                    <a:ext uri="{9D8B030D-6E8A-4147-A177-3AD203B41FA5}">
                      <a16:colId xmlns:a16="http://schemas.microsoft.com/office/drawing/2014/main" val="1739513690"/>
                    </a:ext>
                  </a:extLst>
                </a:gridCol>
              </a:tblGrid>
              <a:tr h="229045">
                <a:tc gridSpan="5"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5.4. 2021, 8:00 h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86247"/>
                  </a:ext>
                </a:extLst>
              </a:tr>
              <a:tr h="189780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27596"/>
                  </a:ext>
                </a:extLst>
              </a:tr>
              <a:tr h="2290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065831"/>
                  </a:ext>
                </a:extLst>
              </a:tr>
              <a:tr h="66259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985168"/>
                  </a:ext>
                </a:extLst>
              </a:tr>
              <a:tr h="1963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1 321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915197"/>
                  </a:ext>
                </a:extLst>
              </a:tr>
              <a:tr h="1963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2 084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393915"/>
                  </a:ext>
                </a:extLst>
              </a:tr>
              <a:tr h="1963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987953"/>
                  </a:ext>
                </a:extLst>
              </a:tr>
              <a:tr h="1963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88428"/>
                  </a:ext>
                </a:extLst>
              </a:tr>
              <a:tr h="204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2 995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1855"/>
                  </a:ext>
                </a:extLst>
              </a:tr>
              <a:tr h="1963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11372"/>
                  </a:ext>
                </a:extLst>
              </a:tr>
              <a:tr h="1963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1 580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968569"/>
                  </a:ext>
                </a:extLst>
              </a:tr>
              <a:tr h="1963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1 600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9419"/>
                  </a:ext>
                </a:extLst>
              </a:tr>
              <a:tr h="1963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2 448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678128"/>
                  </a:ext>
                </a:extLst>
              </a:tr>
              <a:tr h="1963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1 489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683289"/>
                  </a:ext>
                </a:extLst>
              </a:tr>
              <a:tr h="1963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1 755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568960"/>
                  </a:ext>
                </a:extLst>
              </a:tr>
              <a:tr h="1963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464225"/>
                  </a:ext>
                </a:extLst>
              </a:tr>
              <a:tr h="1963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2 766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112292"/>
                  </a:ext>
                </a:extLst>
              </a:tr>
              <a:tr h="2208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2234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22 679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6631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2 074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309104"/>
                  </a:ext>
                </a:extLst>
              </a:tr>
              <a:tr h="27812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UZIS</a:t>
                      </a:r>
                    </a:p>
                  </a:txBody>
                  <a:tcPr marL="6181" marR="6181" marT="61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56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3.4.2021</a:t>
            </a:r>
          </a:p>
          <a:p>
            <a:pPr marL="0" indent="0">
              <a:buNone/>
            </a:pPr>
            <a:r>
              <a:rPr lang="cs-CZ" sz="2000" b="1" i="1" dirty="0" smtClean="0"/>
              <a:t>Nebyl požadován žádný transport pacientů</a:t>
            </a:r>
          </a:p>
          <a:p>
            <a:pPr marL="0" indent="0">
              <a:buNone/>
            </a:pPr>
            <a:endParaRPr lang="cs-CZ" sz="2000" b="1" i="1" dirty="0" smtClean="0"/>
          </a:p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4.4.2021</a:t>
            </a:r>
          </a:p>
          <a:p>
            <a:pPr marL="0" indent="0">
              <a:buNone/>
            </a:pPr>
            <a:r>
              <a:rPr lang="cs-CZ" sz="2000" b="1" i="1" dirty="0" smtClean="0"/>
              <a:t>Nebyl požadován žádný transport pacientů</a:t>
            </a:r>
            <a:endParaRPr lang="cs-CZ" sz="2000" b="1" i="1" dirty="0"/>
          </a:p>
          <a:p>
            <a:pPr marL="0" indent="0">
              <a:buNone/>
            </a:pPr>
            <a:endParaRPr lang="cs-CZ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757" y="0"/>
            <a:ext cx="9885238" cy="896492"/>
          </a:xfrm>
        </p:spPr>
        <p:txBody>
          <a:bodyPr/>
          <a:lstStyle/>
          <a:p>
            <a:r>
              <a:rPr lang="cs-CZ" dirty="0"/>
              <a:t>NDLP – </a:t>
            </a:r>
            <a:r>
              <a:rPr lang="cs-CZ" dirty="0" smtClean="0"/>
              <a:t>Překlady pacientů </a:t>
            </a:r>
            <a:r>
              <a:rPr lang="cs-CZ" dirty="0"/>
              <a:t>mezi kraji za posledních 24 hodin.</a:t>
            </a:r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32026"/>
              </p:ext>
            </p:extLst>
          </p:nvPr>
        </p:nvGraphicFramePr>
        <p:xfrm>
          <a:off x="1011382" y="1380259"/>
          <a:ext cx="4209011" cy="3427095"/>
        </p:xfrm>
        <a:graphic>
          <a:graphicData uri="http://schemas.openxmlformats.org/drawingml/2006/table">
            <a:tbl>
              <a:tblPr/>
              <a:tblGrid>
                <a:gridCol w="185847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350538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pacientů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transportovaných</a:t>
                      </a:r>
                    </a:p>
                    <a:p>
                      <a:pPr algn="ctr" fontAlgn="ctr"/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 zemi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r>
                        <a:rPr lang="cs-CZ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0 pacientů</a:t>
                      </a:r>
                      <a:endParaRPr lang="cs-CZ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78738"/>
                  </a:ext>
                </a:extLst>
              </a:tr>
            </a:tbl>
          </a:graphicData>
        </a:graphic>
      </p:graphicFrame>
      <p:graphicFrame>
        <p:nvGraphicFramePr>
          <p:cNvPr id="8" name="Zástupný symbol pro obsah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84790"/>
              </p:ext>
            </p:extLst>
          </p:nvPr>
        </p:nvGraphicFramePr>
        <p:xfrm>
          <a:off x="5644341" y="1380259"/>
          <a:ext cx="4380807" cy="3427095"/>
        </p:xfrm>
        <a:graphic>
          <a:graphicData uri="http://schemas.openxmlformats.org/drawingml/2006/table">
            <a:tbl>
              <a:tblPr/>
              <a:tblGrid>
                <a:gridCol w="212616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254644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pacientů transportovaných letecky (LZS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AČR a PČR)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288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0 pacientů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465513" y="5353396"/>
            <a:ext cx="106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FF0000"/>
                </a:solidFill>
              </a:rPr>
              <a:t>Celkem za posledních 24 hodin bylo </a:t>
            </a:r>
            <a:r>
              <a:rPr lang="cs-CZ" sz="2400" b="1" dirty="0">
                <a:solidFill>
                  <a:srgbClr val="FF0000"/>
                </a:solidFill>
              </a:rPr>
              <a:t>cestou NDLP </a:t>
            </a:r>
            <a:r>
              <a:rPr lang="cs-CZ" sz="2400" b="1" dirty="0" smtClean="0">
                <a:solidFill>
                  <a:srgbClr val="FF0000"/>
                </a:solidFill>
              </a:rPr>
              <a:t>přeloženo </a:t>
            </a:r>
            <a:r>
              <a:rPr lang="cs-CZ" sz="2400" b="1" dirty="0">
                <a:solidFill>
                  <a:srgbClr val="FF0000"/>
                </a:solidFill>
              </a:rPr>
              <a:t>0</a:t>
            </a:r>
            <a:r>
              <a:rPr lang="cs-CZ" sz="2400" b="1" dirty="0" smtClean="0">
                <a:solidFill>
                  <a:srgbClr val="FF0000"/>
                </a:solidFill>
              </a:rPr>
              <a:t> pacientů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1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provoz COVID vrtulníků</a:t>
            </a:r>
            <a:endParaRPr lang="cs-CZ" sz="2400" dirty="0"/>
          </a:p>
        </p:txBody>
      </p:sp>
      <p:sp>
        <p:nvSpPr>
          <p:cNvPr id="3" name="Zástupný symbol pro obsah 2"/>
          <p:cNvSpPr txBox="1">
            <a:spLocks/>
          </p:cNvSpPr>
          <p:nvPr/>
        </p:nvSpPr>
        <p:spPr bwMode="auto">
          <a:xfrm>
            <a:off x="397626" y="1666989"/>
            <a:ext cx="10944428" cy="313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50000"/>
              </a:lnSpc>
              <a:buSzPct val="100000"/>
            </a:pPr>
            <a:r>
              <a:rPr lang="cs-CZ" b="1" dirty="0" smtClean="0"/>
              <a:t>31.3.2021 </a:t>
            </a:r>
            <a:r>
              <a:rPr lang="cs-CZ" dirty="0" smtClean="0"/>
              <a:t>– </a:t>
            </a:r>
            <a:r>
              <a:rPr lang="cs-CZ" b="1" dirty="0" smtClean="0"/>
              <a:t>ukončení provozu </a:t>
            </a:r>
            <a:r>
              <a:rPr lang="cs-CZ" dirty="0" smtClean="0"/>
              <a:t>HELI LZS AČR (Plzeň Líně) a PČR (</a:t>
            </a:r>
            <a:r>
              <a:rPr lang="cs-CZ" dirty="0"/>
              <a:t>P</a:t>
            </a:r>
            <a:r>
              <a:rPr lang="cs-CZ" dirty="0" smtClean="0"/>
              <a:t>raha Ruzyně) pro transporty COVID pacientů z důvodu poklesu požadavků na vzdálené  transporty a dalšímu předpokládanému zlepšování epidemiologické situace s dopadem na snížení zátěže kapacit lůžkové péče.</a:t>
            </a:r>
          </a:p>
          <a:p>
            <a:pPr algn="just">
              <a:lnSpc>
                <a:spcPct val="150000"/>
              </a:lnSpc>
              <a:buSzPct val="100000"/>
            </a:pPr>
            <a:endParaRPr lang="cs-CZ" b="1" dirty="0" smtClean="0"/>
          </a:p>
          <a:p>
            <a:pPr algn="just">
              <a:lnSpc>
                <a:spcPct val="150000"/>
              </a:lnSpc>
              <a:buSzPct val="100000"/>
            </a:pPr>
            <a:r>
              <a:rPr lang="cs-CZ" b="1" dirty="0" smtClean="0"/>
              <a:t>Případné </a:t>
            </a:r>
            <a:r>
              <a:rPr lang="cs-CZ" b="1" dirty="0"/>
              <a:t>další požadavky na zajištění mezinemocničních transportů pacientů s </a:t>
            </a:r>
            <a:r>
              <a:rPr lang="cs-CZ" b="1" dirty="0" smtClean="0"/>
              <a:t>Covid</a:t>
            </a:r>
            <a:r>
              <a:rPr lang="cs-CZ" b="1" dirty="0"/>
              <a:t>-</a:t>
            </a:r>
            <a:r>
              <a:rPr lang="cs-CZ" b="1" dirty="0" smtClean="0"/>
              <a:t>19 </a:t>
            </a:r>
            <a:r>
              <a:rPr lang="cs-CZ" b="1" dirty="0"/>
              <a:t>letecky bude </a:t>
            </a:r>
            <a:r>
              <a:rPr lang="cs-CZ" b="1" dirty="0" smtClean="0"/>
              <a:t>od </a:t>
            </a:r>
            <a:r>
              <a:rPr lang="cs-CZ" b="1" dirty="0"/>
              <a:t>1. 4. 2021 nutné realizovat výhradně silami a prostředky krajských poskytovatelů zdravotnické záchranné služby.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Stavová tabulka krajů a zdravotnických zařízení pro překlady COVID + pacientů ze dne 4.4.2021 k 17:00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9647" y="1033531"/>
            <a:ext cx="10058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Arial "/>
              </a:rPr>
              <a:t>V PAK byl od 31.3. dovolán stav HPO pro pokles pacientů na standardech a celkový počet příjmů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" y="1696187"/>
            <a:ext cx="11698941" cy="46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608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16134</TotalTime>
  <Words>561</Words>
  <Application>Microsoft Office PowerPoint</Application>
  <PresentationFormat>Širokoúhlá obrazovka</PresentationFormat>
  <Paragraphs>246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5" baseType="lpstr">
      <vt:lpstr>Arial</vt:lpstr>
      <vt:lpstr>Arial 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  <vt:lpstr>NDLP – Překlady pacientů mezi kraji za posledních 24 hodin.</vt:lpstr>
      <vt:lpstr>NDLP – provoz COVID vrtulníků</vt:lpstr>
      <vt:lpstr>Stavová tabulka krajů a zdravotnických zařízení pro překlady COVID + pacientů ze dne 4.4.2021 k 17:00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Jiří Dvořák</cp:lastModifiedBy>
  <cp:revision>1107</cp:revision>
  <cp:lastPrinted>2020-10-20T04:21:56Z</cp:lastPrinted>
  <dcterms:created xsi:type="dcterms:W3CDTF">2020-07-15T10:33:32Z</dcterms:created>
  <dcterms:modified xsi:type="dcterms:W3CDTF">2021-04-05T05:14:47Z</dcterms:modified>
</cp:coreProperties>
</file>