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1277" r:id="rId3"/>
    <p:sldId id="1293" r:id="rId4"/>
    <p:sldId id="1294" r:id="rId5"/>
    <p:sldId id="1295" r:id="rId6"/>
    <p:sldId id="1297" r:id="rId7"/>
    <p:sldId id="1298" r:id="rId8"/>
    <p:sldId id="1291" r:id="rId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  <p14:sldId id="1297"/>
            <p14:sldId id="1298"/>
            <p14:sldId id="1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0541" autoAdjust="0"/>
  </p:normalViewPr>
  <p:slideViewPr>
    <p:cSldViewPr snapToGrid="0">
      <p:cViewPr varScale="1">
        <p:scale>
          <a:sx n="104" d="100"/>
          <a:sy n="104" d="100"/>
        </p:scale>
        <p:origin x="10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06.04.2021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6</a:t>
            </a:r>
            <a:r>
              <a:rPr lang="cs-CZ" b="1" dirty="0" smtClean="0"/>
              <a:t>. 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1119" y="258701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5</a:t>
            </a:r>
            <a:r>
              <a:rPr lang="cs-CZ" b="1" dirty="0" smtClean="0"/>
              <a:t>.4.2021 16:13</a:t>
            </a:r>
            <a:endParaRPr lang="cs-CZ" b="1" dirty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1 279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1997021" y="5592017"/>
            <a:ext cx="360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31x</a:t>
            </a:r>
            <a:r>
              <a:rPr lang="pl-PL" dirty="0" smtClean="0"/>
              <a:t> </a:t>
            </a:r>
            <a:endParaRPr lang="cs-CZ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65423"/>
              </p:ext>
            </p:extLst>
          </p:nvPr>
        </p:nvGraphicFramePr>
        <p:xfrm>
          <a:off x="332818" y="1016001"/>
          <a:ext cx="8628299" cy="4841165"/>
        </p:xfrm>
        <a:graphic>
          <a:graphicData uri="http://schemas.openxmlformats.org/drawingml/2006/table">
            <a:tbl>
              <a:tblPr/>
              <a:tblGrid>
                <a:gridCol w="2205843">
                  <a:extLst>
                    <a:ext uri="{9D8B030D-6E8A-4147-A177-3AD203B41FA5}">
                      <a16:colId xmlns:a16="http://schemas.microsoft.com/office/drawing/2014/main" val="108581548"/>
                    </a:ext>
                  </a:extLst>
                </a:gridCol>
                <a:gridCol w="1350517">
                  <a:extLst>
                    <a:ext uri="{9D8B030D-6E8A-4147-A177-3AD203B41FA5}">
                      <a16:colId xmlns:a16="http://schemas.microsoft.com/office/drawing/2014/main" val="2641501139"/>
                    </a:ext>
                  </a:extLst>
                </a:gridCol>
                <a:gridCol w="1249227">
                  <a:extLst>
                    <a:ext uri="{9D8B030D-6E8A-4147-A177-3AD203B41FA5}">
                      <a16:colId xmlns:a16="http://schemas.microsoft.com/office/drawing/2014/main" val="1164381446"/>
                    </a:ext>
                  </a:extLst>
                </a:gridCol>
                <a:gridCol w="1237975">
                  <a:extLst>
                    <a:ext uri="{9D8B030D-6E8A-4147-A177-3AD203B41FA5}">
                      <a16:colId xmlns:a16="http://schemas.microsoft.com/office/drawing/2014/main" val="1586556540"/>
                    </a:ext>
                  </a:extLst>
                </a:gridCol>
                <a:gridCol w="1290493">
                  <a:extLst>
                    <a:ext uri="{9D8B030D-6E8A-4147-A177-3AD203B41FA5}">
                      <a16:colId xmlns:a16="http://schemas.microsoft.com/office/drawing/2014/main" val="129172359"/>
                    </a:ext>
                  </a:extLst>
                </a:gridCol>
                <a:gridCol w="1294244">
                  <a:extLst>
                    <a:ext uri="{9D8B030D-6E8A-4147-A177-3AD203B41FA5}">
                      <a16:colId xmlns:a16="http://schemas.microsoft.com/office/drawing/2014/main" val="4172702050"/>
                    </a:ext>
                  </a:extLst>
                </a:gridCol>
              </a:tblGrid>
              <a:tr h="2298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6.4. 2021, 5:30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85237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778668"/>
                  </a:ext>
                </a:extLst>
              </a:tr>
              <a:tr h="2298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3693"/>
                  </a:ext>
                </a:extLst>
              </a:tr>
              <a:tr h="66485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538737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274057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67262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59311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147728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17706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45227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568964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147308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19788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66364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29562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410792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35995"/>
                  </a:ext>
                </a:extLst>
              </a:tr>
              <a:tr h="2216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9507"/>
                  </a:ext>
                </a:extLst>
              </a:tr>
              <a:tr h="2380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4 194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363310"/>
                  </a:ext>
                </a:extLst>
              </a:tr>
              <a:tr h="37958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94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767488" y="2578513"/>
            <a:ext cx="31862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5.4.2021 16:13</a:t>
            </a:r>
            <a:endParaRPr lang="cs-CZ" sz="2000" b="1" dirty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4 548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517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51595"/>
              </p:ext>
            </p:extLst>
          </p:nvPr>
        </p:nvGraphicFramePr>
        <p:xfrm>
          <a:off x="332819" y="977925"/>
          <a:ext cx="8718816" cy="4725090"/>
        </p:xfrm>
        <a:graphic>
          <a:graphicData uri="http://schemas.openxmlformats.org/drawingml/2006/table">
            <a:tbl>
              <a:tblPr/>
              <a:tblGrid>
                <a:gridCol w="2761912">
                  <a:extLst>
                    <a:ext uri="{9D8B030D-6E8A-4147-A177-3AD203B41FA5}">
                      <a16:colId xmlns:a16="http://schemas.microsoft.com/office/drawing/2014/main" val="1450697710"/>
                    </a:ext>
                  </a:extLst>
                </a:gridCol>
                <a:gridCol w="1556639">
                  <a:extLst>
                    <a:ext uri="{9D8B030D-6E8A-4147-A177-3AD203B41FA5}">
                      <a16:colId xmlns:a16="http://schemas.microsoft.com/office/drawing/2014/main" val="2110704914"/>
                    </a:ext>
                  </a:extLst>
                </a:gridCol>
                <a:gridCol w="1544383">
                  <a:extLst>
                    <a:ext uri="{9D8B030D-6E8A-4147-A177-3AD203B41FA5}">
                      <a16:colId xmlns:a16="http://schemas.microsoft.com/office/drawing/2014/main" val="3170641227"/>
                    </a:ext>
                  </a:extLst>
                </a:gridCol>
                <a:gridCol w="1519869">
                  <a:extLst>
                    <a:ext uri="{9D8B030D-6E8A-4147-A177-3AD203B41FA5}">
                      <a16:colId xmlns:a16="http://schemas.microsoft.com/office/drawing/2014/main" val="2232123418"/>
                    </a:ext>
                  </a:extLst>
                </a:gridCol>
                <a:gridCol w="1336013">
                  <a:extLst>
                    <a:ext uri="{9D8B030D-6E8A-4147-A177-3AD203B41FA5}">
                      <a16:colId xmlns:a16="http://schemas.microsoft.com/office/drawing/2014/main" val="3316743183"/>
                    </a:ext>
                  </a:extLst>
                </a:gridCol>
              </a:tblGrid>
              <a:tr h="22764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6.4. 2021, 5:30 h</a:t>
                      </a: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03462"/>
                  </a:ext>
                </a:extLst>
              </a:tr>
              <a:tr h="201032"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709648"/>
                  </a:ext>
                </a:extLst>
              </a:tr>
              <a:tr h="2276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427322"/>
                  </a:ext>
                </a:extLst>
              </a:tr>
              <a:tr h="65854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905516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1 321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03754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2 084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08434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204927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663797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2 995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485713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111497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1 580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77031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1 595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027868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2 448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52749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1 489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22118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1 755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26729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15326"/>
                  </a:ext>
                </a:extLst>
              </a:tr>
              <a:tr h="20325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2 766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529844"/>
                  </a:ext>
                </a:extLst>
              </a:tr>
              <a:tr h="2195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375128"/>
                  </a:ext>
                </a:extLst>
              </a:tr>
              <a:tr h="2357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22 674</a:t>
                      </a:r>
                    </a:p>
                  </a:txBody>
                  <a:tcPr marL="7562" marR="7562" marT="756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6420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2 008</a:t>
                      </a:r>
                    </a:p>
                  </a:txBody>
                  <a:tcPr marL="7562" marR="7562" marT="756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072501"/>
                  </a:ext>
                </a:extLst>
              </a:tr>
              <a:tr h="276425">
                <a:tc>
                  <a:txBody>
                    <a:bodyPr/>
                    <a:lstStyle/>
                    <a:p>
                      <a:pPr algn="ctr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UZIS</a:t>
                      </a:r>
                    </a:p>
                  </a:txBody>
                  <a:tcPr marL="7562" marR="7562" marT="75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2" marR="7562" marT="7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28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4.4.2021</a:t>
            </a:r>
          </a:p>
          <a:p>
            <a:pPr marL="0" indent="0">
              <a:buNone/>
            </a:pPr>
            <a:r>
              <a:rPr lang="cs-CZ" sz="2000" b="1" i="1" dirty="0" smtClean="0"/>
              <a:t>Nebyl požadován žádný transport pacientů</a:t>
            </a:r>
          </a:p>
          <a:p>
            <a:pPr marL="0" indent="0">
              <a:buNone/>
            </a:pPr>
            <a:endParaRPr lang="cs-CZ" sz="2000" b="1" i="1" dirty="0"/>
          </a:p>
          <a:p>
            <a:pPr marL="0" indent="0">
              <a:buNone/>
            </a:pPr>
            <a:r>
              <a:rPr lang="cs-CZ" sz="2000" b="1" i="1" dirty="0" smtClean="0">
                <a:solidFill>
                  <a:srgbClr val="FF0000"/>
                </a:solidFill>
              </a:rPr>
              <a:t>5.4.2021</a:t>
            </a:r>
          </a:p>
          <a:p>
            <a:pPr marL="0" indent="0">
              <a:buNone/>
            </a:pPr>
            <a:r>
              <a:rPr lang="cs-CZ" sz="2000" b="1" i="1" dirty="0" smtClean="0"/>
              <a:t>Nebyl požadován žádný transport pacientů</a:t>
            </a:r>
            <a:endParaRPr lang="cs-CZ" sz="2000" b="1" i="1" dirty="0"/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32026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0 pacientů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4790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bylo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</a:t>
            </a:r>
            <a:r>
              <a:rPr lang="cs-CZ" sz="2400" b="1" dirty="0">
                <a:solidFill>
                  <a:srgbClr val="FF0000"/>
                </a:solidFill>
              </a:rPr>
              <a:t>0</a:t>
            </a:r>
            <a:r>
              <a:rPr lang="cs-CZ" sz="2400" b="1" dirty="0" smtClean="0">
                <a:solidFill>
                  <a:srgbClr val="FF0000"/>
                </a:solidFill>
              </a:rPr>
              <a:t>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provoz COVID vrtulníků</a:t>
            </a:r>
            <a:endParaRPr lang="cs-CZ" sz="2400" dirty="0"/>
          </a:p>
        </p:txBody>
      </p:sp>
      <p:sp>
        <p:nvSpPr>
          <p:cNvPr id="3" name="Zástupný symbol pro obsah 2"/>
          <p:cNvSpPr txBox="1">
            <a:spLocks/>
          </p:cNvSpPr>
          <p:nvPr/>
        </p:nvSpPr>
        <p:spPr bwMode="auto">
          <a:xfrm>
            <a:off x="397626" y="1666989"/>
            <a:ext cx="10944428" cy="313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50000"/>
              </a:lnSpc>
              <a:buSzPct val="100000"/>
            </a:pPr>
            <a:r>
              <a:rPr lang="cs-CZ" b="1" dirty="0" smtClean="0"/>
              <a:t>31.3.2021 </a:t>
            </a:r>
            <a:r>
              <a:rPr lang="cs-CZ" dirty="0" smtClean="0"/>
              <a:t>– </a:t>
            </a:r>
            <a:r>
              <a:rPr lang="cs-CZ" b="1" dirty="0" smtClean="0"/>
              <a:t>ukončení provozu </a:t>
            </a:r>
            <a:r>
              <a:rPr lang="cs-CZ" dirty="0" smtClean="0"/>
              <a:t>HELI LZS AČR (Plzeň Líně) a PČR (</a:t>
            </a:r>
            <a:r>
              <a:rPr lang="cs-CZ" dirty="0"/>
              <a:t>P</a:t>
            </a:r>
            <a:r>
              <a:rPr lang="cs-CZ" dirty="0" smtClean="0"/>
              <a:t>raha Ruzyně) pro transporty COVID pacientů z důvodu poklesu požadavků na vzdálené  transporty a dalšímu předpokládanému zlepšování epidemiologické situace s dopadem na snížení zátěže kapacit lůžkové péče.</a:t>
            </a:r>
          </a:p>
          <a:p>
            <a:pPr algn="just">
              <a:lnSpc>
                <a:spcPct val="150000"/>
              </a:lnSpc>
              <a:buSzPct val="100000"/>
            </a:pPr>
            <a:endParaRPr lang="cs-CZ" b="1" dirty="0" smtClean="0"/>
          </a:p>
          <a:p>
            <a:pPr algn="just">
              <a:lnSpc>
                <a:spcPct val="150000"/>
              </a:lnSpc>
              <a:buSzPct val="100000"/>
            </a:pPr>
            <a:r>
              <a:rPr lang="cs-CZ" b="1" dirty="0" smtClean="0"/>
              <a:t>Případné </a:t>
            </a:r>
            <a:r>
              <a:rPr lang="cs-CZ" b="1" dirty="0"/>
              <a:t>další požadavky na zajištění mezinemocničních transportů pacientů s </a:t>
            </a:r>
            <a:r>
              <a:rPr lang="cs-CZ" b="1" dirty="0" smtClean="0"/>
              <a:t>Covid</a:t>
            </a:r>
            <a:r>
              <a:rPr lang="cs-CZ" b="1" dirty="0"/>
              <a:t>-</a:t>
            </a:r>
            <a:r>
              <a:rPr lang="cs-CZ" b="1" dirty="0" smtClean="0"/>
              <a:t>19 </a:t>
            </a:r>
            <a:r>
              <a:rPr lang="cs-CZ" b="1" dirty="0"/>
              <a:t>letecky bude </a:t>
            </a:r>
            <a:r>
              <a:rPr lang="cs-CZ" b="1" dirty="0" smtClean="0"/>
              <a:t>od </a:t>
            </a:r>
            <a:r>
              <a:rPr lang="cs-CZ" b="1" dirty="0"/>
              <a:t>1. 4. 2021 nutné realizovat výhradně silami a prostředky krajských poskytovatelů zdravotnické záchranné služby.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Stavová tabulka krajů a zdravotnických zařízení pro překlady COVID + pacientů ze dne 4.4.2021 k 17:00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9647" y="1033531"/>
            <a:ext cx="10058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 "/>
              </a:rPr>
              <a:t>V PAK byl od 31.3. </a:t>
            </a:r>
            <a:r>
              <a:rPr lang="cs-CZ" sz="1600" dirty="0" smtClean="0">
                <a:latin typeface="Arial "/>
              </a:rPr>
              <a:t>odvolán </a:t>
            </a:r>
            <a:r>
              <a:rPr lang="cs-CZ" sz="1600" dirty="0">
                <a:latin typeface="Arial "/>
              </a:rPr>
              <a:t>stav HPO pro pokles pacientů na standardech a celkový počet příjmů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" y="1696187"/>
            <a:ext cx="11698941" cy="46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08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16152</TotalTime>
  <Words>562</Words>
  <Application>Microsoft Office PowerPoint</Application>
  <PresentationFormat>Širokoúhlá obrazovka</PresentationFormat>
  <Paragraphs>247</Paragraphs>
  <Slides>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5" baseType="lpstr">
      <vt:lpstr>Arial</vt:lpstr>
      <vt:lpstr>Arial 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  <vt:lpstr>NDLP – Překlady pacientů mezi kraji za posledních 24 hodin.</vt:lpstr>
      <vt:lpstr>NDLP – provoz COVID vrtulníků</vt:lpstr>
      <vt:lpstr>Stavová tabulka krajů a zdravotnických zařízení pro překlady COVID + pacientů ze dne 4.4.2021 k 17:00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1112</cp:revision>
  <cp:lastPrinted>2020-10-20T04:21:56Z</cp:lastPrinted>
  <dcterms:created xsi:type="dcterms:W3CDTF">2020-07-15T10:33:32Z</dcterms:created>
  <dcterms:modified xsi:type="dcterms:W3CDTF">2021-04-06T03:51:34Z</dcterms:modified>
</cp:coreProperties>
</file>