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5" r:id="rId6"/>
    <p:sldId id="1297" r:id="rId7"/>
    <p:sldId id="1298" r:id="rId8"/>
    <p:sldId id="1291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7"/>
            <p14:sldId id="1298"/>
            <p14:sldId id="1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541" autoAdjust="0"/>
  </p:normalViewPr>
  <p:slideViewPr>
    <p:cSldViewPr snapToGrid="0">
      <p:cViewPr varScale="1">
        <p:scale>
          <a:sx n="104" d="100"/>
          <a:sy n="104" d="100"/>
        </p:scale>
        <p:origin x="10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07.04.2021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7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6.4.2021 </a:t>
            </a:r>
            <a:r>
              <a:rPr lang="cs-CZ" b="1" dirty="0" smtClean="0"/>
              <a:t>16</a:t>
            </a:r>
            <a:r>
              <a:rPr lang="cs-CZ" b="1" dirty="0" smtClean="0"/>
              <a:t>:12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342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13x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45270"/>
              </p:ext>
            </p:extLst>
          </p:nvPr>
        </p:nvGraphicFramePr>
        <p:xfrm>
          <a:off x="332816" y="946899"/>
          <a:ext cx="8628300" cy="4800043"/>
        </p:xfrm>
        <a:graphic>
          <a:graphicData uri="http://schemas.openxmlformats.org/drawingml/2006/table">
            <a:tbl>
              <a:tblPr/>
              <a:tblGrid>
                <a:gridCol w="2205843">
                  <a:extLst>
                    <a:ext uri="{9D8B030D-6E8A-4147-A177-3AD203B41FA5}">
                      <a16:colId xmlns:a16="http://schemas.microsoft.com/office/drawing/2014/main" val="1348760027"/>
                    </a:ext>
                  </a:extLst>
                </a:gridCol>
                <a:gridCol w="1350517">
                  <a:extLst>
                    <a:ext uri="{9D8B030D-6E8A-4147-A177-3AD203B41FA5}">
                      <a16:colId xmlns:a16="http://schemas.microsoft.com/office/drawing/2014/main" val="3470997205"/>
                    </a:ext>
                  </a:extLst>
                </a:gridCol>
                <a:gridCol w="1249227">
                  <a:extLst>
                    <a:ext uri="{9D8B030D-6E8A-4147-A177-3AD203B41FA5}">
                      <a16:colId xmlns:a16="http://schemas.microsoft.com/office/drawing/2014/main" val="1217988357"/>
                    </a:ext>
                  </a:extLst>
                </a:gridCol>
                <a:gridCol w="1237974">
                  <a:extLst>
                    <a:ext uri="{9D8B030D-6E8A-4147-A177-3AD203B41FA5}">
                      <a16:colId xmlns:a16="http://schemas.microsoft.com/office/drawing/2014/main" val="1392620307"/>
                    </a:ext>
                  </a:extLst>
                </a:gridCol>
                <a:gridCol w="1290494">
                  <a:extLst>
                    <a:ext uri="{9D8B030D-6E8A-4147-A177-3AD203B41FA5}">
                      <a16:colId xmlns:a16="http://schemas.microsoft.com/office/drawing/2014/main" val="2082332498"/>
                    </a:ext>
                  </a:extLst>
                </a:gridCol>
                <a:gridCol w="1294245">
                  <a:extLst>
                    <a:ext uri="{9D8B030D-6E8A-4147-A177-3AD203B41FA5}">
                      <a16:colId xmlns:a16="http://schemas.microsoft.com/office/drawing/2014/main" val="3560838071"/>
                    </a:ext>
                  </a:extLst>
                </a:gridCol>
              </a:tblGrid>
              <a:tr h="22501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Přehled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kapacit akutních lůžek (ARO + JIP) v ČR k 7.4. 2021, 5:30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54080"/>
                  </a:ext>
                </a:extLst>
              </a:tr>
              <a:tr h="18983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9308"/>
                  </a:ext>
                </a:extLst>
              </a:tr>
              <a:tr h="2250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68969"/>
                  </a:ext>
                </a:extLst>
              </a:tr>
              <a:tr h="6509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4280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7762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78081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297884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25691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12976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0836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74788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88642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91343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44176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63236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8300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00699"/>
                  </a:ext>
                </a:extLst>
              </a:tr>
              <a:tr h="216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56001"/>
                  </a:ext>
                </a:extLst>
              </a:tr>
              <a:tr h="2330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45595"/>
                  </a:ext>
                </a:extLst>
              </a:tr>
              <a:tr h="3716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6.4.2021 </a:t>
            </a:r>
            <a:r>
              <a:rPr lang="cs-CZ" b="1" dirty="0" smtClean="0"/>
              <a:t>16</a:t>
            </a:r>
            <a:r>
              <a:rPr lang="cs-CZ" b="1" dirty="0" smtClean="0"/>
              <a:t>:12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5 290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20812"/>
              </p:ext>
            </p:extLst>
          </p:nvPr>
        </p:nvGraphicFramePr>
        <p:xfrm>
          <a:off x="332819" y="893802"/>
          <a:ext cx="8681873" cy="4762009"/>
        </p:xfrm>
        <a:graphic>
          <a:graphicData uri="http://schemas.openxmlformats.org/drawingml/2006/table">
            <a:tbl>
              <a:tblPr/>
              <a:tblGrid>
                <a:gridCol w="3247895">
                  <a:extLst>
                    <a:ext uri="{9D8B030D-6E8A-4147-A177-3AD203B41FA5}">
                      <a16:colId xmlns:a16="http://schemas.microsoft.com/office/drawing/2014/main" val="3734004721"/>
                    </a:ext>
                  </a:extLst>
                </a:gridCol>
                <a:gridCol w="1830543">
                  <a:extLst>
                    <a:ext uri="{9D8B030D-6E8A-4147-A177-3AD203B41FA5}">
                      <a16:colId xmlns:a16="http://schemas.microsoft.com/office/drawing/2014/main" val="4123064677"/>
                    </a:ext>
                  </a:extLst>
                </a:gridCol>
                <a:gridCol w="1816130">
                  <a:extLst>
                    <a:ext uri="{9D8B030D-6E8A-4147-A177-3AD203B41FA5}">
                      <a16:colId xmlns:a16="http://schemas.microsoft.com/office/drawing/2014/main" val="3378382790"/>
                    </a:ext>
                  </a:extLst>
                </a:gridCol>
                <a:gridCol w="1787305">
                  <a:extLst>
                    <a:ext uri="{9D8B030D-6E8A-4147-A177-3AD203B41FA5}">
                      <a16:colId xmlns:a16="http://schemas.microsoft.com/office/drawing/2014/main" val="999222862"/>
                    </a:ext>
                  </a:extLst>
                </a:gridCol>
              </a:tblGrid>
              <a:tr h="3914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7.4. 2021, 5:30 h</a:t>
                      </a: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29092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01229"/>
                  </a:ext>
                </a:extLst>
              </a:tr>
              <a:tr h="2099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12734"/>
                  </a:ext>
                </a:extLst>
              </a:tr>
              <a:tr h="6074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02169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508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34463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52877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69485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97995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55361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40487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90696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7725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846964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66115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37359"/>
                  </a:ext>
                </a:extLst>
              </a:tr>
              <a:tr h="199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33605"/>
                  </a:ext>
                </a:extLst>
              </a:tr>
              <a:tr h="2024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98158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22 651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1 994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766800"/>
                  </a:ext>
                </a:extLst>
              </a:tr>
              <a:tr h="2549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                                                          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Zdroj: Online databáze NDLP UZIS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1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6.4.2021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provoz COVID vrtulníků</a:t>
            </a:r>
            <a:endParaRPr lang="cs-CZ" sz="2400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 bwMode="auto">
          <a:xfrm>
            <a:off x="397626" y="1666989"/>
            <a:ext cx="10944428" cy="31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31.3.2021 </a:t>
            </a:r>
            <a:r>
              <a:rPr lang="cs-CZ" dirty="0" smtClean="0"/>
              <a:t>– </a:t>
            </a:r>
            <a:r>
              <a:rPr lang="cs-CZ" b="1" dirty="0" smtClean="0"/>
              <a:t>ukončení provozu </a:t>
            </a:r>
            <a:r>
              <a:rPr lang="cs-CZ" dirty="0" smtClean="0"/>
              <a:t>HELI LZS AČR (Plzeň Líně) a PČR (</a:t>
            </a:r>
            <a:r>
              <a:rPr lang="cs-CZ" dirty="0"/>
              <a:t>P</a:t>
            </a:r>
            <a:r>
              <a:rPr lang="cs-CZ" dirty="0" smtClean="0"/>
              <a:t>raha Ruzyně) pro transporty COVID pacientů z důvodu poklesu požadavků na vzdálené  transporty a dalšímu předpokládanému zlepšování epidemiologické situace s dopadem na snížení zátěže kapacit lůžkové péče.</a:t>
            </a:r>
          </a:p>
          <a:p>
            <a:pPr algn="just">
              <a:lnSpc>
                <a:spcPct val="150000"/>
              </a:lnSpc>
              <a:buSzPct val="100000"/>
            </a:pPr>
            <a:endParaRPr lang="cs-CZ" b="1" dirty="0" smtClean="0"/>
          </a:p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Případné </a:t>
            </a:r>
            <a:r>
              <a:rPr lang="cs-CZ" b="1" dirty="0"/>
              <a:t>další požadavky na zajištění mezinemocničních transportů pacientů s </a:t>
            </a:r>
            <a:r>
              <a:rPr lang="cs-CZ" b="1" dirty="0" smtClean="0"/>
              <a:t>Covid</a:t>
            </a:r>
            <a:r>
              <a:rPr lang="cs-CZ" b="1" dirty="0"/>
              <a:t>-</a:t>
            </a:r>
            <a:r>
              <a:rPr lang="cs-CZ" b="1" dirty="0" smtClean="0"/>
              <a:t>19 </a:t>
            </a:r>
            <a:r>
              <a:rPr lang="cs-CZ" b="1" dirty="0"/>
              <a:t>letecky bude </a:t>
            </a:r>
            <a:r>
              <a:rPr lang="cs-CZ" b="1" dirty="0" smtClean="0"/>
              <a:t>od </a:t>
            </a:r>
            <a:r>
              <a:rPr lang="cs-CZ" b="1" dirty="0"/>
              <a:t>1. 4. 2021 nutné realizovat výhradně silami a prostředky krajských poskytovatelů zdravotnické záchranné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6.4.2021 k 17:00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" y="1462487"/>
            <a:ext cx="10597247" cy="46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16163</TotalTime>
  <Words>556</Words>
  <Application>Microsoft Office PowerPoint</Application>
  <PresentationFormat>Širokoúhlá obrazovka</PresentationFormat>
  <Paragraphs>236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Překlady pacientů mezi kraji za posledních 24 hodin.</vt:lpstr>
      <vt:lpstr>NDLP – provoz COVID vrtulníků</vt:lpstr>
      <vt:lpstr>Stavová tabulka krajů a zdravotnických zařízení pro překlady COVID + pacientů ze dne 6.4.2021 k 17:00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1117</cp:revision>
  <cp:lastPrinted>2020-10-20T04:21:56Z</cp:lastPrinted>
  <dcterms:created xsi:type="dcterms:W3CDTF">2020-07-15T10:33:32Z</dcterms:created>
  <dcterms:modified xsi:type="dcterms:W3CDTF">2021-04-07T03:45:44Z</dcterms:modified>
</cp:coreProperties>
</file>