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277" r:id="rId3"/>
    <p:sldId id="1293" r:id="rId4"/>
    <p:sldId id="1294" r:id="rId5"/>
    <p:sldId id="1295" r:id="rId6"/>
    <p:sldId id="1297" r:id="rId7"/>
    <p:sldId id="1298" r:id="rId8"/>
    <p:sldId id="1291" r:id="rId9"/>
  </p:sldIdLst>
  <p:sldSz cx="12192000" cy="6858000"/>
  <p:notesSz cx="6950075" cy="9236075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FEEC50D9-8969-43BB-8724-35975469CB2C}">
          <p14:sldIdLst>
            <p14:sldId id="1277"/>
            <p14:sldId id="1293"/>
            <p14:sldId id="1294"/>
            <p14:sldId id="1295"/>
            <p14:sldId id="1297"/>
            <p14:sldId id="1298"/>
            <p14:sldId id="1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selý Zdeněk Mgr." initials="KZM" lastIdx="1" clrIdx="0">
    <p:extLst>
      <p:ext uri="{19B8F6BF-5375-455C-9EA6-DF929625EA0E}">
        <p15:presenceInfo xmlns:p15="http://schemas.microsoft.com/office/powerpoint/2012/main" userId="S::kyselyz@mzcr.cz::e6a1abba-87fa-4d0d-8be7-ec655e9b70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D61"/>
    <a:srgbClr val="F2F2F2"/>
    <a:srgbClr val="D31145"/>
    <a:srgbClr val="6A491C"/>
    <a:srgbClr val="00FF00"/>
    <a:srgbClr val="4D7FBC"/>
    <a:srgbClr val="FFF1C2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řední styl 3 – zvýraznění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0541" autoAdjust="0"/>
  </p:normalViewPr>
  <p:slideViewPr>
    <p:cSldViewPr snapToGrid="0">
      <p:cViewPr varScale="1">
        <p:scale>
          <a:sx n="79" d="100"/>
          <a:sy n="79" d="100"/>
        </p:scale>
        <p:origin x="102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27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72.16.18.175\share\000%20Sty&#269;n&#253;%20t&#253;m%20od%201.7.2020\25%20DIP%20-%20Dispe&#269;ink%20Intenzivn&#237;%20P&#233;&#269;e\Briefingy\Obsazenost%20l&#367;&#382;ek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cs-CZ" sz="2000" b="1" dirty="0">
                <a:solidFill>
                  <a:sysClr val="windowText" lastClr="000000"/>
                </a:solidFill>
              </a:rPr>
              <a:t>Vývoj </a:t>
            </a:r>
            <a:r>
              <a:rPr lang="cs-CZ" sz="2000" b="1" baseline="0" dirty="0">
                <a:solidFill>
                  <a:sysClr val="windowText" lastClr="000000"/>
                </a:solidFill>
              </a:rPr>
              <a:t>obsazenosti C+ lůžek v ČR</a:t>
            </a:r>
            <a:endParaRPr lang="cs-CZ" sz="2000" b="1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'[Obsazenost lůžek.xlsx]List1'!$D$4</c:f>
              <c:strCache>
                <c:ptCount val="1"/>
                <c:pt idx="0">
                  <c:v>Standardní lůžka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'[Obsazenost lůžek.xlsx]List1'!$C$5:$C$30</c:f>
              <c:numCache>
                <c:formatCode>m/d/yyyy</c:formatCode>
                <c:ptCount val="2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</c:numCache>
            </c:numRef>
          </c:cat>
          <c:val>
            <c:numRef>
              <c:f>'[Obsazenost lůžek.xlsx]List1'!$D$5:$D$30</c:f>
              <c:numCache>
                <c:formatCode>#,##0</c:formatCode>
                <c:ptCount val="26"/>
                <c:pt idx="0">
                  <c:v>6602</c:v>
                </c:pt>
                <c:pt idx="1">
                  <c:v>7115</c:v>
                </c:pt>
                <c:pt idx="2">
                  <c:v>7150</c:v>
                </c:pt>
                <c:pt idx="3">
                  <c:v>7071</c:v>
                </c:pt>
                <c:pt idx="4">
                  <c:v>6936</c:v>
                </c:pt>
                <c:pt idx="5">
                  <c:v>6814</c:v>
                </c:pt>
                <c:pt idx="6">
                  <c:v>6376</c:v>
                </c:pt>
                <c:pt idx="7">
                  <c:v>6239</c:v>
                </c:pt>
                <c:pt idx="8">
                  <c:v>6746</c:v>
                </c:pt>
                <c:pt idx="9">
                  <c:v>6640</c:v>
                </c:pt>
                <c:pt idx="10">
                  <c:v>6384</c:v>
                </c:pt>
                <c:pt idx="11">
                  <c:v>6242</c:v>
                </c:pt>
                <c:pt idx="12">
                  <c:v>6215</c:v>
                </c:pt>
                <c:pt idx="13">
                  <c:v>5696</c:v>
                </c:pt>
                <c:pt idx="14" formatCode="General">
                  <c:v>5570</c:v>
                </c:pt>
                <c:pt idx="15" formatCode="General">
                  <c:v>6118</c:v>
                </c:pt>
                <c:pt idx="16" formatCode="General">
                  <c:v>5980</c:v>
                </c:pt>
                <c:pt idx="17">
                  <c:v>5751</c:v>
                </c:pt>
                <c:pt idx="18">
                  <c:v>5548</c:v>
                </c:pt>
                <c:pt idx="19">
                  <c:v>5084</c:v>
                </c:pt>
                <c:pt idx="20">
                  <c:v>4968</c:v>
                </c:pt>
                <c:pt idx="21">
                  <c:v>4475</c:v>
                </c:pt>
                <c:pt idx="22">
                  <c:v>4457</c:v>
                </c:pt>
                <c:pt idx="23">
                  <c:v>5460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CA-4C76-8F20-8AF1546B1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050880"/>
        <c:axId val="712047136"/>
      </c:lineChart>
      <c:lineChart>
        <c:grouping val="standard"/>
        <c:varyColors val="0"/>
        <c:ser>
          <c:idx val="1"/>
          <c:order val="1"/>
          <c:tx>
            <c:strRef>
              <c:f>'[Obsazenost lůžek.xlsx]List1'!$E$4</c:f>
              <c:strCache>
                <c:ptCount val="1"/>
                <c:pt idx="0">
                  <c:v>Intenzivní péče (UPV/NIV + CPAP/HFNO)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'[Obsazenost lůžek.xlsx]List1'!$C$5:$C$30</c:f>
              <c:numCache>
                <c:formatCode>m/d/yyyy</c:formatCode>
                <c:ptCount val="26"/>
                <c:pt idx="0">
                  <c:v>44270</c:v>
                </c:pt>
                <c:pt idx="1">
                  <c:v>44271</c:v>
                </c:pt>
                <c:pt idx="2">
                  <c:v>44272</c:v>
                </c:pt>
                <c:pt idx="3">
                  <c:v>44273</c:v>
                </c:pt>
                <c:pt idx="4">
                  <c:v>44274</c:v>
                </c:pt>
                <c:pt idx="5">
                  <c:v>44275</c:v>
                </c:pt>
                <c:pt idx="6">
                  <c:v>44276</c:v>
                </c:pt>
                <c:pt idx="7">
                  <c:v>44277</c:v>
                </c:pt>
                <c:pt idx="8">
                  <c:v>44278</c:v>
                </c:pt>
                <c:pt idx="9">
                  <c:v>44279</c:v>
                </c:pt>
                <c:pt idx="10">
                  <c:v>44280</c:v>
                </c:pt>
                <c:pt idx="11">
                  <c:v>44281</c:v>
                </c:pt>
                <c:pt idx="12">
                  <c:v>44282</c:v>
                </c:pt>
                <c:pt idx="13">
                  <c:v>44283</c:v>
                </c:pt>
                <c:pt idx="14">
                  <c:v>44284</c:v>
                </c:pt>
                <c:pt idx="15">
                  <c:v>44285</c:v>
                </c:pt>
                <c:pt idx="16">
                  <c:v>44286</c:v>
                </c:pt>
                <c:pt idx="17">
                  <c:v>44287</c:v>
                </c:pt>
                <c:pt idx="18">
                  <c:v>44288</c:v>
                </c:pt>
                <c:pt idx="19">
                  <c:v>44289</c:v>
                </c:pt>
                <c:pt idx="20">
                  <c:v>44290</c:v>
                </c:pt>
                <c:pt idx="21">
                  <c:v>44291</c:v>
                </c:pt>
                <c:pt idx="22">
                  <c:v>44292</c:v>
                </c:pt>
                <c:pt idx="23">
                  <c:v>44293</c:v>
                </c:pt>
                <c:pt idx="24">
                  <c:v>44294</c:v>
                </c:pt>
                <c:pt idx="25">
                  <c:v>44295</c:v>
                </c:pt>
              </c:numCache>
            </c:numRef>
          </c:cat>
          <c:val>
            <c:numRef>
              <c:f>'[Obsazenost lůžek.xlsx]List1'!$E$5:$E$30</c:f>
              <c:numCache>
                <c:formatCode>#,##0</c:formatCode>
                <c:ptCount val="26"/>
                <c:pt idx="0">
                  <c:v>1760</c:v>
                </c:pt>
                <c:pt idx="1">
                  <c:v>1824</c:v>
                </c:pt>
                <c:pt idx="2">
                  <c:v>1856</c:v>
                </c:pt>
                <c:pt idx="3">
                  <c:v>1839</c:v>
                </c:pt>
                <c:pt idx="4">
                  <c:v>1837</c:v>
                </c:pt>
                <c:pt idx="5">
                  <c:v>1818</c:v>
                </c:pt>
                <c:pt idx="6">
                  <c:v>1792</c:v>
                </c:pt>
                <c:pt idx="7">
                  <c:v>1768</c:v>
                </c:pt>
                <c:pt idx="8">
                  <c:v>1799</c:v>
                </c:pt>
                <c:pt idx="9">
                  <c:v>1762</c:v>
                </c:pt>
                <c:pt idx="10">
                  <c:v>1739</c:v>
                </c:pt>
                <c:pt idx="11">
                  <c:v>1723</c:v>
                </c:pt>
                <c:pt idx="12">
                  <c:v>1682</c:v>
                </c:pt>
                <c:pt idx="13">
                  <c:v>1641</c:v>
                </c:pt>
                <c:pt idx="14">
                  <c:v>1618</c:v>
                </c:pt>
                <c:pt idx="15">
                  <c:v>1606</c:v>
                </c:pt>
                <c:pt idx="16">
                  <c:v>1600</c:v>
                </c:pt>
                <c:pt idx="17">
                  <c:v>1547</c:v>
                </c:pt>
                <c:pt idx="18">
                  <c:v>1504</c:v>
                </c:pt>
                <c:pt idx="19">
                  <c:v>1446</c:v>
                </c:pt>
                <c:pt idx="20">
                  <c:v>1416</c:v>
                </c:pt>
                <c:pt idx="21">
                  <c:v>1319</c:v>
                </c:pt>
                <c:pt idx="22">
                  <c:v>1252</c:v>
                </c:pt>
                <c:pt idx="23">
                  <c:v>1314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CA-4C76-8F20-8AF1546B1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083040"/>
        <c:axId val="592080960"/>
      </c:lineChart>
      <c:dateAx>
        <c:axId val="7120508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47136"/>
        <c:crosses val="autoZero"/>
        <c:auto val="1"/>
        <c:lblOffset val="100"/>
        <c:baseTimeUnit val="days"/>
      </c:dateAx>
      <c:valAx>
        <c:axId val="712047136"/>
        <c:scaling>
          <c:orientation val="minMax"/>
          <c:min val="4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 dirty="0">
                    <a:solidFill>
                      <a:sysClr val="windowText" lastClr="000000"/>
                    </a:solidFill>
                  </a:rPr>
                  <a:t>Standardní lůžka</a:t>
                </a:r>
              </a:p>
            </c:rich>
          </c:tx>
          <c:layout>
            <c:manualLayout>
              <c:xMode val="edge"/>
              <c:yMode val="edge"/>
              <c:x val="3.7062563646867042E-3"/>
              <c:y val="0.32176789989795884"/>
            </c:manualLayout>
          </c:layout>
          <c:overlay val="0"/>
          <c:spPr>
            <a:noFill/>
            <a:ln w="15875">
              <a:solidFill>
                <a:schemeClr val="accent1">
                  <a:lumMod val="75000"/>
                </a:schemeClr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12050880"/>
        <c:crosses val="autoZero"/>
        <c:crossBetween val="between"/>
      </c:valAx>
      <c:valAx>
        <c:axId val="592080960"/>
        <c:scaling>
          <c:orientation val="minMax"/>
          <c:min val="10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100" b="0">
                    <a:solidFill>
                      <a:sysClr val="windowText" lastClr="000000"/>
                    </a:solidFill>
                  </a:rPr>
                  <a:t>Intenzivní lůžka </a:t>
                </a:r>
              </a:p>
            </c:rich>
          </c:tx>
          <c:layout>
            <c:manualLayout>
              <c:xMode val="edge"/>
              <c:yMode val="edge"/>
              <c:x val="0.97551032439246121"/>
              <c:y val="0.3171673843432864"/>
            </c:manualLayout>
          </c:layout>
          <c:overlay val="0"/>
          <c:spPr>
            <a:noFill/>
            <a:ln w="15875">
              <a:solidFill>
                <a:schemeClr val="accent2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083040"/>
        <c:crosses val="max"/>
        <c:crossBetween val="between"/>
      </c:valAx>
      <c:dateAx>
        <c:axId val="5920830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9208096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0.81706</cdr:x>
      <cdr:y>0.9369</cdr:y>
    </cdr:from>
    <cdr:to>
      <cdr:x>1</cdr:x>
      <cdr:y>0.98088</cdr:y>
    </cdr:to>
    <cdr:sp macro="" textlink="">
      <cdr:nvSpPr>
        <cdr:cNvPr id="2" name="TextovéPole 1"/>
        <cdr:cNvSpPr txBox="1"/>
      </cdr:nvSpPr>
      <cdr:spPr>
        <a:xfrm xmlns:a="http://schemas.openxmlformats.org/drawingml/2006/main">
          <a:off x="6296025" y="4667249"/>
          <a:ext cx="1409700" cy="2190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/>
        <a:lstStyle xmlns:a="http://schemas.openxmlformats.org/drawingml/2006/main"/>
        <a:p xmlns:a="http://schemas.openxmlformats.org/drawingml/2006/main">
          <a:pPr algn="ctr"/>
          <a:r>
            <a:rPr lang="cs-CZ" sz="1200" b="1" dirty="0">
              <a:latin typeface="+mn-lt"/>
            </a:rPr>
            <a:t>Zdroj: </a:t>
          </a:r>
          <a:r>
            <a:rPr lang="cs-CZ" sz="1200" b="1" dirty="0" smtClean="0"/>
            <a:t>Ú</a:t>
          </a:r>
          <a:r>
            <a:rPr lang="cs-CZ" sz="1200" b="1" dirty="0" smtClean="0">
              <a:latin typeface="+mn-lt"/>
            </a:rPr>
            <a:t>ZIS</a:t>
          </a:r>
          <a:endParaRPr lang="cs-CZ" sz="1200" b="1" dirty="0">
            <a:latin typeface="+mn-lt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88527-8C78-4670-A74D-468E88FB2658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D0693-75AC-4F46-BBF1-1CD96A6AD73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046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936767" y="0"/>
            <a:ext cx="3011700" cy="46340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08.04.2021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936767" y="8772669"/>
            <a:ext cx="3011700" cy="4634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BFCB68-01F3-4028-943D-0453D67E25ED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41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B4F48-45DA-4A93-94D7-4559DBB1A6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50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-2154" y="5761783"/>
            <a:ext cx="12192000" cy="10962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24755"/>
            <a:ext cx="9144000" cy="1071549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051604"/>
            <a:ext cx="9144000" cy="107154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9C6DB8DB-B4CE-44F2-A1F7-0115BA3B53A2}"/>
              </a:ext>
            </a:extLst>
          </p:cNvPr>
          <p:cNvCxnSpPr/>
          <p:nvPr userDrawn="1"/>
        </p:nvCxnSpPr>
        <p:spPr>
          <a:xfrm>
            <a:off x="20409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A3FF7D14-88C2-4766-B102-07A71872BC84}"/>
              </a:ext>
            </a:extLst>
          </p:cNvPr>
          <p:cNvCxnSpPr/>
          <p:nvPr userDrawn="1"/>
        </p:nvCxnSpPr>
        <p:spPr>
          <a:xfrm>
            <a:off x="7264966" y="1324413"/>
            <a:ext cx="4910366" cy="0"/>
          </a:xfrm>
          <a:prstGeom prst="line">
            <a:avLst/>
          </a:prstGeom>
          <a:ln w="38100" cap="sq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ázek 10">
            <a:extLst>
              <a:ext uri="{FF2B5EF4-FFF2-40B4-BE49-F238E27FC236}">
                <a16:creationId xmlns:a16="http://schemas.microsoft.com/office/drawing/2014/main" id="{17C1E084-43DA-4F32-BC38-0A779DDC36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332066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fický objekt 15">
            <a:extLst>
              <a:ext uri="{FF2B5EF4-FFF2-40B4-BE49-F238E27FC236}">
                <a16:creationId xmlns:a16="http://schemas.microsoft.com/office/drawing/2014/main" id="{2E38FE36-8704-4B15-B3ED-B5C034568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8260FB5-167E-9443-AE69-16DC60C7836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8127997" y="0"/>
            <a:ext cx="406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Obdélník 11"/>
          <p:cNvSpPr/>
          <p:nvPr userDrawn="1"/>
        </p:nvSpPr>
        <p:spPr>
          <a:xfrm>
            <a:off x="8127997" y="4673599"/>
            <a:ext cx="4064003" cy="21844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539003" y="1135062"/>
            <a:ext cx="3241991" cy="1757362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32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pPr lvl="0" algn="ctr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1921" y="644672"/>
            <a:ext cx="6483982" cy="5654528"/>
          </a:xfr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cs-CZ" sz="2400" dirty="0" smtClean="0"/>
            </a:lvl1pPr>
          </a:lstStyle>
          <a:p>
            <a:pPr marL="0" lvl="0" indent="0" algn="ctr">
              <a:buNone/>
            </a:pPr>
            <a:r>
              <a:rPr lang="cs-CZ" dirty="0"/>
              <a:t>Kliknutím lze upravit styly předlohy textu.</a:t>
            </a: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0369" y="5986922"/>
            <a:ext cx="2430126" cy="85229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9" name="Přímá spojnice 8"/>
          <p:cNvCxnSpPr/>
          <p:nvPr userDrawn="1"/>
        </p:nvCxnSpPr>
        <p:spPr>
          <a:xfrm flipV="1">
            <a:off x="8128000" y="0"/>
            <a:ext cx="0" cy="685800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Skupina 15"/>
          <p:cNvGrpSpPr/>
          <p:nvPr userDrawn="1"/>
        </p:nvGrpSpPr>
        <p:grpSpPr>
          <a:xfrm>
            <a:off x="9167650" y="3681252"/>
            <a:ext cx="1984694" cy="1984694"/>
            <a:chOff x="-4198256" y="-1833664"/>
            <a:chExt cx="6858000" cy="6858000"/>
          </a:xfrm>
        </p:grpSpPr>
        <p:sp>
          <p:nvSpPr>
            <p:cNvPr id="17" name="Ovál 16"/>
            <p:cNvSpPr/>
            <p:nvPr/>
          </p:nvSpPr>
          <p:spPr>
            <a:xfrm>
              <a:off x="-3308310" y="-943718"/>
              <a:ext cx="5049080" cy="50490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8" name="Obrázek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98256" y="-1833664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45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Obdélní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 userDrawn="1"/>
        </p:nvSpPr>
        <p:spPr>
          <a:xfrm>
            <a:off x="1511300" y="6244853"/>
            <a:ext cx="10680700" cy="6131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44853"/>
            <a:ext cx="1778000" cy="613147"/>
          </a:xfrm>
          <a:prstGeom prst="rect">
            <a:avLst/>
          </a:prstGeom>
        </p:spPr>
      </p:pic>
      <p:grpSp>
        <p:nvGrpSpPr>
          <p:cNvPr id="3" name="Skupina 2"/>
          <p:cNvGrpSpPr/>
          <p:nvPr userDrawn="1"/>
        </p:nvGrpSpPr>
        <p:grpSpPr>
          <a:xfrm>
            <a:off x="11023600" y="5681975"/>
            <a:ext cx="1041400" cy="1074956"/>
            <a:chOff x="10733618" y="5437836"/>
            <a:chExt cx="1375832" cy="1420164"/>
          </a:xfrm>
        </p:grpSpPr>
        <p:sp>
          <p:nvSpPr>
            <p:cNvPr id="8" name="Ovál 7"/>
            <p:cNvSpPr/>
            <p:nvPr userDrawn="1"/>
          </p:nvSpPr>
          <p:spPr>
            <a:xfrm>
              <a:off x="10974122" y="5757656"/>
              <a:ext cx="894824" cy="8948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Obrázek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33618" y="5437836"/>
              <a:ext cx="1375832" cy="1420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265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0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 userDrawn="1"/>
        </p:nvSpPr>
        <p:spPr>
          <a:xfrm rot="10800000"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6000">
                <a:schemeClr val="tx1">
                  <a:lumMod val="65000"/>
                  <a:lumOff val="35000"/>
                </a:schemeClr>
              </a:gs>
              <a:gs pos="27000">
                <a:schemeClr val="tx1">
                  <a:lumMod val="85000"/>
                  <a:lumOff val="15000"/>
                </a:schemeClr>
              </a:gs>
              <a:gs pos="63000">
                <a:srgbClr val="0000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194424"/>
            <a:ext cx="2654300" cy="663576"/>
          </a:xfrm>
          <a:prstGeom prst="rect">
            <a:avLst/>
          </a:prstGeom>
        </p:spPr>
      </p:pic>
      <p:pic>
        <p:nvPicPr>
          <p:cNvPr id="10" name="Obráze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249716"/>
            <a:ext cx="2336800" cy="2336800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Obdélník 1"/>
          <p:cNvSpPr/>
          <p:nvPr userDrawn="1"/>
        </p:nvSpPr>
        <p:spPr>
          <a:xfrm>
            <a:off x="4221769" y="4683938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5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47" y="1652595"/>
            <a:ext cx="11487705" cy="4409893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569EDE3C-273C-4A62-8AE9-D7C37796420F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DD8FE222-C5DA-489E-A8D2-33FE8FCEBFB9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115CFD-E318-44F9-9C3F-F0D1DFB08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6277FD-5BED-487E-A934-D1523A7642AC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447D9C5A-7FE9-3A4D-8ADB-213088003C1A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CC8969BD-C246-CA42-B13C-EE47BC3DCA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0" name="Grafický objekt 19">
              <a:extLst>
                <a:ext uri="{FF2B5EF4-FFF2-40B4-BE49-F238E27FC236}">
                  <a16:creationId xmlns:a16="http://schemas.microsoft.com/office/drawing/2014/main" id="{E0BADCCC-4F74-4F0A-A7EF-44B904712F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>
            <a:extLst>
              <a:ext uri="{FF2B5EF4-FFF2-40B4-BE49-F238E27FC236}">
                <a16:creationId xmlns:a16="http://schemas.microsoft.com/office/drawing/2014/main" id="{6BECE3A1-9B13-4F1D-A61E-AF2067EC3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1"/>
            <a:ext cx="9885238" cy="896492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9F50076-713F-4EFA-BEB6-E92A7CA2E9D8}"/>
              </a:ext>
            </a:extLst>
          </p:cNvPr>
          <p:cNvCxnSpPr/>
          <p:nvPr userDrawn="1"/>
        </p:nvCxnSpPr>
        <p:spPr>
          <a:xfrm flipV="1">
            <a:off x="0" y="896493"/>
            <a:ext cx="10218057" cy="1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91C1F1F5-9E1B-45D1-B8A7-385438BD57F0}"/>
              </a:ext>
            </a:extLst>
          </p:cNvPr>
          <p:cNvCxnSpPr/>
          <p:nvPr userDrawn="1"/>
        </p:nvCxnSpPr>
        <p:spPr>
          <a:xfrm>
            <a:off x="11826903" y="896492"/>
            <a:ext cx="365097" cy="0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Obrázek 12">
            <a:extLst>
              <a:ext uri="{FF2B5EF4-FFF2-40B4-BE49-F238E27FC236}">
                <a16:creationId xmlns:a16="http://schemas.microsoft.com/office/drawing/2014/main" id="{5110A526-5ED1-4270-B431-200E8EA05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8781" y="226273"/>
            <a:ext cx="1340438" cy="1340438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E07EC997-097D-4BDE-970B-3BD77460A79F}"/>
              </a:ext>
            </a:extLst>
          </p:cNvPr>
          <p:cNvSpPr/>
          <p:nvPr userDrawn="1"/>
        </p:nvSpPr>
        <p:spPr>
          <a:xfrm>
            <a:off x="0" y="6407192"/>
            <a:ext cx="12192000" cy="450808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20E63B92-56D5-F945-8613-CB3F227EB275}"/>
              </a:ext>
            </a:extLst>
          </p:cNvPr>
          <p:cNvGrpSpPr/>
          <p:nvPr userDrawn="1"/>
        </p:nvGrpSpPr>
        <p:grpSpPr>
          <a:xfrm>
            <a:off x="7979502" y="6403341"/>
            <a:ext cx="3607259" cy="503999"/>
            <a:chOff x="7979502" y="6403341"/>
            <a:chExt cx="3607259" cy="503999"/>
          </a:xfrm>
        </p:grpSpPr>
        <p:pic>
          <p:nvPicPr>
            <p:cNvPr id="21" name="Grafický objekt 20">
              <a:extLst>
                <a:ext uri="{FF2B5EF4-FFF2-40B4-BE49-F238E27FC236}">
                  <a16:creationId xmlns:a16="http://schemas.microsoft.com/office/drawing/2014/main" id="{8251C239-9A82-3C4F-8A6F-8FDEBACFEF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42115" y="6403341"/>
              <a:ext cx="744646" cy="503999"/>
            </a:xfrm>
            <a:prstGeom prst="rect">
              <a:avLst/>
            </a:prstGeom>
          </p:spPr>
        </p:pic>
        <p:pic>
          <p:nvPicPr>
            <p:cNvPr id="22" name="Grafický objekt 21">
              <a:extLst>
                <a:ext uri="{FF2B5EF4-FFF2-40B4-BE49-F238E27FC236}">
                  <a16:creationId xmlns:a16="http://schemas.microsoft.com/office/drawing/2014/main" id="{D9D13083-7433-7A41-9812-10A926FB1B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79502" y="6515641"/>
              <a:ext cx="2758663" cy="234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06028A-BD57-470C-9B71-297203A578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9500876C-494A-AE40-BB68-202F9D2E43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2" name="Grafický objekt 11">
            <a:extLst>
              <a:ext uri="{FF2B5EF4-FFF2-40B4-BE49-F238E27FC236}">
                <a16:creationId xmlns:a16="http://schemas.microsoft.com/office/drawing/2014/main" id="{17B44333-A92B-1F45-947C-508903C71A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délník 13">
            <a:extLst>
              <a:ext uri="{FF2B5EF4-FFF2-40B4-BE49-F238E27FC236}">
                <a16:creationId xmlns:a16="http://schemas.microsoft.com/office/drawing/2014/main" id="{E4590B06-0543-4571-8850-63C8D7437710}"/>
              </a:ext>
            </a:extLst>
          </p:cNvPr>
          <p:cNvSpPr/>
          <p:nvPr userDrawn="1"/>
        </p:nvSpPr>
        <p:spPr>
          <a:xfrm>
            <a:off x="0" y="2503486"/>
            <a:ext cx="12192000" cy="4354514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939BFE6-5AA9-48F7-9C79-C28DD31BA5CC}"/>
              </a:ext>
            </a:extLst>
          </p:cNvPr>
          <p:cNvSpPr/>
          <p:nvPr userDrawn="1"/>
        </p:nvSpPr>
        <p:spPr>
          <a:xfrm>
            <a:off x="4221769" y="4075589"/>
            <a:ext cx="374846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8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cs-CZ" sz="2800" b="0" i="0" u="none" strike="noStrike" kern="1200" cap="none" spc="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covidneversleeps</a:t>
            </a:r>
            <a:endParaRPr kumimoji="0" lang="cs-CZ" sz="2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E93BC90-CA18-4B4A-BD99-CD309B767F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653" y="283579"/>
            <a:ext cx="1984694" cy="1984694"/>
          </a:xfrm>
          <a:prstGeom prst="rect">
            <a:avLst/>
          </a:prstGeom>
          <a:effectLst>
            <a:outerShdw blurRad="177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cký objekt 8">
            <a:extLst>
              <a:ext uri="{FF2B5EF4-FFF2-40B4-BE49-F238E27FC236}">
                <a16:creationId xmlns:a16="http://schemas.microsoft.com/office/drawing/2014/main" id="{A9EE4D8D-F381-054C-B05F-C0F073A786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6056" y="6170912"/>
            <a:ext cx="4642915" cy="394742"/>
          </a:xfrm>
          <a:prstGeom prst="rect">
            <a:avLst/>
          </a:prstGeom>
        </p:spPr>
      </p:pic>
      <p:pic>
        <p:nvPicPr>
          <p:cNvPr id="11" name="Grafický objekt 10">
            <a:extLst>
              <a:ext uri="{FF2B5EF4-FFF2-40B4-BE49-F238E27FC236}">
                <a16:creationId xmlns:a16="http://schemas.microsoft.com/office/drawing/2014/main" id="{4E187FAC-8385-4A41-BD8D-043AE215E17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44381" y="5820174"/>
            <a:ext cx="1619635" cy="10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Obrázek 3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Obdélník 2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  <a:alpha val="90000"/>
                </a:schemeClr>
              </a:gs>
              <a:gs pos="83000">
                <a:schemeClr val="accent3">
                  <a:lumMod val="45000"/>
                  <a:lumOff val="55000"/>
                  <a:alpha val="90000"/>
                </a:schemeClr>
              </a:gs>
              <a:gs pos="100000">
                <a:schemeClr val="accent3">
                  <a:lumMod val="30000"/>
                  <a:lumOff val="70000"/>
                  <a:alpha val="9000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64343" y="3700284"/>
            <a:ext cx="9144000" cy="1315225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BA2C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64341" y="5107060"/>
            <a:ext cx="9144000" cy="9988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lze upravit styl předlohy.</a:t>
            </a:r>
          </a:p>
        </p:txBody>
      </p:sp>
      <p:cxnSp>
        <p:nvCxnSpPr>
          <p:cNvPr id="7" name="Přímá spojnice 6"/>
          <p:cNvCxnSpPr/>
          <p:nvPr userDrawn="1"/>
        </p:nvCxnSpPr>
        <p:spPr>
          <a:xfrm>
            <a:off x="20409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220324" y="0"/>
            <a:ext cx="1971675" cy="365125"/>
          </a:xfrm>
          <a:noFill/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2" name="Přímá spojnice 21"/>
          <p:cNvCxnSpPr/>
          <p:nvPr userDrawn="1"/>
        </p:nvCxnSpPr>
        <p:spPr>
          <a:xfrm>
            <a:off x="7264966" y="2311382"/>
            <a:ext cx="4910366" cy="0"/>
          </a:xfrm>
          <a:prstGeom prst="line">
            <a:avLst/>
          </a:prstGeom>
          <a:ln w="38100" cap="sq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Obrázek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3" y="1319035"/>
            <a:ext cx="1984694" cy="1984694"/>
          </a:xfrm>
          <a:prstGeom prst="rect">
            <a:avLst/>
          </a:prstGeom>
        </p:spPr>
      </p:pic>
      <p:sp>
        <p:nvSpPr>
          <p:cNvPr id="6" name="Kosoúhelník 5"/>
          <p:cNvSpPr/>
          <p:nvPr userDrawn="1"/>
        </p:nvSpPr>
        <p:spPr>
          <a:xfrm rot="10800000">
            <a:off x="1503900" y="-12894"/>
            <a:ext cx="2438400" cy="900000"/>
          </a:xfrm>
          <a:prstGeom prst="parallelogram">
            <a:avLst>
              <a:gd name="adj" fmla="val 86251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667" y="-12894"/>
            <a:ext cx="2801962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9379857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755396"/>
            <a:ext cx="10375900" cy="4351338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cxnSp>
        <p:nvCxnSpPr>
          <p:cNvPr id="8" name="Přímá spojnice 7"/>
          <p:cNvCxnSpPr/>
          <p:nvPr userDrawn="1"/>
        </p:nvCxnSpPr>
        <p:spPr>
          <a:xfrm flipV="1">
            <a:off x="0" y="1085178"/>
            <a:ext cx="10218057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6000"/>
            <a:ext cx="432000" cy="43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11826903" y="1085177"/>
            <a:ext cx="365097" cy="0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élník 9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15" name="Obráze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81" y="414958"/>
            <a:ext cx="1340438" cy="134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38200" y="1538340"/>
            <a:ext cx="10375900" cy="4568394"/>
          </a:xfrm>
        </p:spPr>
        <p:txBody>
          <a:bodyPr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11760000" y="6426000"/>
            <a:ext cx="432000" cy="432000"/>
          </a:xfrm>
          <a:prstGeom prst="rect">
            <a:avLst/>
          </a:prstGeom>
          <a:gradFill flip="none" rotWithShape="1">
            <a:gsLst>
              <a:gs pos="0">
                <a:srgbClr val="BA2C1C">
                  <a:shade val="30000"/>
                  <a:satMod val="115000"/>
                </a:srgbClr>
              </a:gs>
              <a:gs pos="50000">
                <a:srgbClr val="BA2C1C">
                  <a:shade val="67500"/>
                  <a:satMod val="115000"/>
                </a:srgbClr>
              </a:gs>
              <a:gs pos="100000">
                <a:srgbClr val="BA2C1C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1760000" y="6424418"/>
            <a:ext cx="432000" cy="43358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Nadpis 1"/>
          <p:cNvSpPr>
            <a:spLocks noGrp="1"/>
          </p:cNvSpPr>
          <p:nvPr>
            <p:ph type="title"/>
          </p:nvPr>
        </p:nvSpPr>
        <p:spPr>
          <a:xfrm>
            <a:off x="838201" y="165100"/>
            <a:ext cx="8001000" cy="908050"/>
          </a:xfrm>
        </p:spPr>
        <p:txBody>
          <a:bodyPr>
            <a:normAutofit/>
          </a:bodyPr>
          <a:lstStyle>
            <a:lvl1pPr>
              <a:defRPr sz="320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cxnSp>
        <p:nvCxnSpPr>
          <p:cNvPr id="13" name="Přímá spojnice 12"/>
          <p:cNvCxnSpPr/>
          <p:nvPr userDrawn="1"/>
        </p:nvCxnSpPr>
        <p:spPr>
          <a:xfrm flipV="1">
            <a:off x="0" y="1085179"/>
            <a:ext cx="12192000" cy="1"/>
          </a:xfrm>
          <a:prstGeom prst="line">
            <a:avLst/>
          </a:prstGeom>
          <a:ln w="38100" cap="rnd">
            <a:solidFill>
              <a:srgbClr val="BA2C1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 userDrawn="1"/>
        </p:nvSpPr>
        <p:spPr>
          <a:xfrm>
            <a:off x="1104900" y="6426000"/>
            <a:ext cx="10655100" cy="43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Obráze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424417"/>
            <a:ext cx="1257300" cy="433583"/>
          </a:xfrm>
          <a:prstGeom prst="rect">
            <a:avLst/>
          </a:prstGeom>
        </p:spPr>
      </p:pic>
      <p:pic>
        <p:nvPicPr>
          <p:cNvPr id="2" name="Obrázek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0052" y="97662"/>
            <a:ext cx="2661948" cy="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1" r:id="rId4"/>
    <p:sldLayoutId id="2147483658" r:id="rId5"/>
    <p:sldLayoutId id="2147483662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3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/>
          <p:cNvSpPr>
            <a:spLocks noGrp="1"/>
          </p:cNvSpPr>
          <p:nvPr>
            <p:ph type="sldNum" sz="quarter" idx="4294967295"/>
          </p:nvPr>
        </p:nvSpPr>
        <p:spPr>
          <a:xfrm>
            <a:off x="11771313" y="6443663"/>
            <a:ext cx="420687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0DFD3D-3A9B-46F9-B57F-E98436FEBC6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Nadpis 1"/>
          <p:cNvSpPr>
            <a:spLocks noGrp="1"/>
          </p:cNvSpPr>
          <p:nvPr>
            <p:ph type="ctrTitle"/>
          </p:nvPr>
        </p:nvSpPr>
        <p:spPr>
          <a:xfrm>
            <a:off x="1368547" y="3690851"/>
            <a:ext cx="9842263" cy="1829090"/>
          </a:xfrm>
        </p:spPr>
        <p:txBody>
          <a:bodyPr>
            <a:normAutofit fontScale="90000"/>
          </a:bodyPr>
          <a:lstStyle/>
          <a:p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Operační briefing ICŘT </a:t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b="1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Národní dispečink lůžkové péče</a:t>
            </a:r>
            <a:r>
              <a:rPr lang="cs-CZ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cs-CZ" b="1" i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odnadpis 2"/>
          <p:cNvSpPr>
            <a:spLocks noGrp="1"/>
          </p:cNvSpPr>
          <p:nvPr>
            <p:ph type="subTitle" idx="1"/>
          </p:nvPr>
        </p:nvSpPr>
        <p:spPr>
          <a:xfrm>
            <a:off x="1659489" y="6344687"/>
            <a:ext cx="9144000" cy="513313"/>
          </a:xfrm>
        </p:spPr>
        <p:txBody>
          <a:bodyPr>
            <a:normAutofit/>
          </a:bodyPr>
          <a:lstStyle/>
          <a:p>
            <a:r>
              <a:rPr lang="cs-CZ" b="1" dirty="0"/>
              <a:t>8</a:t>
            </a:r>
            <a:r>
              <a:rPr lang="cs-CZ" b="1" dirty="0" smtClean="0"/>
              <a:t>. </a:t>
            </a:r>
            <a:r>
              <a:rPr lang="cs-CZ" b="1" dirty="0" smtClean="0"/>
              <a:t>dubna 2021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3847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32818" y="1"/>
            <a:ext cx="11038993" cy="896492"/>
          </a:xfrm>
        </p:spPr>
        <p:txBody>
          <a:bodyPr/>
          <a:lstStyle/>
          <a:p>
            <a:r>
              <a:rPr lang="cs-CZ" sz="2800" dirty="0"/>
              <a:t>Národní dispečink lůžkové péče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8961119" y="2587011"/>
            <a:ext cx="292330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 smtClean="0"/>
              <a:t>Obsazená akutní lůžka C+ pacienty</a:t>
            </a:r>
          </a:p>
          <a:p>
            <a:pPr algn="ctr"/>
            <a:r>
              <a:rPr lang="cs-CZ" b="1" dirty="0"/>
              <a:t>k </a:t>
            </a:r>
            <a:r>
              <a:rPr lang="cs-CZ" b="1" dirty="0" smtClean="0"/>
              <a:t>7.4.2021 </a:t>
            </a:r>
            <a:r>
              <a:rPr lang="cs-CZ" b="1" dirty="0" smtClean="0"/>
              <a:t>16</a:t>
            </a:r>
            <a:r>
              <a:rPr lang="cs-CZ" b="1" dirty="0" smtClean="0"/>
              <a:t>:21</a:t>
            </a:r>
            <a:endParaRPr lang="cs-CZ" b="1" dirty="0"/>
          </a:p>
          <a:p>
            <a:pPr algn="ctr"/>
            <a:endParaRPr lang="cs-CZ" sz="2000" b="1" dirty="0"/>
          </a:p>
          <a:p>
            <a:pPr algn="ctr"/>
            <a:r>
              <a:rPr lang="cs-CZ" sz="2000" b="1" dirty="0" smtClean="0"/>
              <a:t>1 </a:t>
            </a:r>
            <a:r>
              <a:rPr lang="cs-CZ" sz="2000" b="1" dirty="0" smtClean="0"/>
              <a:t>305</a:t>
            </a:r>
            <a:endParaRPr lang="cs-CZ" sz="2000" b="1" dirty="0"/>
          </a:p>
        </p:txBody>
      </p:sp>
      <p:sp>
        <p:nvSpPr>
          <p:cNvPr id="26" name="Obdélník 25"/>
          <p:cNvSpPr/>
          <p:nvPr/>
        </p:nvSpPr>
        <p:spPr>
          <a:xfrm>
            <a:off x="2888055" y="5642423"/>
            <a:ext cx="34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pic>
        <p:nvPicPr>
          <p:cNvPr id="29" name="Obráze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6" y="6011755"/>
            <a:ext cx="8628301" cy="25830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84576"/>
              </p:ext>
            </p:extLst>
          </p:nvPr>
        </p:nvGraphicFramePr>
        <p:xfrm>
          <a:off x="332816" y="1093791"/>
          <a:ext cx="8628301" cy="4790864"/>
        </p:xfrm>
        <a:graphic>
          <a:graphicData uri="http://schemas.openxmlformats.org/drawingml/2006/table">
            <a:tbl>
              <a:tblPr/>
              <a:tblGrid>
                <a:gridCol w="2306788">
                  <a:extLst>
                    <a:ext uri="{9D8B030D-6E8A-4147-A177-3AD203B41FA5}">
                      <a16:colId xmlns:a16="http://schemas.microsoft.com/office/drawing/2014/main" val="938369"/>
                    </a:ext>
                  </a:extLst>
                </a:gridCol>
                <a:gridCol w="1313799">
                  <a:extLst>
                    <a:ext uri="{9D8B030D-6E8A-4147-A177-3AD203B41FA5}">
                      <a16:colId xmlns:a16="http://schemas.microsoft.com/office/drawing/2014/main" val="3189736779"/>
                    </a:ext>
                  </a:extLst>
                </a:gridCol>
                <a:gridCol w="1298523">
                  <a:extLst>
                    <a:ext uri="{9D8B030D-6E8A-4147-A177-3AD203B41FA5}">
                      <a16:colId xmlns:a16="http://schemas.microsoft.com/office/drawing/2014/main" val="181059431"/>
                    </a:ext>
                  </a:extLst>
                </a:gridCol>
                <a:gridCol w="1267969">
                  <a:extLst>
                    <a:ext uri="{9D8B030D-6E8A-4147-A177-3AD203B41FA5}">
                      <a16:colId xmlns:a16="http://schemas.microsoft.com/office/drawing/2014/main" val="3274036300"/>
                    </a:ext>
                  </a:extLst>
                </a:gridCol>
                <a:gridCol w="1359630">
                  <a:extLst>
                    <a:ext uri="{9D8B030D-6E8A-4147-A177-3AD203B41FA5}">
                      <a16:colId xmlns:a16="http://schemas.microsoft.com/office/drawing/2014/main" val="3859505939"/>
                    </a:ext>
                  </a:extLst>
                </a:gridCol>
                <a:gridCol w="1081592">
                  <a:extLst>
                    <a:ext uri="{9D8B030D-6E8A-4147-A177-3AD203B41FA5}">
                      <a16:colId xmlns:a16="http://schemas.microsoft.com/office/drawing/2014/main" val="3654869794"/>
                    </a:ext>
                  </a:extLst>
                </a:gridCol>
              </a:tblGrid>
              <a:tr h="22676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akutních lůžek (ARO + JIP) v ČR k 8.4. 2021, 5:30 h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645392"/>
                  </a:ext>
                </a:extLst>
              </a:tr>
              <a:tr h="187895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902573"/>
                  </a:ext>
                </a:extLst>
              </a:tr>
              <a:tr h="2267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Akutní lůžka IP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15028"/>
                  </a:ext>
                </a:extLst>
              </a:tr>
              <a:tr h="656012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IP lůžek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HFNO/CPAP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HFNO/CPAPpro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UPV/NIV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UPV/NIV pro Covid+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36025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860343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85559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645107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919158"/>
                  </a:ext>
                </a:extLst>
              </a:tr>
              <a:tr h="20247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98436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620526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37349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8C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75837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41721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50866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601401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173688"/>
                  </a:ext>
                </a:extLst>
              </a:tr>
              <a:tr h="19437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01593"/>
                  </a:ext>
                </a:extLst>
              </a:tr>
              <a:tr h="21867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739521"/>
                  </a:ext>
                </a:extLst>
              </a:tr>
              <a:tr h="234868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4 265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</a:t>
                      </a:r>
                    </a:p>
                  </a:txBody>
                  <a:tcPr marL="6056" marR="6056" marT="605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6056" marR="6056" marT="605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640185"/>
                  </a:ext>
                </a:extLst>
              </a:tr>
              <a:tr h="369311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6056" marR="6056" marT="605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76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7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 smtClean="0"/>
              <a:t>Národní dispečink lůžkové péče</a:t>
            </a:r>
            <a:endParaRPr lang="cs-CZ" sz="2800" dirty="0"/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/>
          </p:nvPr>
        </p:nvGraphicFramePr>
        <p:xfrm>
          <a:off x="332819" y="1014143"/>
          <a:ext cx="8888359" cy="254240"/>
        </p:xfrm>
        <a:graphic>
          <a:graphicData uri="http://schemas.openxmlformats.org/drawingml/2006/table">
            <a:tbl>
              <a:tblPr/>
              <a:tblGrid>
                <a:gridCol w="4173915">
                  <a:extLst>
                    <a:ext uri="{9D8B030D-6E8A-4147-A177-3AD203B41FA5}">
                      <a16:colId xmlns:a16="http://schemas.microsoft.com/office/drawing/2014/main" val="747149834"/>
                    </a:ext>
                  </a:extLst>
                </a:gridCol>
                <a:gridCol w="1240979">
                  <a:extLst>
                    <a:ext uri="{9D8B030D-6E8A-4147-A177-3AD203B41FA5}">
                      <a16:colId xmlns:a16="http://schemas.microsoft.com/office/drawing/2014/main" val="2366994226"/>
                    </a:ext>
                  </a:extLst>
                </a:gridCol>
                <a:gridCol w="1237782">
                  <a:extLst>
                    <a:ext uri="{9D8B030D-6E8A-4147-A177-3AD203B41FA5}">
                      <a16:colId xmlns:a16="http://schemas.microsoft.com/office/drawing/2014/main" val="963647003"/>
                    </a:ext>
                  </a:extLst>
                </a:gridCol>
                <a:gridCol w="1007497">
                  <a:extLst>
                    <a:ext uri="{9D8B030D-6E8A-4147-A177-3AD203B41FA5}">
                      <a16:colId xmlns:a16="http://schemas.microsoft.com/office/drawing/2014/main" val="2206882935"/>
                    </a:ext>
                  </a:extLst>
                </a:gridCol>
                <a:gridCol w="1228186">
                  <a:extLst>
                    <a:ext uri="{9D8B030D-6E8A-4147-A177-3AD203B41FA5}">
                      <a16:colId xmlns:a16="http://schemas.microsoft.com/office/drawing/2014/main" val="3417075034"/>
                    </a:ext>
                  </a:extLst>
                </a:gridCol>
              </a:tblGrid>
              <a:tr h="254240">
                <a:tc>
                  <a:txBody>
                    <a:bodyPr/>
                    <a:lstStyle/>
                    <a:p>
                      <a:pPr algn="r" fontAlgn="b"/>
                      <a:endParaRPr lang="pl-P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74" marR="6874" marT="68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38154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8767488" y="2578513"/>
            <a:ext cx="318621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Obsazená standardní</a:t>
            </a:r>
          </a:p>
          <a:p>
            <a:pPr algn="ctr"/>
            <a:r>
              <a:rPr lang="cs-CZ" b="1" dirty="0"/>
              <a:t> lůžka C+ pacienty</a:t>
            </a:r>
          </a:p>
          <a:p>
            <a:pPr algn="ctr"/>
            <a:r>
              <a:rPr lang="cs-CZ" b="1" dirty="0"/>
              <a:t>k 7.4.2021 </a:t>
            </a:r>
            <a:r>
              <a:rPr lang="cs-CZ" b="1" dirty="0" smtClean="0"/>
              <a:t>16</a:t>
            </a:r>
            <a:r>
              <a:rPr lang="cs-CZ" b="1" dirty="0" smtClean="0"/>
              <a:t>:21</a:t>
            </a:r>
            <a:endParaRPr lang="cs-CZ" b="1" dirty="0"/>
          </a:p>
          <a:p>
            <a:pPr algn="ctr"/>
            <a:endParaRPr lang="cs-CZ" b="1" dirty="0"/>
          </a:p>
          <a:p>
            <a:pPr algn="ctr"/>
            <a:r>
              <a:rPr lang="cs-CZ" sz="2000" b="1" dirty="0" smtClean="0"/>
              <a:t>5 </a:t>
            </a:r>
            <a:r>
              <a:rPr lang="cs-CZ" sz="2000" b="1" dirty="0" smtClean="0"/>
              <a:t>114</a:t>
            </a:r>
            <a:endParaRPr lang="cs-CZ" sz="2000" b="1" dirty="0"/>
          </a:p>
        </p:txBody>
      </p:sp>
      <p:pic>
        <p:nvPicPr>
          <p:cNvPr id="26" name="Obráze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19" y="6082142"/>
            <a:ext cx="8434669" cy="258300"/>
          </a:xfrm>
          <a:prstGeom prst="rect">
            <a:avLst/>
          </a:prstGeom>
        </p:spPr>
      </p:pic>
      <p:sp>
        <p:nvSpPr>
          <p:cNvPr id="27" name="Obdélník 26"/>
          <p:cNvSpPr/>
          <p:nvPr/>
        </p:nvSpPr>
        <p:spPr>
          <a:xfrm>
            <a:off x="3113468" y="5685377"/>
            <a:ext cx="3426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 Nemocnice s aktualizací starší 48 hod.: </a:t>
            </a:r>
            <a:r>
              <a:rPr lang="pl-PL" dirty="0"/>
              <a:t> </a:t>
            </a:r>
            <a:r>
              <a:rPr lang="pl-PL" sz="14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pl-PL" sz="14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pl-PL" dirty="0" smtClean="0"/>
              <a:t> 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18832"/>
              </p:ext>
            </p:extLst>
          </p:nvPr>
        </p:nvGraphicFramePr>
        <p:xfrm>
          <a:off x="332820" y="1141263"/>
          <a:ext cx="8655538" cy="4709803"/>
        </p:xfrm>
        <a:graphic>
          <a:graphicData uri="http://schemas.openxmlformats.org/drawingml/2006/table">
            <a:tbl>
              <a:tblPr/>
              <a:tblGrid>
                <a:gridCol w="3393943">
                  <a:extLst>
                    <a:ext uri="{9D8B030D-6E8A-4147-A177-3AD203B41FA5}">
                      <a16:colId xmlns:a16="http://schemas.microsoft.com/office/drawing/2014/main" val="2296308340"/>
                    </a:ext>
                  </a:extLst>
                </a:gridCol>
                <a:gridCol w="1902962">
                  <a:extLst>
                    <a:ext uri="{9D8B030D-6E8A-4147-A177-3AD203B41FA5}">
                      <a16:colId xmlns:a16="http://schemas.microsoft.com/office/drawing/2014/main" val="3428835778"/>
                    </a:ext>
                  </a:extLst>
                </a:gridCol>
                <a:gridCol w="1863727">
                  <a:extLst>
                    <a:ext uri="{9D8B030D-6E8A-4147-A177-3AD203B41FA5}">
                      <a16:colId xmlns:a16="http://schemas.microsoft.com/office/drawing/2014/main" val="2391879727"/>
                    </a:ext>
                  </a:extLst>
                </a:gridCol>
                <a:gridCol w="1494906">
                  <a:extLst>
                    <a:ext uri="{9D8B030D-6E8A-4147-A177-3AD203B41FA5}">
                      <a16:colId xmlns:a16="http://schemas.microsoft.com/office/drawing/2014/main" val="1812613210"/>
                    </a:ext>
                  </a:extLst>
                </a:gridCol>
              </a:tblGrid>
              <a:tr h="38282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Přehled kapacit standardních lůžek s přívodem kyslíku v ČR k  8.4. 2021, 5:30 h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98751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511073"/>
                  </a:ext>
                </a:extLst>
              </a:tr>
              <a:tr h="2061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Standardní lůžka s O</a:t>
                      </a:r>
                      <a:r>
                        <a:rPr lang="cs-CZ" sz="1300" b="1" i="0" u="none" strike="noStrike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cs-CZ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09948"/>
                  </a:ext>
                </a:extLst>
              </a:tr>
              <a:tr h="59632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Celková kapacita lůžek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Volná lůžka standardní s kyslíkem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 toho pro Covid+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374473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1 326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362511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2 048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094738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1 777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05468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892137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2 995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7E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76985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300892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1 591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40302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1 567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849630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2 445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34009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884068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1 755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91826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03056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2 801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863865"/>
                  </a:ext>
                </a:extLst>
              </a:tr>
              <a:tr h="203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90711"/>
                  </a:ext>
                </a:extLst>
              </a:tr>
              <a:tr h="21349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Celkové kapacity ČR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22 658</a:t>
                      </a:r>
                    </a:p>
                  </a:txBody>
                  <a:tcPr marL="5928" marR="5928" marT="59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5949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2 057</a:t>
                      </a:r>
                    </a:p>
                  </a:txBody>
                  <a:tcPr marL="5928" marR="5928" marT="59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29961"/>
                  </a:ext>
                </a:extLst>
              </a:tr>
              <a:tr h="250307">
                <a:tc gridSpan="4">
                  <a:txBody>
                    <a:bodyPr/>
                    <a:lstStyle/>
                    <a:p>
                      <a:pPr algn="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Zdroj: Online databáze NDLP ÚZIS</a:t>
                      </a:r>
                    </a:p>
                  </a:txBody>
                  <a:tcPr marL="5928" marR="5928" marT="59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23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000" dirty="0"/>
              <a:t>NDLP – </a:t>
            </a:r>
            <a:r>
              <a:rPr lang="cs-CZ" sz="2000" dirty="0" smtClean="0"/>
              <a:t>Pozemní překlady </a:t>
            </a:r>
            <a:r>
              <a:rPr lang="cs-CZ" sz="2000" dirty="0"/>
              <a:t>pacientů mezi kraji za posledních 24 hodin.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85151" y="1478027"/>
            <a:ext cx="11487705" cy="440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b="1" i="1" dirty="0">
                <a:solidFill>
                  <a:srgbClr val="FF0000"/>
                </a:solidFill>
              </a:rPr>
              <a:t>7</a:t>
            </a:r>
            <a:r>
              <a:rPr lang="cs-CZ" sz="2000" b="1" i="1" dirty="0" smtClean="0">
                <a:solidFill>
                  <a:srgbClr val="FF0000"/>
                </a:solidFill>
              </a:rPr>
              <a:t>.4.2021</a:t>
            </a:r>
          </a:p>
          <a:p>
            <a:pPr marL="0" indent="0">
              <a:buNone/>
            </a:pPr>
            <a:r>
              <a:rPr lang="cs-CZ" sz="2000" b="1" i="1" dirty="0" smtClean="0"/>
              <a:t>Nebyl požadován žádný transport pacientů</a:t>
            </a:r>
            <a:endParaRPr lang="cs-CZ" sz="2000" b="1" i="1" dirty="0"/>
          </a:p>
          <a:p>
            <a:pPr marL="0" indent="0">
              <a:buNone/>
            </a:pPr>
            <a:endParaRPr lang="cs-CZ" sz="20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3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757" y="0"/>
            <a:ext cx="9885238" cy="896492"/>
          </a:xfrm>
        </p:spPr>
        <p:txBody>
          <a:bodyPr/>
          <a:lstStyle/>
          <a:p>
            <a:r>
              <a:rPr lang="cs-CZ" dirty="0"/>
              <a:t>NDLP – </a:t>
            </a:r>
            <a:r>
              <a:rPr lang="cs-CZ" dirty="0" smtClean="0"/>
              <a:t>Překlady pacientů </a:t>
            </a:r>
            <a:r>
              <a:rPr lang="cs-CZ" dirty="0"/>
              <a:t>mezi kraji za posledních 24 hodin.</a:t>
            </a:r>
          </a:p>
        </p:txBody>
      </p:sp>
      <p:graphicFrame>
        <p:nvGraphicFramePr>
          <p:cNvPr id="7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332026"/>
              </p:ext>
            </p:extLst>
          </p:nvPr>
        </p:nvGraphicFramePr>
        <p:xfrm>
          <a:off x="1011382" y="1380259"/>
          <a:ext cx="4209011" cy="3427095"/>
        </p:xfrm>
        <a:graphic>
          <a:graphicData uri="http://schemas.openxmlformats.org/drawingml/2006/table">
            <a:tbl>
              <a:tblPr/>
              <a:tblGrid>
                <a:gridCol w="185847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350538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pacientů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transportovaných</a:t>
                      </a:r>
                    </a:p>
                    <a:p>
                      <a:pPr algn="ctr" fontAlgn="ctr"/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zemi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  <a:r>
                        <a:rPr lang="cs-CZ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0 pacientů</a:t>
                      </a:r>
                      <a:endParaRPr lang="cs-CZ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178738"/>
                  </a:ext>
                </a:extLst>
              </a:tr>
            </a:tbl>
          </a:graphicData>
        </a:graphic>
      </p:graphicFrame>
      <p:graphicFrame>
        <p:nvGraphicFramePr>
          <p:cNvPr id="8" name="Zástupný symbol pro obsah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184790"/>
              </p:ext>
            </p:extLst>
          </p:nvPr>
        </p:nvGraphicFramePr>
        <p:xfrm>
          <a:off x="5644341" y="1380259"/>
          <a:ext cx="4380807" cy="3427095"/>
        </p:xfrm>
        <a:graphic>
          <a:graphicData uri="http://schemas.openxmlformats.org/drawingml/2006/table">
            <a:tbl>
              <a:tblPr/>
              <a:tblGrid>
                <a:gridCol w="2126163">
                  <a:extLst>
                    <a:ext uri="{9D8B030D-6E8A-4147-A177-3AD203B41FA5}">
                      <a16:colId xmlns:a16="http://schemas.microsoft.com/office/drawing/2014/main" val="3248937750"/>
                    </a:ext>
                  </a:extLst>
                </a:gridCol>
                <a:gridCol w="2254644">
                  <a:extLst>
                    <a:ext uri="{9D8B030D-6E8A-4147-A177-3AD203B41FA5}">
                      <a16:colId xmlns:a16="http://schemas.microsoft.com/office/drawing/2014/main" val="150989703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pacientů transportovaných letecky (LZS</a:t>
                      </a:r>
                      <a:r>
                        <a:rPr lang="cs-CZ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AČR a PČR)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964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Hl. m. Praha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450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792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900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65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56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28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77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2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993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4482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60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416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07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6288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2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Celkem 0 pacientů</a:t>
                      </a:r>
                      <a:endParaRPr lang="cs-CZ" sz="2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544929"/>
                  </a:ext>
                </a:extLst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65513" y="5353396"/>
            <a:ext cx="106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FF0000"/>
                </a:solidFill>
              </a:rPr>
              <a:t>Celkem za posledních 24 hodin bylo </a:t>
            </a:r>
            <a:r>
              <a:rPr lang="cs-CZ" sz="2400" b="1" dirty="0">
                <a:solidFill>
                  <a:srgbClr val="FF0000"/>
                </a:solidFill>
              </a:rPr>
              <a:t>cestou NDLP </a:t>
            </a:r>
            <a:r>
              <a:rPr lang="cs-CZ" sz="2400" b="1" dirty="0" smtClean="0">
                <a:solidFill>
                  <a:srgbClr val="FF0000"/>
                </a:solidFill>
              </a:rPr>
              <a:t>přeloženo </a:t>
            </a:r>
            <a:r>
              <a:rPr lang="cs-CZ" sz="2400" b="1" dirty="0">
                <a:solidFill>
                  <a:srgbClr val="FF0000"/>
                </a:solidFill>
              </a:rPr>
              <a:t>0</a:t>
            </a:r>
            <a:r>
              <a:rPr lang="cs-CZ" sz="2400" b="1" dirty="0" smtClean="0">
                <a:solidFill>
                  <a:srgbClr val="FF0000"/>
                </a:solidFill>
              </a:rPr>
              <a:t> pacientů</a:t>
            </a:r>
            <a:endParaRPr lang="cs-C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1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7626" y="165100"/>
            <a:ext cx="9379857" cy="908050"/>
          </a:xfrm>
        </p:spPr>
        <p:txBody>
          <a:bodyPr>
            <a:noAutofit/>
          </a:bodyPr>
          <a:lstStyle/>
          <a:p>
            <a:r>
              <a:rPr lang="cs-CZ" sz="2400" dirty="0" smtClean="0"/>
              <a:t>NDLP – vývoj obsazenosti C+ lůžek v ČR</a:t>
            </a:r>
            <a:endParaRPr lang="cs-CZ" sz="2400" dirty="0"/>
          </a:p>
        </p:txBody>
      </p:sp>
      <p:graphicFrame>
        <p:nvGraphicFramePr>
          <p:cNvPr id="4" name="Graf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698277"/>
              </p:ext>
            </p:extLst>
          </p:nvPr>
        </p:nvGraphicFramePr>
        <p:xfrm>
          <a:off x="694172" y="1073150"/>
          <a:ext cx="8786764" cy="525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737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Stavová tabulka krajů a zdravotnických zařízení pro překlady COVID + pacientů ze dne 6.4.2021 k 17:00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" y="1462487"/>
            <a:ext cx="10597247" cy="46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608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reporting-20200715" id="{379A0E5D-63B7-482A-BD5E-A4CD691F8FBC}" vid="{74C76523-B6A0-4B86-942B-0A5EF321F495}"/>
    </a:ext>
  </a:extLst>
</a:theme>
</file>

<file path=ppt/theme/theme2.xml><?xml version="1.0" encoding="utf-8"?>
<a:theme xmlns:a="http://schemas.openxmlformats.org/drawingml/2006/main" name="1_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+Sagoe">
      <a:majorFont>
        <a:latin typeface="Arial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covid-reporting-20200715</Template>
  <TotalTime>16178</TotalTime>
  <Words>512</Words>
  <Application>Microsoft Office PowerPoint</Application>
  <PresentationFormat>Širokoúhlá obrazovka</PresentationFormat>
  <Paragraphs>237</Paragraphs>
  <Slides>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Times New Roman</vt:lpstr>
      <vt:lpstr>Motiv Office</vt:lpstr>
      <vt:lpstr>1_Motiv Office</vt:lpstr>
      <vt:lpstr>Operační briefing ICŘT   Národní dispečink lůžkové péče </vt:lpstr>
      <vt:lpstr>Národní dispečink lůžkové péče</vt:lpstr>
      <vt:lpstr>Národní dispečink lůžkové péče</vt:lpstr>
      <vt:lpstr>NDLP – Pozemní překlady pacientů mezi kraji za posledních 24 hodin.</vt:lpstr>
      <vt:lpstr>NDLP – Překlady pacientů mezi kraji za posledních 24 hodin.</vt:lpstr>
      <vt:lpstr>NDLP – vývoj obsazenosti C+ lůžek v ČR</vt:lpstr>
      <vt:lpstr>Stavová tabulka krajů a zdravotnických zařízení pro překlady COVID + pacientů ze dne 6.4.2021 k 17:00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Roman Kéval</cp:lastModifiedBy>
  <cp:revision>1124</cp:revision>
  <cp:lastPrinted>2020-10-20T04:21:56Z</cp:lastPrinted>
  <dcterms:created xsi:type="dcterms:W3CDTF">2020-07-15T10:33:32Z</dcterms:created>
  <dcterms:modified xsi:type="dcterms:W3CDTF">2021-04-08T03:48:17Z</dcterms:modified>
</cp:coreProperties>
</file>