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1524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99CCFF"/>
    <a:srgbClr val="4472C4"/>
    <a:srgbClr val="D31145"/>
    <a:srgbClr val="00FF00"/>
    <a:srgbClr val="4D7FBC"/>
    <a:srgbClr val="00CD61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27" autoAdjust="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6315185741682282E-2"/>
          <c:y val="2.6417447585936279E-2"/>
          <c:w val="0.73422034952151094"/>
          <c:h val="0.85716851252430659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Pedagogičtí pracovníci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List1!$V$1:$BN$1</c:f>
              <c:strCache>
                <c:ptCount val="45"/>
                <c:pt idx="0">
                  <c:v>27-II.</c:v>
                </c:pt>
                <c:pt idx="1">
                  <c:v>28-II.</c:v>
                </c:pt>
                <c:pt idx="2">
                  <c:v>1-III.</c:v>
                </c:pt>
                <c:pt idx="3">
                  <c:v>2-III.</c:v>
                </c:pt>
                <c:pt idx="4">
                  <c:v>3-III.</c:v>
                </c:pt>
                <c:pt idx="5">
                  <c:v>4-III.</c:v>
                </c:pt>
                <c:pt idx="6">
                  <c:v>5-III.</c:v>
                </c:pt>
                <c:pt idx="7">
                  <c:v>6-III.</c:v>
                </c:pt>
                <c:pt idx="8">
                  <c:v>7-III.</c:v>
                </c:pt>
                <c:pt idx="9">
                  <c:v>8-III.</c:v>
                </c:pt>
                <c:pt idx="10">
                  <c:v>9-III.</c:v>
                </c:pt>
                <c:pt idx="11">
                  <c:v>10-III.</c:v>
                </c:pt>
                <c:pt idx="12">
                  <c:v>11-III.</c:v>
                </c:pt>
                <c:pt idx="13">
                  <c:v>12-III.</c:v>
                </c:pt>
                <c:pt idx="14">
                  <c:v>13-III.</c:v>
                </c:pt>
                <c:pt idx="15">
                  <c:v>14-III.</c:v>
                </c:pt>
                <c:pt idx="16">
                  <c:v>15-III.</c:v>
                </c:pt>
                <c:pt idx="17">
                  <c:v>16-III.</c:v>
                </c:pt>
                <c:pt idx="18">
                  <c:v>17-III.</c:v>
                </c:pt>
                <c:pt idx="19">
                  <c:v>18-III.</c:v>
                </c:pt>
                <c:pt idx="20">
                  <c:v>19-III.</c:v>
                </c:pt>
                <c:pt idx="21">
                  <c:v>20-III.</c:v>
                </c:pt>
                <c:pt idx="22">
                  <c:v>21-III.</c:v>
                </c:pt>
                <c:pt idx="23">
                  <c:v>22-III.</c:v>
                </c:pt>
                <c:pt idx="24">
                  <c:v>23-III.</c:v>
                </c:pt>
                <c:pt idx="25">
                  <c:v>24-III.</c:v>
                </c:pt>
                <c:pt idx="26">
                  <c:v>25-III.</c:v>
                </c:pt>
                <c:pt idx="27">
                  <c:v>26-III.</c:v>
                </c:pt>
                <c:pt idx="28">
                  <c:v>27-III.</c:v>
                </c:pt>
                <c:pt idx="29">
                  <c:v>28-III.</c:v>
                </c:pt>
                <c:pt idx="30">
                  <c:v>29-III.</c:v>
                </c:pt>
                <c:pt idx="31">
                  <c:v>30-III.</c:v>
                </c:pt>
                <c:pt idx="32">
                  <c:v>31-III.</c:v>
                </c:pt>
                <c:pt idx="33">
                  <c:v>1-IV.</c:v>
                </c:pt>
                <c:pt idx="34">
                  <c:v>2-IV.</c:v>
                </c:pt>
                <c:pt idx="35">
                  <c:v>3-IV.</c:v>
                </c:pt>
                <c:pt idx="36">
                  <c:v>4-IV.</c:v>
                </c:pt>
                <c:pt idx="37">
                  <c:v>5-IV.</c:v>
                </c:pt>
                <c:pt idx="38">
                  <c:v>6-IV.</c:v>
                </c:pt>
                <c:pt idx="39">
                  <c:v>7-IV.</c:v>
                </c:pt>
                <c:pt idx="40">
                  <c:v>8-IV.</c:v>
                </c:pt>
                <c:pt idx="41">
                  <c:v>9-IV.</c:v>
                </c:pt>
                <c:pt idx="42">
                  <c:v>10-IV.</c:v>
                </c:pt>
                <c:pt idx="43">
                  <c:v>11-IV.</c:v>
                </c:pt>
                <c:pt idx="44">
                  <c:v>12-IV.</c:v>
                </c:pt>
              </c:strCache>
            </c:strRef>
          </c:cat>
          <c:val>
            <c:numRef>
              <c:f>List1!$V$2:$BN$2</c:f>
              <c:numCache>
                <c:formatCode>General</c:formatCode>
                <c:ptCount val="45"/>
                <c:pt idx="0">
                  <c:v>150</c:v>
                </c:pt>
                <c:pt idx="1">
                  <c:v>340</c:v>
                </c:pt>
                <c:pt idx="2">
                  <c:v>3405</c:v>
                </c:pt>
                <c:pt idx="3">
                  <c:v>9296</c:v>
                </c:pt>
                <c:pt idx="4">
                  <c:v>14453</c:v>
                </c:pt>
                <c:pt idx="5">
                  <c:v>20255</c:v>
                </c:pt>
                <c:pt idx="6">
                  <c:v>24352</c:v>
                </c:pt>
                <c:pt idx="7">
                  <c:v>26494</c:v>
                </c:pt>
                <c:pt idx="8">
                  <c:v>28681</c:v>
                </c:pt>
                <c:pt idx="9">
                  <c:v>33472</c:v>
                </c:pt>
                <c:pt idx="10">
                  <c:v>39140</c:v>
                </c:pt>
                <c:pt idx="11">
                  <c:v>43815</c:v>
                </c:pt>
                <c:pt idx="12">
                  <c:v>48370</c:v>
                </c:pt>
                <c:pt idx="13">
                  <c:v>51985</c:v>
                </c:pt>
                <c:pt idx="14">
                  <c:v>54156</c:v>
                </c:pt>
                <c:pt idx="15">
                  <c:v>55507</c:v>
                </c:pt>
                <c:pt idx="16">
                  <c:v>57698</c:v>
                </c:pt>
                <c:pt idx="17">
                  <c:v>62163</c:v>
                </c:pt>
                <c:pt idx="18">
                  <c:v>65478</c:v>
                </c:pt>
                <c:pt idx="19">
                  <c:v>68649</c:v>
                </c:pt>
                <c:pt idx="20">
                  <c:v>72324</c:v>
                </c:pt>
                <c:pt idx="21">
                  <c:v>74062</c:v>
                </c:pt>
                <c:pt idx="22">
                  <c:v>74640</c:v>
                </c:pt>
                <c:pt idx="23">
                  <c:v>77061</c:v>
                </c:pt>
                <c:pt idx="24">
                  <c:v>78959</c:v>
                </c:pt>
                <c:pt idx="25">
                  <c:v>80647</c:v>
                </c:pt>
                <c:pt idx="26">
                  <c:v>82112</c:v>
                </c:pt>
                <c:pt idx="27">
                  <c:v>84736</c:v>
                </c:pt>
                <c:pt idx="28">
                  <c:v>85335</c:v>
                </c:pt>
                <c:pt idx="29">
                  <c:v>85845</c:v>
                </c:pt>
                <c:pt idx="30">
                  <c:v>87376</c:v>
                </c:pt>
                <c:pt idx="31">
                  <c:v>89846</c:v>
                </c:pt>
                <c:pt idx="32">
                  <c:v>91601</c:v>
                </c:pt>
                <c:pt idx="33">
                  <c:v>93227</c:v>
                </c:pt>
                <c:pt idx="34">
                  <c:v>93646</c:v>
                </c:pt>
                <c:pt idx="35">
                  <c:v>93870</c:v>
                </c:pt>
                <c:pt idx="36">
                  <c:v>94171</c:v>
                </c:pt>
                <c:pt idx="37">
                  <c:v>94405</c:v>
                </c:pt>
                <c:pt idx="38">
                  <c:v>95806</c:v>
                </c:pt>
                <c:pt idx="39">
                  <c:v>97738</c:v>
                </c:pt>
                <c:pt idx="40">
                  <c:v>99713</c:v>
                </c:pt>
                <c:pt idx="41">
                  <c:v>102669</c:v>
                </c:pt>
                <c:pt idx="42">
                  <c:v>104488</c:v>
                </c:pt>
                <c:pt idx="43">
                  <c:v>105492</c:v>
                </c:pt>
                <c:pt idx="44">
                  <c:v>107511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9D-453F-838B-13F6DB6ABD4B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Ostatní pracovníci ve školství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List1!$V$1:$BN$1</c:f>
              <c:strCache>
                <c:ptCount val="45"/>
                <c:pt idx="0">
                  <c:v>27-II.</c:v>
                </c:pt>
                <c:pt idx="1">
                  <c:v>28-II.</c:v>
                </c:pt>
                <c:pt idx="2">
                  <c:v>1-III.</c:v>
                </c:pt>
                <c:pt idx="3">
                  <c:v>2-III.</c:v>
                </c:pt>
                <c:pt idx="4">
                  <c:v>3-III.</c:v>
                </c:pt>
                <c:pt idx="5">
                  <c:v>4-III.</c:v>
                </c:pt>
                <c:pt idx="6">
                  <c:v>5-III.</c:v>
                </c:pt>
                <c:pt idx="7">
                  <c:v>6-III.</c:v>
                </c:pt>
                <c:pt idx="8">
                  <c:v>7-III.</c:v>
                </c:pt>
                <c:pt idx="9">
                  <c:v>8-III.</c:v>
                </c:pt>
                <c:pt idx="10">
                  <c:v>9-III.</c:v>
                </c:pt>
                <c:pt idx="11">
                  <c:v>10-III.</c:v>
                </c:pt>
                <c:pt idx="12">
                  <c:v>11-III.</c:v>
                </c:pt>
                <c:pt idx="13">
                  <c:v>12-III.</c:v>
                </c:pt>
                <c:pt idx="14">
                  <c:v>13-III.</c:v>
                </c:pt>
                <c:pt idx="15">
                  <c:v>14-III.</c:v>
                </c:pt>
                <c:pt idx="16">
                  <c:v>15-III.</c:v>
                </c:pt>
                <c:pt idx="17">
                  <c:v>16-III.</c:v>
                </c:pt>
                <c:pt idx="18">
                  <c:v>17-III.</c:v>
                </c:pt>
                <c:pt idx="19">
                  <c:v>18-III.</c:v>
                </c:pt>
                <c:pt idx="20">
                  <c:v>19-III.</c:v>
                </c:pt>
                <c:pt idx="21">
                  <c:v>20-III.</c:v>
                </c:pt>
                <c:pt idx="22">
                  <c:v>21-III.</c:v>
                </c:pt>
                <c:pt idx="23">
                  <c:v>22-III.</c:v>
                </c:pt>
                <c:pt idx="24">
                  <c:v>23-III.</c:v>
                </c:pt>
                <c:pt idx="25">
                  <c:v>24-III.</c:v>
                </c:pt>
                <c:pt idx="26">
                  <c:v>25-III.</c:v>
                </c:pt>
                <c:pt idx="27">
                  <c:v>26-III.</c:v>
                </c:pt>
                <c:pt idx="28">
                  <c:v>27-III.</c:v>
                </c:pt>
                <c:pt idx="29">
                  <c:v>28-III.</c:v>
                </c:pt>
                <c:pt idx="30">
                  <c:v>29-III.</c:v>
                </c:pt>
                <c:pt idx="31">
                  <c:v>30-III.</c:v>
                </c:pt>
                <c:pt idx="32">
                  <c:v>31-III.</c:v>
                </c:pt>
                <c:pt idx="33">
                  <c:v>1-IV.</c:v>
                </c:pt>
                <c:pt idx="34">
                  <c:v>2-IV.</c:v>
                </c:pt>
                <c:pt idx="35">
                  <c:v>3-IV.</c:v>
                </c:pt>
                <c:pt idx="36">
                  <c:v>4-IV.</c:v>
                </c:pt>
                <c:pt idx="37">
                  <c:v>5-IV.</c:v>
                </c:pt>
                <c:pt idx="38">
                  <c:v>6-IV.</c:v>
                </c:pt>
                <c:pt idx="39">
                  <c:v>7-IV.</c:v>
                </c:pt>
                <c:pt idx="40">
                  <c:v>8-IV.</c:v>
                </c:pt>
                <c:pt idx="41">
                  <c:v>9-IV.</c:v>
                </c:pt>
                <c:pt idx="42">
                  <c:v>10-IV.</c:v>
                </c:pt>
                <c:pt idx="43">
                  <c:v>11-IV.</c:v>
                </c:pt>
                <c:pt idx="44">
                  <c:v>12-IV.</c:v>
                </c:pt>
              </c:strCache>
            </c:strRef>
          </c:cat>
          <c:val>
            <c:numRef>
              <c:f>List1!$V$3:$BN$3</c:f>
              <c:numCache>
                <c:formatCode>General</c:formatCode>
                <c:ptCount val="45"/>
                <c:pt idx="0">
                  <c:v>13</c:v>
                </c:pt>
                <c:pt idx="1">
                  <c:v>15</c:v>
                </c:pt>
                <c:pt idx="2">
                  <c:v>332</c:v>
                </c:pt>
                <c:pt idx="3">
                  <c:v>1032</c:v>
                </c:pt>
                <c:pt idx="4">
                  <c:v>1755</c:v>
                </c:pt>
                <c:pt idx="5">
                  <c:v>2467</c:v>
                </c:pt>
                <c:pt idx="6">
                  <c:v>3024</c:v>
                </c:pt>
                <c:pt idx="7">
                  <c:v>3427</c:v>
                </c:pt>
                <c:pt idx="8">
                  <c:v>3768</c:v>
                </c:pt>
                <c:pt idx="9">
                  <c:v>4635</c:v>
                </c:pt>
                <c:pt idx="10">
                  <c:v>5744</c:v>
                </c:pt>
                <c:pt idx="11">
                  <c:v>6792</c:v>
                </c:pt>
                <c:pt idx="12">
                  <c:v>7752</c:v>
                </c:pt>
                <c:pt idx="13">
                  <c:v>8477</c:v>
                </c:pt>
                <c:pt idx="14">
                  <c:v>8940</c:v>
                </c:pt>
                <c:pt idx="15">
                  <c:v>9259</c:v>
                </c:pt>
                <c:pt idx="16">
                  <c:v>9803</c:v>
                </c:pt>
                <c:pt idx="17">
                  <c:v>10636</c:v>
                </c:pt>
                <c:pt idx="18">
                  <c:v>11520</c:v>
                </c:pt>
                <c:pt idx="19">
                  <c:v>12378</c:v>
                </c:pt>
                <c:pt idx="20">
                  <c:v>13316</c:v>
                </c:pt>
                <c:pt idx="21">
                  <c:v>13789</c:v>
                </c:pt>
                <c:pt idx="22">
                  <c:v>13919</c:v>
                </c:pt>
                <c:pt idx="23">
                  <c:v>14449</c:v>
                </c:pt>
                <c:pt idx="24">
                  <c:v>14984</c:v>
                </c:pt>
                <c:pt idx="25">
                  <c:v>15404</c:v>
                </c:pt>
                <c:pt idx="26">
                  <c:v>15838</c:v>
                </c:pt>
                <c:pt idx="27">
                  <c:v>16435</c:v>
                </c:pt>
                <c:pt idx="28">
                  <c:v>16597</c:v>
                </c:pt>
                <c:pt idx="29">
                  <c:v>16733</c:v>
                </c:pt>
                <c:pt idx="30">
                  <c:v>17184</c:v>
                </c:pt>
                <c:pt idx="31">
                  <c:v>17971</c:v>
                </c:pt>
                <c:pt idx="32">
                  <c:v>18420</c:v>
                </c:pt>
                <c:pt idx="33">
                  <c:v>18930</c:v>
                </c:pt>
                <c:pt idx="34">
                  <c:v>19082</c:v>
                </c:pt>
                <c:pt idx="35">
                  <c:v>19149</c:v>
                </c:pt>
                <c:pt idx="36">
                  <c:v>19202</c:v>
                </c:pt>
                <c:pt idx="37">
                  <c:v>19235</c:v>
                </c:pt>
                <c:pt idx="38">
                  <c:v>19523</c:v>
                </c:pt>
                <c:pt idx="39">
                  <c:v>20172</c:v>
                </c:pt>
                <c:pt idx="40">
                  <c:v>20754</c:v>
                </c:pt>
                <c:pt idx="41">
                  <c:v>21666</c:v>
                </c:pt>
                <c:pt idx="42">
                  <c:v>22208</c:v>
                </c:pt>
                <c:pt idx="43">
                  <c:v>22570</c:v>
                </c:pt>
                <c:pt idx="44">
                  <c:v>23119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9D-453F-838B-13F6DB6AB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5740047"/>
        <c:axId val="1249189871"/>
      </c:lineChart>
      <c:catAx>
        <c:axId val="133574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0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249189871"/>
        <c:crosses val="autoZero"/>
        <c:auto val="1"/>
        <c:lblAlgn val="ctr"/>
        <c:lblOffset val="100"/>
        <c:tickLblSkip val="2"/>
        <c:noMultiLvlLbl val="0"/>
      </c:catAx>
      <c:valAx>
        <c:axId val="124918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335740047"/>
        <c:crosses val="autoZero"/>
        <c:crossBetween val="midCat"/>
        <c:majorUnit val="50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165297173484174"/>
          <c:y val="0.36679948134393447"/>
          <c:w val="0.17195673526691346"/>
          <c:h val="0.227714072369534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cs-CZ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13.04.2021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88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Vakcinace pracovníků ve školství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BC6FFFED-13A4-4A03-BD26-00013CB21341}"/>
              </a:ext>
            </a:extLst>
          </p:cNvPr>
          <p:cNvSpPr txBox="1"/>
          <p:nvPr/>
        </p:nvSpPr>
        <p:spPr>
          <a:xfrm>
            <a:off x="5733475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12. 4. 2021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AD2308D7-3B8B-4770-BD9B-0EA1077508BE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1673B563-8A73-4C05-AF9D-4EF1B0C58C0A}"/>
              </a:ext>
            </a:extLst>
          </p:cNvPr>
          <p:cNvSpPr txBox="1"/>
          <p:nvPr/>
        </p:nvSpPr>
        <p:spPr>
          <a:xfrm rot="16200000">
            <a:off x="-2097599" y="3209929"/>
            <a:ext cx="4988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/>
              <a:t>Kumulativní počet očkovaných</a:t>
            </a:r>
          </a:p>
        </p:txBody>
      </p:sp>
      <p:graphicFrame>
        <p:nvGraphicFramePr>
          <p:cNvPr id="12" name="Graf 11">
            <a:extLst>
              <a:ext uri="{FF2B5EF4-FFF2-40B4-BE49-F238E27FC236}">
                <a16:creationId xmlns:a16="http://schemas.microsoft.com/office/drawing/2014/main" id="{A922C1EA-87D6-4B61-AE39-A11CFB7B5860}"/>
              </a:ext>
            </a:extLst>
          </p:cNvPr>
          <p:cNvGraphicFramePr/>
          <p:nvPr/>
        </p:nvGraphicFramePr>
        <p:xfrm>
          <a:off x="571502" y="755521"/>
          <a:ext cx="9077324" cy="5818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7189D066-711F-415C-99B0-12BA568BF3B1}"/>
              </a:ext>
            </a:extLst>
          </p:cNvPr>
          <p:cNvGraphicFramePr>
            <a:graphicFrameLocks noGrp="1"/>
          </p:cNvGraphicFramePr>
          <p:nvPr/>
        </p:nvGraphicFramePr>
        <p:xfrm>
          <a:off x="8260630" y="1971674"/>
          <a:ext cx="3569418" cy="2257425"/>
        </p:xfrm>
        <a:graphic>
          <a:graphicData uri="http://schemas.openxmlformats.org/drawingml/2006/table">
            <a:tbl>
              <a:tblPr/>
              <a:tblGrid>
                <a:gridCol w="1189806">
                  <a:extLst>
                    <a:ext uri="{9D8B030D-6E8A-4147-A177-3AD203B41FA5}">
                      <a16:colId xmlns:a16="http://schemas.microsoft.com/office/drawing/2014/main" val="2659217880"/>
                    </a:ext>
                  </a:extLst>
                </a:gridCol>
                <a:gridCol w="1189806">
                  <a:extLst>
                    <a:ext uri="{9D8B030D-6E8A-4147-A177-3AD203B41FA5}">
                      <a16:colId xmlns:a16="http://schemas.microsoft.com/office/drawing/2014/main" val="1208404094"/>
                    </a:ext>
                  </a:extLst>
                </a:gridCol>
                <a:gridCol w="1189806">
                  <a:extLst>
                    <a:ext uri="{9D8B030D-6E8A-4147-A177-3AD203B41FA5}">
                      <a16:colId xmlns:a16="http://schemas.microsoft.com/office/drawing/2014/main" val="3572332603"/>
                    </a:ext>
                  </a:extLst>
                </a:gridCol>
              </a:tblGrid>
              <a:tr h="752475">
                <a:tc>
                  <a:txBody>
                    <a:bodyPr/>
                    <a:lstStyle/>
                    <a:p>
                      <a:pPr algn="ct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Očkované osoby 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Osoby se dvěma dávkami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087383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Pedagogičtí pracovníci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107 511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47 739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794676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Ostatní pracovníci ve školství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23 119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9 100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681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86929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5195</TotalTime>
  <Words>48</Words>
  <Application>Microsoft Office PowerPoint</Application>
  <PresentationFormat>Širokoúhlá obrazovka</PresentationFormat>
  <Paragraphs>13</Paragraphs>
  <Slides>1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4" baseType="lpstr">
      <vt:lpstr>Arial</vt:lpstr>
      <vt:lpstr>Calibri</vt:lpstr>
      <vt:lpstr>Motiv Office</vt:lpstr>
      <vt:lpstr>Vakcinace pracovníků ve školství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354</cp:revision>
  <dcterms:created xsi:type="dcterms:W3CDTF">2020-11-14T10:09:00Z</dcterms:created>
  <dcterms:modified xsi:type="dcterms:W3CDTF">2021-04-13T00:18:40Z</dcterms:modified>
</cp:coreProperties>
</file>