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9"/>
  </p:notesMasterIdLst>
  <p:handoutMasterIdLst>
    <p:handoutMasterId r:id="rId10"/>
  </p:handoutMasterIdLst>
  <p:sldIdLst>
    <p:sldId id="1277" r:id="rId3"/>
    <p:sldId id="1293" r:id="rId4"/>
    <p:sldId id="1294" r:id="rId5"/>
    <p:sldId id="1298" r:id="rId6"/>
    <p:sldId id="1295" r:id="rId7"/>
    <p:sldId id="1297" r:id="rId8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8"/>
            <p14:sldId id="1295"/>
            <p14:sldId id="1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89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72.16.18.175\share\000%20Sty&#269;n&#253;%20t&#253;m%20od%201.7.2020\25%20DIP%20-%20Dispe&#269;ink%20Intenzivn&#237;%20P&#233;&#269;e\Briefingy\Obsazenost%20lu&#778;z&#780;ek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cs-CZ" sz="2000" b="1">
                <a:solidFill>
                  <a:sysClr val="windowText" lastClr="000000"/>
                </a:solidFill>
              </a:rPr>
              <a:t>Vývoj </a:t>
            </a:r>
            <a:r>
              <a:rPr lang="cs-CZ" sz="2000" b="1" baseline="0">
                <a:solidFill>
                  <a:sysClr val="windowText" lastClr="000000"/>
                </a:solidFill>
              </a:rPr>
              <a:t>obsazenosti C+ lůžek v ČR</a:t>
            </a:r>
            <a:endParaRPr lang="cs-CZ" sz="2000"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'[Obsazenost lůžek.xlsx]List1'!$D$4</c:f>
              <c:strCache>
                <c:ptCount val="1"/>
                <c:pt idx="0">
                  <c:v>Standardní lůžka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'[Obsazenost lůžek.xlsx]List1'!$C$5:$C$34</c:f>
              <c:numCache>
                <c:formatCode>m/d/yyyy</c:formatCode>
                <c:ptCount val="30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  <c:pt idx="26">
                  <c:v>44296</c:v>
                </c:pt>
                <c:pt idx="27">
                  <c:v>44297</c:v>
                </c:pt>
                <c:pt idx="28">
                  <c:v>44298</c:v>
                </c:pt>
                <c:pt idx="29">
                  <c:v>44299</c:v>
                </c:pt>
              </c:numCache>
            </c:numRef>
          </c:cat>
          <c:val>
            <c:numRef>
              <c:f>'[Obsazenost lůžek.xlsx]List1'!$D$5:$D$34</c:f>
              <c:numCache>
                <c:formatCode>#,##0</c:formatCode>
                <c:ptCount val="30"/>
                <c:pt idx="0">
                  <c:v>6602</c:v>
                </c:pt>
                <c:pt idx="1">
                  <c:v>7115</c:v>
                </c:pt>
                <c:pt idx="2">
                  <c:v>7150</c:v>
                </c:pt>
                <c:pt idx="3">
                  <c:v>7071</c:v>
                </c:pt>
                <c:pt idx="4">
                  <c:v>6936</c:v>
                </c:pt>
                <c:pt idx="5">
                  <c:v>6814</c:v>
                </c:pt>
                <c:pt idx="6">
                  <c:v>6376</c:v>
                </c:pt>
                <c:pt idx="7">
                  <c:v>6239</c:v>
                </c:pt>
                <c:pt idx="8">
                  <c:v>6746</c:v>
                </c:pt>
                <c:pt idx="9">
                  <c:v>6640</c:v>
                </c:pt>
                <c:pt idx="10">
                  <c:v>6384</c:v>
                </c:pt>
                <c:pt idx="11">
                  <c:v>6242</c:v>
                </c:pt>
                <c:pt idx="12">
                  <c:v>6215</c:v>
                </c:pt>
                <c:pt idx="13">
                  <c:v>5696</c:v>
                </c:pt>
                <c:pt idx="14" formatCode="General">
                  <c:v>5570</c:v>
                </c:pt>
                <c:pt idx="15" formatCode="General">
                  <c:v>6118</c:v>
                </c:pt>
                <c:pt idx="16" formatCode="General">
                  <c:v>5980</c:v>
                </c:pt>
                <c:pt idx="17">
                  <c:v>5751</c:v>
                </c:pt>
                <c:pt idx="18">
                  <c:v>5548</c:v>
                </c:pt>
                <c:pt idx="19">
                  <c:v>5084</c:v>
                </c:pt>
                <c:pt idx="20">
                  <c:v>4968</c:v>
                </c:pt>
                <c:pt idx="21">
                  <c:v>4475</c:v>
                </c:pt>
                <c:pt idx="22">
                  <c:v>4457</c:v>
                </c:pt>
                <c:pt idx="23">
                  <c:v>5460</c:v>
                </c:pt>
                <c:pt idx="24">
                  <c:v>5189</c:v>
                </c:pt>
                <c:pt idx="25">
                  <c:v>4832</c:v>
                </c:pt>
                <c:pt idx="26">
                  <c:v>4586</c:v>
                </c:pt>
                <c:pt idx="27">
                  <c:v>4030</c:v>
                </c:pt>
                <c:pt idx="28">
                  <c:v>3880</c:v>
                </c:pt>
                <c:pt idx="29">
                  <c:v>4182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F2-426B-82FB-ADF860C001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2050880"/>
        <c:axId val="712047136"/>
      </c:lineChart>
      <c:lineChart>
        <c:grouping val="standard"/>
        <c:varyColors val="0"/>
        <c:ser>
          <c:idx val="1"/>
          <c:order val="1"/>
          <c:tx>
            <c:strRef>
              <c:f>'[Obsazenost lůžek.xlsx]List1'!$E$4</c:f>
              <c:strCache>
                <c:ptCount val="1"/>
                <c:pt idx="0">
                  <c:v>Intenzivní péče (UPV/NIV + CPAP/HFNO)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'[Obsazenost lůžek.xlsx]List1'!$C$5:$C$34</c:f>
              <c:numCache>
                <c:formatCode>m/d/yyyy</c:formatCode>
                <c:ptCount val="30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  <c:pt idx="26">
                  <c:v>44296</c:v>
                </c:pt>
                <c:pt idx="27">
                  <c:v>44297</c:v>
                </c:pt>
                <c:pt idx="28">
                  <c:v>44298</c:v>
                </c:pt>
                <c:pt idx="29">
                  <c:v>44299</c:v>
                </c:pt>
              </c:numCache>
            </c:numRef>
          </c:cat>
          <c:val>
            <c:numRef>
              <c:f>'[Obsazenost lůžek.xlsx]List1'!$E$5:$E$34</c:f>
              <c:numCache>
                <c:formatCode>#,##0</c:formatCode>
                <c:ptCount val="30"/>
                <c:pt idx="0">
                  <c:v>1760</c:v>
                </c:pt>
                <c:pt idx="1">
                  <c:v>1824</c:v>
                </c:pt>
                <c:pt idx="2">
                  <c:v>1856</c:v>
                </c:pt>
                <c:pt idx="3">
                  <c:v>1839</c:v>
                </c:pt>
                <c:pt idx="4">
                  <c:v>1837</c:v>
                </c:pt>
                <c:pt idx="5">
                  <c:v>1818</c:v>
                </c:pt>
                <c:pt idx="6">
                  <c:v>1792</c:v>
                </c:pt>
                <c:pt idx="7">
                  <c:v>1768</c:v>
                </c:pt>
                <c:pt idx="8">
                  <c:v>1799</c:v>
                </c:pt>
                <c:pt idx="9">
                  <c:v>1762</c:v>
                </c:pt>
                <c:pt idx="10">
                  <c:v>1739</c:v>
                </c:pt>
                <c:pt idx="11">
                  <c:v>1723</c:v>
                </c:pt>
                <c:pt idx="12">
                  <c:v>1682</c:v>
                </c:pt>
                <c:pt idx="13">
                  <c:v>1641</c:v>
                </c:pt>
                <c:pt idx="14">
                  <c:v>1618</c:v>
                </c:pt>
                <c:pt idx="15">
                  <c:v>1606</c:v>
                </c:pt>
                <c:pt idx="16">
                  <c:v>1600</c:v>
                </c:pt>
                <c:pt idx="17">
                  <c:v>1547</c:v>
                </c:pt>
                <c:pt idx="18">
                  <c:v>1504</c:v>
                </c:pt>
                <c:pt idx="19">
                  <c:v>1446</c:v>
                </c:pt>
                <c:pt idx="20">
                  <c:v>1416</c:v>
                </c:pt>
                <c:pt idx="21">
                  <c:v>1312</c:v>
                </c:pt>
                <c:pt idx="22">
                  <c:v>1365</c:v>
                </c:pt>
                <c:pt idx="23">
                  <c:v>1315</c:v>
                </c:pt>
                <c:pt idx="24">
                  <c:v>1315</c:v>
                </c:pt>
                <c:pt idx="25">
                  <c:v>1312</c:v>
                </c:pt>
                <c:pt idx="26">
                  <c:v>1275</c:v>
                </c:pt>
                <c:pt idx="27">
                  <c:v>1241</c:v>
                </c:pt>
                <c:pt idx="28">
                  <c:v>1190</c:v>
                </c:pt>
                <c:pt idx="29">
                  <c:v>1166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F2-426B-82FB-ADF860C001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2083040"/>
        <c:axId val="592080960"/>
      </c:lineChart>
      <c:dateAx>
        <c:axId val="7120508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47136"/>
        <c:crosses val="autoZero"/>
        <c:auto val="1"/>
        <c:lblOffset val="100"/>
        <c:baseTimeUnit val="days"/>
      </c:dateAx>
      <c:valAx>
        <c:axId val="712047136"/>
        <c:scaling>
          <c:orientation val="minMax"/>
          <c:min val="3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Standardní lůžka</a:t>
                </a:r>
              </a:p>
            </c:rich>
          </c:tx>
          <c:layout>
            <c:manualLayout>
              <c:xMode val="edge"/>
              <c:yMode val="edge"/>
              <c:x val="1.2378424447959169E-2"/>
              <c:y val="0.32176785753020548"/>
            </c:manualLayout>
          </c:layout>
          <c:overlay val="0"/>
          <c:spPr>
            <a:noFill/>
            <a:ln w="15875">
              <a:solidFill>
                <a:schemeClr val="accent1">
                  <a:lumMod val="75000"/>
                </a:schemeClr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50880"/>
        <c:crosses val="autoZero"/>
        <c:crossBetween val="between"/>
      </c:valAx>
      <c:valAx>
        <c:axId val="592080960"/>
        <c:scaling>
          <c:orientation val="minMax"/>
          <c:min val="10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Intenzivní lůžka </a:t>
                </a:r>
              </a:p>
            </c:rich>
          </c:tx>
          <c:layout>
            <c:manualLayout>
              <c:xMode val="edge"/>
              <c:yMode val="edge"/>
              <c:x val="0.96250214603449724"/>
              <c:y val="0.3171673065660181"/>
            </c:manualLayout>
          </c:layout>
          <c:overlay val="0"/>
          <c:spPr>
            <a:noFill/>
            <a:ln w="15875">
              <a:solidFill>
                <a:schemeClr val="accent2"/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2083040"/>
        <c:crosses val="max"/>
        <c:crossBetween val="between"/>
      </c:valAx>
      <c:dateAx>
        <c:axId val="59208304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9208096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0.81706</cdr:x>
      <cdr:y>0.9369</cdr:y>
    </cdr:from>
    <cdr:to>
      <cdr:x>1</cdr:x>
      <cdr:y>0.98088</cdr:y>
    </cdr:to>
    <cdr:sp macro="" textlink="">
      <cdr:nvSpPr>
        <cdr:cNvPr id="2" name="TextovéPole 1"/>
        <cdr:cNvSpPr txBox="1"/>
      </cdr:nvSpPr>
      <cdr:spPr>
        <a:xfrm xmlns:a="http://schemas.openxmlformats.org/drawingml/2006/main">
          <a:off x="6296025" y="4667249"/>
          <a:ext cx="1409700" cy="2190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cs-CZ" sz="1200" b="1">
              <a:latin typeface="+mn-lt"/>
            </a:rPr>
            <a:t>Zdroj: ÚZIS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14.04.2021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14.04.2021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14. </a:t>
            </a:r>
            <a:r>
              <a:rPr lang="cs-CZ" b="1" dirty="0" smtClean="0"/>
              <a:t>dubna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961119" y="2587011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</a:t>
            </a:r>
          </a:p>
          <a:p>
            <a:pPr algn="ctr"/>
            <a:r>
              <a:rPr lang="cs-CZ" b="1" dirty="0"/>
              <a:t>k </a:t>
            </a:r>
            <a:r>
              <a:rPr lang="cs-CZ" b="1" dirty="0" smtClean="0"/>
              <a:t>13.4.2021 </a:t>
            </a:r>
            <a:r>
              <a:rPr lang="cs-CZ" b="1" dirty="0" smtClean="0"/>
              <a:t>16</a:t>
            </a:r>
            <a:r>
              <a:rPr lang="cs-CZ" b="1" dirty="0" smtClean="0"/>
              <a:t>:14</a:t>
            </a:r>
            <a:endParaRPr lang="cs-CZ" b="1" dirty="0"/>
          </a:p>
          <a:p>
            <a:pPr algn="ctr"/>
            <a:endParaRPr lang="cs-CZ" sz="2000" b="1" dirty="0"/>
          </a:p>
          <a:p>
            <a:pPr algn="ctr"/>
            <a:r>
              <a:rPr lang="cs-CZ" sz="2000" b="1" dirty="0" smtClean="0"/>
              <a:t>1 </a:t>
            </a:r>
            <a:r>
              <a:rPr lang="cs-CZ" sz="2000" b="1" dirty="0" smtClean="0"/>
              <a:t>173</a:t>
            </a:r>
            <a:endParaRPr lang="cs-CZ" sz="2000" b="1" dirty="0"/>
          </a:p>
        </p:txBody>
      </p:sp>
      <p:sp>
        <p:nvSpPr>
          <p:cNvPr id="26" name="Obdélník 25"/>
          <p:cNvSpPr/>
          <p:nvPr/>
        </p:nvSpPr>
        <p:spPr>
          <a:xfrm>
            <a:off x="2888055" y="5642423"/>
            <a:ext cx="33479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 Nemocnice s aktualizací </a:t>
            </a:r>
            <a:r>
              <a:rPr lang="pl-PL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starší 48 hod.: 7</a:t>
            </a:r>
            <a:r>
              <a:rPr lang="pl-PL" sz="14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pl-PL" sz="1400" dirty="0"/>
              <a:t> </a:t>
            </a:r>
            <a:endParaRPr lang="cs-CZ" sz="1400" dirty="0"/>
          </a:p>
          <a:p>
            <a:endParaRPr lang="cs-CZ" dirty="0"/>
          </a:p>
        </p:txBody>
      </p:sp>
      <p:pic>
        <p:nvPicPr>
          <p:cNvPr id="29" name="Obrázek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6" y="6011755"/>
            <a:ext cx="8628301" cy="258300"/>
          </a:xfrm>
          <a:prstGeom prst="rect">
            <a:avLst/>
          </a:prstGeom>
        </p:spPr>
      </p:pic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825159"/>
              </p:ext>
            </p:extLst>
          </p:nvPr>
        </p:nvGraphicFramePr>
        <p:xfrm>
          <a:off x="332816" y="1091316"/>
          <a:ext cx="8732053" cy="4706421"/>
        </p:xfrm>
        <a:graphic>
          <a:graphicData uri="http://schemas.openxmlformats.org/drawingml/2006/table">
            <a:tbl>
              <a:tblPr/>
              <a:tblGrid>
                <a:gridCol w="2232368">
                  <a:extLst>
                    <a:ext uri="{9D8B030D-6E8A-4147-A177-3AD203B41FA5}">
                      <a16:colId xmlns:a16="http://schemas.microsoft.com/office/drawing/2014/main" val="3315857226"/>
                    </a:ext>
                  </a:extLst>
                </a:gridCol>
                <a:gridCol w="1366757">
                  <a:extLst>
                    <a:ext uri="{9D8B030D-6E8A-4147-A177-3AD203B41FA5}">
                      <a16:colId xmlns:a16="http://schemas.microsoft.com/office/drawing/2014/main" val="4019512837"/>
                    </a:ext>
                  </a:extLst>
                </a:gridCol>
                <a:gridCol w="1264249">
                  <a:extLst>
                    <a:ext uri="{9D8B030D-6E8A-4147-A177-3AD203B41FA5}">
                      <a16:colId xmlns:a16="http://schemas.microsoft.com/office/drawing/2014/main" val="2657133354"/>
                    </a:ext>
                  </a:extLst>
                </a:gridCol>
                <a:gridCol w="1252860">
                  <a:extLst>
                    <a:ext uri="{9D8B030D-6E8A-4147-A177-3AD203B41FA5}">
                      <a16:colId xmlns:a16="http://schemas.microsoft.com/office/drawing/2014/main" val="4025542527"/>
                    </a:ext>
                  </a:extLst>
                </a:gridCol>
                <a:gridCol w="1306012">
                  <a:extLst>
                    <a:ext uri="{9D8B030D-6E8A-4147-A177-3AD203B41FA5}">
                      <a16:colId xmlns:a16="http://schemas.microsoft.com/office/drawing/2014/main" val="1718026770"/>
                    </a:ext>
                  </a:extLst>
                </a:gridCol>
                <a:gridCol w="1309807">
                  <a:extLst>
                    <a:ext uri="{9D8B030D-6E8A-4147-A177-3AD203B41FA5}">
                      <a16:colId xmlns:a16="http://schemas.microsoft.com/office/drawing/2014/main" val="3659712234"/>
                    </a:ext>
                  </a:extLst>
                </a:gridCol>
              </a:tblGrid>
              <a:tr h="195823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14.4. 2021, 5:30 h</a:t>
                      </a:r>
                    </a:p>
                  </a:txBody>
                  <a:tcPr marL="7410" marR="7410" marT="74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353542"/>
                  </a:ext>
                </a:extLst>
              </a:tr>
              <a:tr h="195823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450236"/>
                  </a:ext>
                </a:extLst>
              </a:tr>
              <a:tr h="19582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68641"/>
                  </a:ext>
                </a:extLst>
              </a:tr>
              <a:tr h="470715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711154"/>
                  </a:ext>
                </a:extLst>
              </a:tr>
              <a:tr h="1958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605741"/>
                  </a:ext>
                </a:extLst>
              </a:tr>
              <a:tr h="1958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644858"/>
                  </a:ext>
                </a:extLst>
              </a:tr>
              <a:tr h="3157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853372"/>
                  </a:ext>
                </a:extLst>
              </a:tr>
              <a:tr h="1958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997617"/>
                  </a:ext>
                </a:extLst>
              </a:tr>
              <a:tr h="1958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896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292145"/>
                  </a:ext>
                </a:extLst>
              </a:tr>
              <a:tr h="1958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94714"/>
                  </a:ext>
                </a:extLst>
              </a:tr>
              <a:tr h="1958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534900"/>
                  </a:ext>
                </a:extLst>
              </a:tr>
              <a:tr h="1958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796771"/>
                  </a:ext>
                </a:extLst>
              </a:tr>
              <a:tr h="1958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563283"/>
                  </a:ext>
                </a:extLst>
              </a:tr>
              <a:tr h="1958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819881"/>
                  </a:ext>
                </a:extLst>
              </a:tr>
              <a:tr h="1958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413218"/>
                  </a:ext>
                </a:extLst>
              </a:tr>
              <a:tr h="1958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298320"/>
                  </a:ext>
                </a:extLst>
              </a:tr>
              <a:tr h="3157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559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646922"/>
                  </a:ext>
                </a:extLst>
              </a:tr>
              <a:tr h="1958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295744"/>
                  </a:ext>
                </a:extLst>
              </a:tr>
              <a:tr h="1958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4 215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009147"/>
                  </a:ext>
                </a:extLst>
              </a:tr>
              <a:tr h="315742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7410" marR="7410" marT="74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16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graphicFrame>
        <p:nvGraphicFramePr>
          <p:cNvPr id="7" name="Zástupný symbol pro obsah 6"/>
          <p:cNvGraphicFramePr>
            <a:graphicFrameLocks noGrp="1"/>
          </p:cNvGraphicFramePr>
          <p:nvPr>
            <p:ph idx="1"/>
            <p:extLst/>
          </p:nvPr>
        </p:nvGraphicFramePr>
        <p:xfrm>
          <a:off x="332819" y="1014143"/>
          <a:ext cx="8888359" cy="254240"/>
        </p:xfrm>
        <a:graphic>
          <a:graphicData uri="http://schemas.openxmlformats.org/drawingml/2006/table">
            <a:tbl>
              <a:tblPr/>
              <a:tblGrid>
                <a:gridCol w="4173915">
                  <a:extLst>
                    <a:ext uri="{9D8B030D-6E8A-4147-A177-3AD203B41FA5}">
                      <a16:colId xmlns:a16="http://schemas.microsoft.com/office/drawing/2014/main" val="747149834"/>
                    </a:ext>
                  </a:extLst>
                </a:gridCol>
                <a:gridCol w="1240979">
                  <a:extLst>
                    <a:ext uri="{9D8B030D-6E8A-4147-A177-3AD203B41FA5}">
                      <a16:colId xmlns:a16="http://schemas.microsoft.com/office/drawing/2014/main" val="2366994226"/>
                    </a:ext>
                  </a:extLst>
                </a:gridCol>
                <a:gridCol w="1237782">
                  <a:extLst>
                    <a:ext uri="{9D8B030D-6E8A-4147-A177-3AD203B41FA5}">
                      <a16:colId xmlns:a16="http://schemas.microsoft.com/office/drawing/2014/main" val="963647003"/>
                    </a:ext>
                  </a:extLst>
                </a:gridCol>
                <a:gridCol w="1007497">
                  <a:extLst>
                    <a:ext uri="{9D8B030D-6E8A-4147-A177-3AD203B41FA5}">
                      <a16:colId xmlns:a16="http://schemas.microsoft.com/office/drawing/2014/main" val="2206882935"/>
                    </a:ext>
                  </a:extLst>
                </a:gridCol>
                <a:gridCol w="1228186">
                  <a:extLst>
                    <a:ext uri="{9D8B030D-6E8A-4147-A177-3AD203B41FA5}">
                      <a16:colId xmlns:a16="http://schemas.microsoft.com/office/drawing/2014/main" val="3417075034"/>
                    </a:ext>
                  </a:extLst>
                </a:gridCol>
              </a:tblGrid>
              <a:tr h="254240">
                <a:tc>
                  <a:txBody>
                    <a:bodyPr/>
                    <a:lstStyle/>
                    <a:p>
                      <a:pPr algn="r" fontAlgn="b"/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38154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8767488" y="2578513"/>
            <a:ext cx="318621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pacienty</a:t>
            </a:r>
          </a:p>
          <a:p>
            <a:pPr algn="ctr"/>
            <a:r>
              <a:rPr lang="cs-CZ" b="1" dirty="0"/>
              <a:t>k 13.4.2021 16:14</a:t>
            </a:r>
          </a:p>
          <a:p>
            <a:pPr algn="ctr"/>
            <a:endParaRPr lang="cs-CZ" b="1" dirty="0"/>
          </a:p>
          <a:p>
            <a:pPr algn="ctr"/>
            <a:r>
              <a:rPr lang="cs-CZ" sz="2000" b="1" dirty="0" smtClean="0"/>
              <a:t>3 945</a:t>
            </a:r>
            <a:endParaRPr lang="cs-CZ" sz="2000" b="1" dirty="0"/>
          </a:p>
        </p:txBody>
      </p:sp>
      <p:pic>
        <p:nvPicPr>
          <p:cNvPr id="26" name="Obrázek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19" y="6082142"/>
            <a:ext cx="8434669" cy="258300"/>
          </a:xfrm>
          <a:prstGeom prst="rect">
            <a:avLst/>
          </a:prstGeom>
        </p:spPr>
      </p:pic>
      <p:sp>
        <p:nvSpPr>
          <p:cNvPr id="27" name="Obdélník 26"/>
          <p:cNvSpPr/>
          <p:nvPr/>
        </p:nvSpPr>
        <p:spPr>
          <a:xfrm>
            <a:off x="3113468" y="5685377"/>
            <a:ext cx="38605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 Nemocnice s aktualizací starší 48 hod.: </a:t>
            </a:r>
            <a:r>
              <a:rPr lang="pl-PL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7</a:t>
            </a:r>
            <a:r>
              <a:rPr lang="pl-PL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pl-PL" dirty="0" smtClean="0"/>
              <a:t> </a:t>
            </a:r>
            <a:endParaRPr lang="cs-CZ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459303"/>
              </p:ext>
            </p:extLst>
          </p:nvPr>
        </p:nvGraphicFramePr>
        <p:xfrm>
          <a:off x="332819" y="1014143"/>
          <a:ext cx="8723257" cy="4716148"/>
        </p:xfrm>
        <a:graphic>
          <a:graphicData uri="http://schemas.openxmlformats.org/drawingml/2006/table">
            <a:tbl>
              <a:tblPr/>
              <a:tblGrid>
                <a:gridCol w="3263377">
                  <a:extLst>
                    <a:ext uri="{9D8B030D-6E8A-4147-A177-3AD203B41FA5}">
                      <a16:colId xmlns:a16="http://schemas.microsoft.com/office/drawing/2014/main" val="3163382220"/>
                    </a:ext>
                  </a:extLst>
                </a:gridCol>
                <a:gridCol w="1839269">
                  <a:extLst>
                    <a:ext uri="{9D8B030D-6E8A-4147-A177-3AD203B41FA5}">
                      <a16:colId xmlns:a16="http://schemas.microsoft.com/office/drawing/2014/main" val="4209027330"/>
                    </a:ext>
                  </a:extLst>
                </a:gridCol>
                <a:gridCol w="1824787">
                  <a:extLst>
                    <a:ext uri="{9D8B030D-6E8A-4147-A177-3AD203B41FA5}">
                      <a16:colId xmlns:a16="http://schemas.microsoft.com/office/drawing/2014/main" val="151646683"/>
                    </a:ext>
                  </a:extLst>
                </a:gridCol>
                <a:gridCol w="1795824">
                  <a:extLst>
                    <a:ext uri="{9D8B030D-6E8A-4147-A177-3AD203B41FA5}">
                      <a16:colId xmlns:a16="http://schemas.microsoft.com/office/drawing/2014/main" val="3044879737"/>
                    </a:ext>
                  </a:extLst>
                </a:gridCol>
              </a:tblGrid>
              <a:tr h="39461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 14.4. 2021, 5:30 h</a:t>
                      </a:r>
                    </a:p>
                  </a:txBody>
                  <a:tcPr marL="7257" marR="7257" marT="7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082131"/>
                  </a:ext>
                </a:extLst>
              </a:tr>
              <a:tr h="200855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490814"/>
                  </a:ext>
                </a:extLst>
              </a:tr>
              <a:tr h="20085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993500"/>
                  </a:ext>
                </a:extLst>
              </a:tr>
              <a:tr h="5883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564654"/>
                  </a:ext>
                </a:extLst>
              </a:tr>
              <a:tr h="2008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1 329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799386"/>
                  </a:ext>
                </a:extLst>
              </a:tr>
              <a:tr h="2008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2 020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38627"/>
                  </a:ext>
                </a:extLst>
              </a:tr>
              <a:tr h="2008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1 764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74689"/>
                  </a:ext>
                </a:extLst>
              </a:tr>
              <a:tr h="2008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792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610575"/>
                  </a:ext>
                </a:extLst>
              </a:tr>
              <a:tr h="2008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2 993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223650"/>
                  </a:ext>
                </a:extLst>
              </a:tr>
              <a:tr h="2008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917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831146"/>
                  </a:ext>
                </a:extLst>
              </a:tr>
              <a:tr h="2008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1 571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922105"/>
                  </a:ext>
                </a:extLst>
              </a:tr>
              <a:tr h="2008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1 604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05942"/>
                  </a:ext>
                </a:extLst>
              </a:tr>
              <a:tr h="2008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2 438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866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540126"/>
                  </a:ext>
                </a:extLst>
              </a:tr>
              <a:tr h="2008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1 504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53103"/>
                  </a:ext>
                </a:extLst>
              </a:tr>
              <a:tr h="2008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1 739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657335"/>
                  </a:ext>
                </a:extLst>
              </a:tr>
              <a:tr h="2008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335214"/>
                  </a:ext>
                </a:extLst>
              </a:tr>
              <a:tr h="2008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2 801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323973"/>
                  </a:ext>
                </a:extLst>
              </a:tr>
              <a:tr h="2008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881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398906"/>
                  </a:ext>
                </a:extLst>
              </a:tr>
              <a:tr h="2058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22 771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6245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2 387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728502"/>
                  </a:ext>
                </a:extLst>
              </a:tr>
              <a:tr h="241308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7257" marR="7257" marT="72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744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7626" y="165100"/>
            <a:ext cx="9379857" cy="908050"/>
          </a:xfrm>
        </p:spPr>
        <p:txBody>
          <a:bodyPr>
            <a:noAutofit/>
          </a:bodyPr>
          <a:lstStyle/>
          <a:p>
            <a:r>
              <a:rPr lang="cs-CZ" sz="2400" dirty="0" smtClean="0"/>
              <a:t>NDLP – vývoj obsazenosti C+ lůžek v ČR</a:t>
            </a:r>
            <a:endParaRPr lang="cs-CZ" sz="2400" dirty="0"/>
          </a:p>
        </p:txBody>
      </p:sp>
      <p:graphicFrame>
        <p:nvGraphicFramePr>
          <p:cNvPr id="4" name="Graf 3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3738549"/>
              </p:ext>
            </p:extLst>
          </p:nvPr>
        </p:nvGraphicFramePr>
        <p:xfrm>
          <a:off x="1504814" y="1073150"/>
          <a:ext cx="8031072" cy="5136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737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Pozemní překlady </a:t>
            </a:r>
            <a:r>
              <a:rPr lang="cs-CZ" sz="2000" dirty="0"/>
              <a:t>pacientů mezi kraji za posledních 24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85151" y="1478027"/>
            <a:ext cx="11487705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000" b="1" i="1" dirty="0" smtClean="0">
                <a:solidFill>
                  <a:srgbClr val="FF0000"/>
                </a:solidFill>
              </a:rPr>
              <a:t>13.4.2021</a:t>
            </a:r>
            <a:endParaRPr lang="cs-CZ" sz="2000" b="1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2000" b="1" i="1" dirty="0" smtClean="0"/>
              <a:t>Nebyl požadován žádný transport pacientů</a:t>
            </a:r>
            <a:endParaRPr lang="cs-CZ" sz="2000" b="1" i="1" dirty="0"/>
          </a:p>
          <a:p>
            <a:pPr marL="0" indent="0">
              <a:buNone/>
            </a:pPr>
            <a:endParaRPr lang="cs-CZ" sz="2000" b="1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2000" b="1" i="1" dirty="0" smtClean="0">
                <a:solidFill>
                  <a:srgbClr val="FF0000"/>
                </a:solidFill>
              </a:rPr>
              <a:t>14.4.2021</a:t>
            </a:r>
            <a:endParaRPr lang="cs-CZ" sz="20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2000" b="1" i="1" dirty="0"/>
              <a:t>Nebyl požadován žádný transport pacientů</a:t>
            </a:r>
          </a:p>
          <a:p>
            <a:pPr marL="0" indent="0">
              <a:buNone/>
            </a:pPr>
            <a:endParaRPr lang="cs-CZ" sz="2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331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7757" y="0"/>
            <a:ext cx="9885238" cy="896492"/>
          </a:xfrm>
        </p:spPr>
        <p:txBody>
          <a:bodyPr/>
          <a:lstStyle/>
          <a:p>
            <a:r>
              <a:rPr lang="cs-CZ" dirty="0"/>
              <a:t>NDLP – </a:t>
            </a:r>
            <a:r>
              <a:rPr lang="cs-CZ" dirty="0" smtClean="0"/>
              <a:t>Překlady pacientů </a:t>
            </a:r>
            <a:r>
              <a:rPr lang="cs-CZ" dirty="0"/>
              <a:t>mezi kraji za posledních 24 hodin.</a:t>
            </a:r>
          </a:p>
        </p:txBody>
      </p:sp>
      <p:graphicFrame>
        <p:nvGraphicFramePr>
          <p:cNvPr id="7" name="Zástupný symbol pro obsah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332026"/>
              </p:ext>
            </p:extLst>
          </p:nvPr>
        </p:nvGraphicFramePr>
        <p:xfrm>
          <a:off x="1011382" y="1380259"/>
          <a:ext cx="4209011" cy="3427095"/>
        </p:xfrm>
        <a:graphic>
          <a:graphicData uri="http://schemas.openxmlformats.org/drawingml/2006/table">
            <a:tbl>
              <a:tblPr/>
              <a:tblGrid>
                <a:gridCol w="1858473">
                  <a:extLst>
                    <a:ext uri="{9D8B030D-6E8A-4147-A177-3AD203B41FA5}">
                      <a16:colId xmlns:a16="http://schemas.microsoft.com/office/drawing/2014/main" val="3248937750"/>
                    </a:ext>
                  </a:extLst>
                </a:gridCol>
                <a:gridCol w="2350538">
                  <a:extLst>
                    <a:ext uri="{9D8B030D-6E8A-4147-A177-3AD203B41FA5}">
                      <a16:colId xmlns:a16="http://schemas.microsoft.com/office/drawing/2014/main" val="150989703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pacientů</a:t>
                      </a:r>
                      <a:r>
                        <a:rPr lang="cs-CZ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transportovaných</a:t>
                      </a:r>
                    </a:p>
                    <a:p>
                      <a:pPr algn="ctr" fontAlgn="ctr"/>
                      <a:r>
                        <a:rPr lang="cs-CZ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po zemi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964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4503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7922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9006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265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6562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7282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077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024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7993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448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4600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416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7071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544929"/>
                  </a:ext>
                </a:extLst>
              </a:tr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2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  <a:r>
                        <a:rPr lang="cs-CZ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0 pacientů</a:t>
                      </a:r>
                      <a:endParaRPr lang="cs-CZ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178738"/>
                  </a:ext>
                </a:extLst>
              </a:tr>
            </a:tbl>
          </a:graphicData>
        </a:graphic>
      </p:graphicFrame>
      <p:graphicFrame>
        <p:nvGraphicFramePr>
          <p:cNvPr id="8" name="Zástupný symbol pro obsah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0184790"/>
              </p:ext>
            </p:extLst>
          </p:nvPr>
        </p:nvGraphicFramePr>
        <p:xfrm>
          <a:off x="5644341" y="1380259"/>
          <a:ext cx="4380807" cy="3427095"/>
        </p:xfrm>
        <a:graphic>
          <a:graphicData uri="http://schemas.openxmlformats.org/drawingml/2006/table">
            <a:tbl>
              <a:tblPr/>
              <a:tblGrid>
                <a:gridCol w="2126163">
                  <a:extLst>
                    <a:ext uri="{9D8B030D-6E8A-4147-A177-3AD203B41FA5}">
                      <a16:colId xmlns:a16="http://schemas.microsoft.com/office/drawing/2014/main" val="3248937750"/>
                    </a:ext>
                  </a:extLst>
                </a:gridCol>
                <a:gridCol w="2254644">
                  <a:extLst>
                    <a:ext uri="{9D8B030D-6E8A-4147-A177-3AD203B41FA5}">
                      <a16:colId xmlns:a16="http://schemas.microsoft.com/office/drawing/2014/main" val="150989703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pacientů transportovaných letecky (LZS</a:t>
                      </a:r>
                      <a:r>
                        <a:rPr lang="cs-CZ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AČR a PČR)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964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4503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7922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9006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265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6562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7282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077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024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7993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448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4600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416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7071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86288"/>
                  </a:ext>
                </a:extLst>
              </a:tr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2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Celkem 0 pacientů</a:t>
                      </a:r>
                      <a:endParaRPr lang="cs-CZ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544929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465513" y="5353396"/>
            <a:ext cx="10656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b="1" dirty="0" smtClean="0">
                <a:solidFill>
                  <a:srgbClr val="FF0000"/>
                </a:solidFill>
              </a:rPr>
              <a:t>Celkem za posledních 24 hodin bylo </a:t>
            </a:r>
            <a:r>
              <a:rPr lang="cs-CZ" sz="2400" b="1" dirty="0">
                <a:solidFill>
                  <a:srgbClr val="FF0000"/>
                </a:solidFill>
              </a:rPr>
              <a:t>cestou NDLP </a:t>
            </a:r>
            <a:r>
              <a:rPr lang="cs-CZ" sz="2400" b="1" dirty="0" smtClean="0">
                <a:solidFill>
                  <a:srgbClr val="FF0000"/>
                </a:solidFill>
              </a:rPr>
              <a:t>přeloženo </a:t>
            </a:r>
            <a:r>
              <a:rPr lang="cs-CZ" sz="2400" b="1" dirty="0">
                <a:solidFill>
                  <a:srgbClr val="FF0000"/>
                </a:solidFill>
              </a:rPr>
              <a:t>0</a:t>
            </a:r>
            <a:r>
              <a:rPr lang="cs-CZ" sz="2400" b="1" dirty="0" smtClean="0">
                <a:solidFill>
                  <a:srgbClr val="FF0000"/>
                </a:solidFill>
              </a:rPr>
              <a:t> pacientů</a:t>
            </a:r>
            <a:endParaRPr lang="cs-CZ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21449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16276</TotalTime>
  <Words>502</Words>
  <Application>Microsoft Office PowerPoint</Application>
  <PresentationFormat>Širokoúhlá obrazovka</PresentationFormat>
  <Paragraphs>239</Paragraphs>
  <Slides>6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NDLP – vývoj obsazenosti C+ lůžek v ČR</vt:lpstr>
      <vt:lpstr>NDLP – Pozemní překlady pacientů mezi kraji za posledních 24 hodin.</vt:lpstr>
      <vt:lpstr>NDLP – Překlady pacientů mezi kraji za posledních 24 hodin.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Roman Kéval</cp:lastModifiedBy>
  <cp:revision>1148</cp:revision>
  <cp:lastPrinted>2020-10-20T04:21:56Z</cp:lastPrinted>
  <dcterms:created xsi:type="dcterms:W3CDTF">2020-07-15T10:33:32Z</dcterms:created>
  <dcterms:modified xsi:type="dcterms:W3CDTF">2021-04-14T03:41:29Z</dcterms:modified>
</cp:coreProperties>
</file>