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9"/>
  </p:notesMasterIdLst>
  <p:handoutMasterIdLst>
    <p:handoutMasterId r:id="rId10"/>
  </p:handoutMasterIdLst>
  <p:sldIdLst>
    <p:sldId id="1277" r:id="rId3"/>
    <p:sldId id="1293" r:id="rId4"/>
    <p:sldId id="1294" r:id="rId5"/>
    <p:sldId id="1298" r:id="rId6"/>
    <p:sldId id="1295" r:id="rId7"/>
    <p:sldId id="1297" r:id="rId8"/>
  </p:sldIdLst>
  <p:sldSz cx="12192000" cy="6858000"/>
  <p:notesSz cx="6950075" cy="9236075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FEEC50D9-8969-43BB-8724-35975469CB2C}">
          <p14:sldIdLst>
            <p14:sldId id="1277"/>
            <p14:sldId id="1293"/>
            <p14:sldId id="1294"/>
            <p14:sldId id="1298"/>
            <p14:sldId id="1295"/>
            <p14:sldId id="12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selý Zdeněk Mgr." initials="KZM" lastIdx="1" clrIdx="0">
    <p:extLst>
      <p:ext uri="{19B8F6BF-5375-455C-9EA6-DF929625EA0E}">
        <p15:presenceInfo xmlns:p15="http://schemas.microsoft.com/office/powerpoint/2012/main" userId="S::kyselyz@mzcr.cz::e6a1abba-87fa-4d0d-8be7-ec655e9b70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D61"/>
    <a:srgbClr val="F2F2F2"/>
    <a:srgbClr val="D31145"/>
    <a:srgbClr val="6A491C"/>
    <a:srgbClr val="00FF00"/>
    <a:srgbClr val="4D7FBC"/>
    <a:srgbClr val="FFF1C2"/>
    <a:srgbClr val="9BBB59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Styl s motivem 2 – zvýraznění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Střední styl 3 – 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Střední styl 3 – zvýraznění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Střední styl 1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76" autoAdjust="0"/>
    <p:restoredTop sz="94548" autoAdjust="0"/>
  </p:normalViewPr>
  <p:slideViewPr>
    <p:cSldViewPr snapToGrid="0">
      <p:cViewPr varScale="1">
        <p:scale>
          <a:sx n="83" d="100"/>
          <a:sy n="83" d="100"/>
        </p:scale>
        <p:origin x="869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27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172.16.18.175\share\000%20Sty&#269;n&#253;%20t&#253;m%20od%201.7.2020\25%20DIP%20-%20Dispe&#269;ink%20Intenzivn&#237;%20P&#233;&#269;e\Briefingy\Obsazenost%20lu&#778;z&#780;ek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cs-CZ" sz="2000" b="1">
                <a:solidFill>
                  <a:sysClr val="windowText" lastClr="000000"/>
                </a:solidFill>
              </a:rPr>
              <a:t>Vývoj </a:t>
            </a:r>
            <a:r>
              <a:rPr lang="cs-CZ" sz="2000" b="1" baseline="0">
                <a:solidFill>
                  <a:sysClr val="windowText" lastClr="000000"/>
                </a:solidFill>
              </a:rPr>
              <a:t>obsazenosti C+ lůžek v ČR</a:t>
            </a:r>
            <a:endParaRPr lang="cs-CZ" sz="2000" b="1">
              <a:solidFill>
                <a:sysClr val="windowText" lastClr="000000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'[Obsazenost lůžek.xlsx]List1'!$D$4</c:f>
              <c:strCache>
                <c:ptCount val="1"/>
                <c:pt idx="0">
                  <c:v>Standardní lůžka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'[Obsazenost lůžek.xlsx]List1'!$C$5:$C$38</c:f>
              <c:numCache>
                <c:formatCode>m/d/yyyy</c:formatCode>
                <c:ptCount val="34"/>
                <c:pt idx="0">
                  <c:v>44270</c:v>
                </c:pt>
                <c:pt idx="1">
                  <c:v>44271</c:v>
                </c:pt>
                <c:pt idx="2">
                  <c:v>44272</c:v>
                </c:pt>
                <c:pt idx="3">
                  <c:v>44273</c:v>
                </c:pt>
                <c:pt idx="4">
                  <c:v>44274</c:v>
                </c:pt>
                <c:pt idx="5">
                  <c:v>44275</c:v>
                </c:pt>
                <c:pt idx="6">
                  <c:v>44276</c:v>
                </c:pt>
                <c:pt idx="7">
                  <c:v>44277</c:v>
                </c:pt>
                <c:pt idx="8">
                  <c:v>44278</c:v>
                </c:pt>
                <c:pt idx="9">
                  <c:v>44279</c:v>
                </c:pt>
                <c:pt idx="10">
                  <c:v>44280</c:v>
                </c:pt>
                <c:pt idx="11">
                  <c:v>44281</c:v>
                </c:pt>
                <c:pt idx="12">
                  <c:v>44282</c:v>
                </c:pt>
                <c:pt idx="13">
                  <c:v>44283</c:v>
                </c:pt>
                <c:pt idx="14">
                  <c:v>44284</c:v>
                </c:pt>
                <c:pt idx="15">
                  <c:v>44285</c:v>
                </c:pt>
                <c:pt idx="16">
                  <c:v>44286</c:v>
                </c:pt>
                <c:pt idx="17">
                  <c:v>44287</c:v>
                </c:pt>
                <c:pt idx="18">
                  <c:v>44288</c:v>
                </c:pt>
                <c:pt idx="19">
                  <c:v>44289</c:v>
                </c:pt>
                <c:pt idx="20">
                  <c:v>44290</c:v>
                </c:pt>
                <c:pt idx="21">
                  <c:v>44291</c:v>
                </c:pt>
                <c:pt idx="22">
                  <c:v>44292</c:v>
                </c:pt>
                <c:pt idx="23">
                  <c:v>44293</c:v>
                </c:pt>
                <c:pt idx="24">
                  <c:v>44294</c:v>
                </c:pt>
                <c:pt idx="25">
                  <c:v>44295</c:v>
                </c:pt>
                <c:pt idx="26">
                  <c:v>44296</c:v>
                </c:pt>
                <c:pt idx="27">
                  <c:v>44297</c:v>
                </c:pt>
                <c:pt idx="28">
                  <c:v>44298</c:v>
                </c:pt>
                <c:pt idx="29">
                  <c:v>44299</c:v>
                </c:pt>
                <c:pt idx="30">
                  <c:v>44300</c:v>
                </c:pt>
                <c:pt idx="31">
                  <c:v>44301</c:v>
                </c:pt>
                <c:pt idx="32">
                  <c:v>44302</c:v>
                </c:pt>
                <c:pt idx="33">
                  <c:v>44303</c:v>
                </c:pt>
              </c:numCache>
            </c:numRef>
          </c:cat>
          <c:val>
            <c:numRef>
              <c:f>'[Obsazenost lůžek.xlsx]List1'!$D$5:$D$38</c:f>
              <c:numCache>
                <c:formatCode>#,##0</c:formatCode>
                <c:ptCount val="34"/>
                <c:pt idx="0">
                  <c:v>6602</c:v>
                </c:pt>
                <c:pt idx="1">
                  <c:v>7115</c:v>
                </c:pt>
                <c:pt idx="2">
                  <c:v>7150</c:v>
                </c:pt>
                <c:pt idx="3">
                  <c:v>7071</c:v>
                </c:pt>
                <c:pt idx="4">
                  <c:v>6936</c:v>
                </c:pt>
                <c:pt idx="5">
                  <c:v>6814</c:v>
                </c:pt>
                <c:pt idx="6">
                  <c:v>6376</c:v>
                </c:pt>
                <c:pt idx="7">
                  <c:v>6239</c:v>
                </c:pt>
                <c:pt idx="8">
                  <c:v>6746</c:v>
                </c:pt>
                <c:pt idx="9">
                  <c:v>6640</c:v>
                </c:pt>
                <c:pt idx="10">
                  <c:v>6384</c:v>
                </c:pt>
                <c:pt idx="11">
                  <c:v>6242</c:v>
                </c:pt>
                <c:pt idx="12">
                  <c:v>6215</c:v>
                </c:pt>
                <c:pt idx="13">
                  <c:v>5696</c:v>
                </c:pt>
                <c:pt idx="14" formatCode="General">
                  <c:v>5570</c:v>
                </c:pt>
                <c:pt idx="15" formatCode="General">
                  <c:v>6118</c:v>
                </c:pt>
                <c:pt idx="16" formatCode="General">
                  <c:v>5980</c:v>
                </c:pt>
                <c:pt idx="17">
                  <c:v>5751</c:v>
                </c:pt>
                <c:pt idx="18">
                  <c:v>5548</c:v>
                </c:pt>
                <c:pt idx="19">
                  <c:v>5084</c:v>
                </c:pt>
                <c:pt idx="20">
                  <c:v>4968</c:v>
                </c:pt>
                <c:pt idx="21">
                  <c:v>4475</c:v>
                </c:pt>
                <c:pt idx="22">
                  <c:v>4457</c:v>
                </c:pt>
                <c:pt idx="23">
                  <c:v>5460</c:v>
                </c:pt>
                <c:pt idx="24">
                  <c:v>5189</c:v>
                </c:pt>
                <c:pt idx="25">
                  <c:v>4832</c:v>
                </c:pt>
                <c:pt idx="26">
                  <c:v>4586</c:v>
                </c:pt>
                <c:pt idx="27">
                  <c:v>4030</c:v>
                </c:pt>
                <c:pt idx="28">
                  <c:v>3880</c:v>
                </c:pt>
                <c:pt idx="29">
                  <c:v>4182</c:v>
                </c:pt>
                <c:pt idx="30">
                  <c:v>3963</c:v>
                </c:pt>
                <c:pt idx="31">
                  <c:v>3757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20-487F-9BF5-8CDDF90DFB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2050880"/>
        <c:axId val="712047136"/>
      </c:lineChart>
      <c:lineChart>
        <c:grouping val="standard"/>
        <c:varyColors val="0"/>
        <c:ser>
          <c:idx val="1"/>
          <c:order val="1"/>
          <c:tx>
            <c:strRef>
              <c:f>'[Obsazenost lůžek.xlsx]List1'!$E$4</c:f>
              <c:strCache>
                <c:ptCount val="1"/>
                <c:pt idx="0">
                  <c:v>Intenzivní péče (UPV/NIV + CPAP/HFNO)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'[Obsazenost lůžek.xlsx]List1'!$C$5:$C$38</c:f>
              <c:numCache>
                <c:formatCode>m/d/yyyy</c:formatCode>
                <c:ptCount val="34"/>
                <c:pt idx="0">
                  <c:v>44270</c:v>
                </c:pt>
                <c:pt idx="1">
                  <c:v>44271</c:v>
                </c:pt>
                <c:pt idx="2">
                  <c:v>44272</c:v>
                </c:pt>
                <c:pt idx="3">
                  <c:v>44273</c:v>
                </c:pt>
                <c:pt idx="4">
                  <c:v>44274</c:v>
                </c:pt>
                <c:pt idx="5">
                  <c:v>44275</c:v>
                </c:pt>
                <c:pt idx="6">
                  <c:v>44276</c:v>
                </c:pt>
                <c:pt idx="7">
                  <c:v>44277</c:v>
                </c:pt>
                <c:pt idx="8">
                  <c:v>44278</c:v>
                </c:pt>
                <c:pt idx="9">
                  <c:v>44279</c:v>
                </c:pt>
                <c:pt idx="10">
                  <c:v>44280</c:v>
                </c:pt>
                <c:pt idx="11">
                  <c:v>44281</c:v>
                </c:pt>
                <c:pt idx="12">
                  <c:v>44282</c:v>
                </c:pt>
                <c:pt idx="13">
                  <c:v>44283</c:v>
                </c:pt>
                <c:pt idx="14">
                  <c:v>44284</c:v>
                </c:pt>
                <c:pt idx="15">
                  <c:v>44285</c:v>
                </c:pt>
                <c:pt idx="16">
                  <c:v>44286</c:v>
                </c:pt>
                <c:pt idx="17">
                  <c:v>44287</c:v>
                </c:pt>
                <c:pt idx="18">
                  <c:v>44288</c:v>
                </c:pt>
                <c:pt idx="19">
                  <c:v>44289</c:v>
                </c:pt>
                <c:pt idx="20">
                  <c:v>44290</c:v>
                </c:pt>
                <c:pt idx="21">
                  <c:v>44291</c:v>
                </c:pt>
                <c:pt idx="22">
                  <c:v>44292</c:v>
                </c:pt>
                <c:pt idx="23">
                  <c:v>44293</c:v>
                </c:pt>
                <c:pt idx="24">
                  <c:v>44294</c:v>
                </c:pt>
                <c:pt idx="25">
                  <c:v>44295</c:v>
                </c:pt>
                <c:pt idx="26">
                  <c:v>44296</c:v>
                </c:pt>
                <c:pt idx="27">
                  <c:v>44297</c:v>
                </c:pt>
                <c:pt idx="28">
                  <c:v>44298</c:v>
                </c:pt>
                <c:pt idx="29">
                  <c:v>44299</c:v>
                </c:pt>
                <c:pt idx="30">
                  <c:v>44300</c:v>
                </c:pt>
                <c:pt idx="31">
                  <c:v>44301</c:v>
                </c:pt>
                <c:pt idx="32">
                  <c:v>44302</c:v>
                </c:pt>
                <c:pt idx="33">
                  <c:v>44303</c:v>
                </c:pt>
              </c:numCache>
            </c:numRef>
          </c:cat>
          <c:val>
            <c:numRef>
              <c:f>'[Obsazenost lůžek.xlsx]List1'!$E$5:$E$38</c:f>
              <c:numCache>
                <c:formatCode>#,##0</c:formatCode>
                <c:ptCount val="34"/>
                <c:pt idx="0">
                  <c:v>1760</c:v>
                </c:pt>
                <c:pt idx="1">
                  <c:v>1824</c:v>
                </c:pt>
                <c:pt idx="2">
                  <c:v>1856</c:v>
                </c:pt>
                <c:pt idx="3">
                  <c:v>1839</c:v>
                </c:pt>
                <c:pt idx="4">
                  <c:v>1837</c:v>
                </c:pt>
                <c:pt idx="5">
                  <c:v>1818</c:v>
                </c:pt>
                <c:pt idx="6">
                  <c:v>1792</c:v>
                </c:pt>
                <c:pt idx="7">
                  <c:v>1768</c:v>
                </c:pt>
                <c:pt idx="8">
                  <c:v>1799</c:v>
                </c:pt>
                <c:pt idx="9">
                  <c:v>1762</c:v>
                </c:pt>
                <c:pt idx="10">
                  <c:v>1739</c:v>
                </c:pt>
                <c:pt idx="11">
                  <c:v>1723</c:v>
                </c:pt>
                <c:pt idx="12">
                  <c:v>1682</c:v>
                </c:pt>
                <c:pt idx="13">
                  <c:v>1641</c:v>
                </c:pt>
                <c:pt idx="14">
                  <c:v>1618</c:v>
                </c:pt>
                <c:pt idx="15">
                  <c:v>1606</c:v>
                </c:pt>
                <c:pt idx="16">
                  <c:v>1600</c:v>
                </c:pt>
                <c:pt idx="17">
                  <c:v>1547</c:v>
                </c:pt>
                <c:pt idx="18">
                  <c:v>1504</c:v>
                </c:pt>
                <c:pt idx="19">
                  <c:v>1446</c:v>
                </c:pt>
                <c:pt idx="20">
                  <c:v>1416</c:v>
                </c:pt>
                <c:pt idx="21">
                  <c:v>1312</c:v>
                </c:pt>
                <c:pt idx="22">
                  <c:v>1365</c:v>
                </c:pt>
                <c:pt idx="23">
                  <c:v>1315</c:v>
                </c:pt>
                <c:pt idx="24">
                  <c:v>1315</c:v>
                </c:pt>
                <c:pt idx="25">
                  <c:v>1312</c:v>
                </c:pt>
                <c:pt idx="26">
                  <c:v>1275</c:v>
                </c:pt>
                <c:pt idx="27">
                  <c:v>1241</c:v>
                </c:pt>
                <c:pt idx="28">
                  <c:v>1190</c:v>
                </c:pt>
                <c:pt idx="29">
                  <c:v>1166</c:v>
                </c:pt>
                <c:pt idx="30">
                  <c:v>1166</c:v>
                </c:pt>
                <c:pt idx="31">
                  <c:v>1131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420-487F-9BF5-8CDDF90DFB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2083040"/>
        <c:axId val="592080960"/>
      </c:lineChart>
      <c:dateAx>
        <c:axId val="71205088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12047136"/>
        <c:crosses val="autoZero"/>
        <c:auto val="1"/>
        <c:lblOffset val="100"/>
        <c:baseTimeUnit val="days"/>
      </c:dateAx>
      <c:valAx>
        <c:axId val="712047136"/>
        <c:scaling>
          <c:orientation val="minMax"/>
          <c:min val="3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100" b="0">
                    <a:solidFill>
                      <a:sysClr val="windowText" lastClr="000000"/>
                    </a:solidFill>
                  </a:rPr>
                  <a:t>Standardní lůžka</a:t>
                </a:r>
              </a:p>
            </c:rich>
          </c:tx>
          <c:layout>
            <c:manualLayout>
              <c:xMode val="edge"/>
              <c:yMode val="edge"/>
              <c:x val="3.8641338415073595E-3"/>
              <c:y val="0.32176777861776218"/>
            </c:manualLayout>
          </c:layout>
          <c:overlay val="0"/>
          <c:spPr>
            <a:noFill/>
            <a:ln w="15875">
              <a:solidFill>
                <a:schemeClr val="accent1">
                  <a:lumMod val="75000"/>
                </a:schemeClr>
              </a:solidFill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12050880"/>
        <c:crosses val="autoZero"/>
        <c:crossBetween val="between"/>
      </c:valAx>
      <c:valAx>
        <c:axId val="592080960"/>
        <c:scaling>
          <c:orientation val="minMax"/>
          <c:min val="100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100" b="0">
                    <a:solidFill>
                      <a:sysClr val="windowText" lastClr="000000"/>
                    </a:solidFill>
                  </a:rPr>
                  <a:t>Intenzivní lůžka </a:t>
                </a:r>
              </a:p>
            </c:rich>
          </c:tx>
          <c:layout>
            <c:manualLayout>
              <c:xMode val="edge"/>
              <c:yMode val="edge"/>
              <c:x val="0.97101638157299319"/>
              <c:y val="0.31716722465630348"/>
            </c:manualLayout>
          </c:layout>
          <c:overlay val="0"/>
          <c:spPr>
            <a:noFill/>
            <a:ln w="15875">
              <a:solidFill>
                <a:schemeClr val="accent2"/>
              </a:solidFill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92083040"/>
        <c:crosses val="max"/>
        <c:crossBetween val="between"/>
      </c:valAx>
      <c:dateAx>
        <c:axId val="592083040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592080960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0.81706</cdr:x>
      <cdr:y>0.9369</cdr:y>
    </cdr:from>
    <cdr:to>
      <cdr:x>1</cdr:x>
      <cdr:y>0.98088</cdr:y>
    </cdr:to>
    <cdr:sp macro="" textlink="">
      <cdr:nvSpPr>
        <cdr:cNvPr id="2" name="TextovéPole 1"/>
        <cdr:cNvSpPr txBox="1"/>
      </cdr:nvSpPr>
      <cdr:spPr>
        <a:xfrm xmlns:a="http://schemas.openxmlformats.org/drawingml/2006/main">
          <a:off x="6296025" y="4667249"/>
          <a:ext cx="1409700" cy="2190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 anchor="ctr"/>
        <a:lstStyle xmlns:a="http://schemas.openxmlformats.org/drawingml/2006/main"/>
        <a:p xmlns:a="http://schemas.openxmlformats.org/drawingml/2006/main">
          <a:pPr algn="ctr"/>
          <a:r>
            <a:rPr lang="cs-CZ" sz="1200" b="1">
              <a:latin typeface="+mn-lt"/>
            </a:rPr>
            <a:t>Zdroj: ÚZIS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936137" y="0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8527-8C78-4670-A74D-468E88FB2658}" type="datetimeFigureOut">
              <a:rPr lang="cs-CZ" smtClean="0"/>
              <a:t>16.04.2021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1" y="8772414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936137" y="8772414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D0693-75AC-4F46-BBF1-1CD96A6AD73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0464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936767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16.04.2021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704850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936767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BFCB68-01F3-4028-943D-0453D67E25ED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419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7505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-2154" y="5761783"/>
            <a:ext cx="12192000" cy="10962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24755"/>
            <a:ext cx="9144000" cy="1071549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1604"/>
            <a:ext cx="9144000" cy="107154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9C6DB8DB-B4CE-44F2-A1F7-0115BA3B53A2}"/>
              </a:ext>
            </a:extLst>
          </p:cNvPr>
          <p:cNvCxnSpPr/>
          <p:nvPr userDrawn="1"/>
        </p:nvCxnSpPr>
        <p:spPr>
          <a:xfrm>
            <a:off x="20409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A3FF7D14-88C2-4766-B102-07A71872BC84}"/>
              </a:ext>
            </a:extLst>
          </p:cNvPr>
          <p:cNvCxnSpPr/>
          <p:nvPr userDrawn="1"/>
        </p:nvCxnSpPr>
        <p:spPr>
          <a:xfrm>
            <a:off x="7264966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17C1E084-43DA-4F32-BC38-0A779DDC3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332066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cký objekt 15">
            <a:extLst>
              <a:ext uri="{FF2B5EF4-FFF2-40B4-BE49-F238E27FC236}">
                <a16:creationId xmlns:a16="http://schemas.microsoft.com/office/drawing/2014/main" id="{2E38FE36-8704-4B15-B3ED-B5C034568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48260FB5-167E-9443-AE69-16DC60C783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8127997" y="0"/>
            <a:ext cx="406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Obdélník 11"/>
          <p:cNvSpPr/>
          <p:nvPr userDrawn="1"/>
        </p:nvSpPr>
        <p:spPr>
          <a:xfrm>
            <a:off x="8127997" y="4673599"/>
            <a:ext cx="4064003" cy="2184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539003" y="1135062"/>
            <a:ext cx="3241991" cy="1757362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32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pPr lvl="0" algn="ctr"/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1921" y="644672"/>
            <a:ext cx="6483982" cy="5654528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2400" dirty="0" smtClean="0"/>
            </a:lvl1pPr>
          </a:lstStyle>
          <a:p>
            <a:pPr marL="0" lvl="0" indent="0" algn="ctr">
              <a:buNone/>
            </a:pPr>
            <a:r>
              <a:rPr lang="cs-CZ" dirty="0"/>
              <a:t>Kliknutím lze upravit styly předlohy textu.</a:t>
            </a: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0369" y="5986922"/>
            <a:ext cx="2430126" cy="852293"/>
          </a:xfrm>
          <a:prstGeom prst="rect">
            <a:avLst/>
          </a:prstGeom>
        </p:spPr>
      </p:pic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9" name="Přímá spojnice 8"/>
          <p:cNvCxnSpPr/>
          <p:nvPr userDrawn="1"/>
        </p:nvCxnSpPr>
        <p:spPr>
          <a:xfrm flipV="1">
            <a:off x="8128000" y="0"/>
            <a:ext cx="0" cy="685800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Skupina 15"/>
          <p:cNvGrpSpPr/>
          <p:nvPr userDrawn="1"/>
        </p:nvGrpSpPr>
        <p:grpSpPr>
          <a:xfrm>
            <a:off x="9167650" y="3681252"/>
            <a:ext cx="1984694" cy="1984694"/>
            <a:chOff x="-4198256" y="-1833664"/>
            <a:chExt cx="6858000" cy="6858000"/>
          </a:xfrm>
        </p:grpSpPr>
        <p:sp>
          <p:nvSpPr>
            <p:cNvPr id="17" name="Ovál 16"/>
            <p:cNvSpPr/>
            <p:nvPr/>
          </p:nvSpPr>
          <p:spPr>
            <a:xfrm>
              <a:off x="-3308310" y="-943718"/>
              <a:ext cx="5049080" cy="50490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8" name="Obráze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198256" y="-1833664"/>
              <a:ext cx="6858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4455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Obdélník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 userDrawn="1"/>
        </p:nvSpPr>
        <p:spPr>
          <a:xfrm>
            <a:off x="1511300" y="6244853"/>
            <a:ext cx="10680700" cy="61314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44853"/>
            <a:ext cx="1778000" cy="613147"/>
          </a:xfrm>
          <a:prstGeom prst="rect">
            <a:avLst/>
          </a:prstGeom>
        </p:spPr>
      </p:pic>
      <p:grpSp>
        <p:nvGrpSpPr>
          <p:cNvPr id="3" name="Skupina 2"/>
          <p:cNvGrpSpPr/>
          <p:nvPr userDrawn="1"/>
        </p:nvGrpSpPr>
        <p:grpSpPr>
          <a:xfrm>
            <a:off x="11023600" y="5681975"/>
            <a:ext cx="1041400" cy="1074956"/>
            <a:chOff x="10733618" y="5437836"/>
            <a:chExt cx="1375832" cy="1420164"/>
          </a:xfrm>
        </p:grpSpPr>
        <p:sp>
          <p:nvSpPr>
            <p:cNvPr id="8" name="Ovál 7"/>
            <p:cNvSpPr/>
            <p:nvPr userDrawn="1"/>
          </p:nvSpPr>
          <p:spPr>
            <a:xfrm>
              <a:off x="10974122" y="5757656"/>
              <a:ext cx="894824" cy="8948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0" name="Obrázek 9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733618" y="5437836"/>
              <a:ext cx="1375832" cy="1420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8265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052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 userDrawn="1"/>
        </p:nvSpPr>
        <p:spPr>
          <a:xfrm rot="10800000"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6000">
                <a:schemeClr val="tx1">
                  <a:lumMod val="65000"/>
                  <a:lumOff val="35000"/>
                </a:schemeClr>
              </a:gs>
              <a:gs pos="27000">
                <a:schemeClr val="tx1">
                  <a:lumMod val="85000"/>
                  <a:lumOff val="15000"/>
                </a:schemeClr>
              </a:gs>
              <a:gs pos="63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94424"/>
            <a:ext cx="2654300" cy="663576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2249716"/>
            <a:ext cx="2336800" cy="2336800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Obdélník 1"/>
          <p:cNvSpPr/>
          <p:nvPr userDrawn="1"/>
        </p:nvSpPr>
        <p:spPr>
          <a:xfrm>
            <a:off x="4221769" y="4683938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5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47" y="1652595"/>
            <a:ext cx="11487705" cy="4409893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69EDE3C-273C-4A62-8AE9-D7C37796420F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DD8FE222-C5DA-489E-A8D2-33FE8FCEBFB9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ek 13">
            <a:extLst>
              <a:ext uri="{FF2B5EF4-FFF2-40B4-BE49-F238E27FC236}">
                <a16:creationId xmlns:a16="http://schemas.microsoft.com/office/drawing/2014/main" id="{89115CFD-E318-44F9-9C3F-F0D1DFB085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6277FD-5BED-487E-A934-D1523A7642AC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447D9C5A-7FE9-3A4D-8ADB-213088003C1A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CC8969BD-C246-CA42-B13C-EE47BC3DCA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0" name="Grafický objekt 19">
              <a:extLst>
                <a:ext uri="{FF2B5EF4-FFF2-40B4-BE49-F238E27FC236}">
                  <a16:creationId xmlns:a16="http://schemas.microsoft.com/office/drawing/2014/main" id="{E0BADCCC-4F74-4F0A-A7EF-44B904712F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6BECE3A1-9B13-4F1D-A61E-AF2067EC3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49F50076-713F-4EFA-BEB6-E92A7CA2E9D8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91C1F1F5-9E1B-45D1-B8A7-385438BD57F0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5110A526-5ED1-4270-B431-200E8EA05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E07EC997-097D-4BDE-970B-3BD77460A79F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20E63B92-56D5-F945-8613-CB3F227EB275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21" name="Grafický objekt 20">
              <a:extLst>
                <a:ext uri="{FF2B5EF4-FFF2-40B4-BE49-F238E27FC236}">
                  <a16:creationId xmlns:a16="http://schemas.microsoft.com/office/drawing/2014/main" id="{8251C239-9A82-3C4F-8A6F-8FDEBACFE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2" name="Grafický objekt 21">
              <a:extLst>
                <a:ext uri="{FF2B5EF4-FFF2-40B4-BE49-F238E27FC236}">
                  <a16:creationId xmlns:a16="http://schemas.microsoft.com/office/drawing/2014/main" id="{D9D13083-7433-7A41-9812-10A926FB1B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06028A-BD57-470C-9B71-297203A57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9500876C-494A-AE40-BB68-202F9D2E4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17B44333-A92B-1F45-947C-508903C71A1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E4590B06-0543-4571-8850-63C8D7437710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939BFE6-5AA9-48F7-9C79-C28DD31BA5CC}"/>
              </a:ext>
            </a:extLst>
          </p:cNvPr>
          <p:cNvSpPr/>
          <p:nvPr userDrawn="1"/>
        </p:nvSpPr>
        <p:spPr>
          <a:xfrm>
            <a:off x="4221769" y="4075589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E93BC90-CA18-4B4A-BD99-CD309B767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A9EE4D8D-F381-054C-B05F-C0F073A786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4E187FAC-8385-4A41-BD8D-043AE215E17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3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Obrázek 3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Obdélník 2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  <a:alpha val="90000"/>
                </a:schemeClr>
              </a:gs>
              <a:gs pos="83000">
                <a:schemeClr val="accent3">
                  <a:lumMod val="45000"/>
                  <a:lumOff val="55000"/>
                  <a:alpha val="90000"/>
                </a:schemeClr>
              </a:gs>
              <a:gs pos="100000">
                <a:schemeClr val="accent3">
                  <a:lumMod val="30000"/>
                  <a:lumOff val="70000"/>
                  <a:alpha val="9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64343" y="3700284"/>
            <a:ext cx="9144000" cy="1315225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64341" y="5107060"/>
            <a:ext cx="9144000" cy="9988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lze upravit styl předlohy.</a:t>
            </a:r>
          </a:p>
        </p:txBody>
      </p:sp>
      <p:cxnSp>
        <p:nvCxnSpPr>
          <p:cNvPr id="7" name="Přímá spojnice 6"/>
          <p:cNvCxnSpPr/>
          <p:nvPr userDrawn="1"/>
        </p:nvCxnSpPr>
        <p:spPr>
          <a:xfrm>
            <a:off x="20409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0220324" y="0"/>
            <a:ext cx="1971675" cy="365125"/>
          </a:xfrm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" name="Přímá spojnice 21"/>
          <p:cNvCxnSpPr/>
          <p:nvPr userDrawn="1"/>
        </p:nvCxnSpPr>
        <p:spPr>
          <a:xfrm>
            <a:off x="7264966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Obrázek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53" y="1319035"/>
            <a:ext cx="1984694" cy="1984694"/>
          </a:xfrm>
          <a:prstGeom prst="rect">
            <a:avLst/>
          </a:prstGeom>
        </p:spPr>
      </p:pic>
      <p:sp>
        <p:nvSpPr>
          <p:cNvPr id="6" name="Kosoúhelník 5"/>
          <p:cNvSpPr/>
          <p:nvPr userDrawn="1"/>
        </p:nvSpPr>
        <p:spPr>
          <a:xfrm rot="10800000">
            <a:off x="1503900" y="-12894"/>
            <a:ext cx="2438400" cy="900000"/>
          </a:xfrm>
          <a:prstGeom prst="parallelogram">
            <a:avLst>
              <a:gd name="adj" fmla="val 86251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667" y="-12894"/>
            <a:ext cx="2801962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65100"/>
            <a:ext cx="9379857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755396"/>
            <a:ext cx="10375900" cy="4351338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cxnSp>
        <p:nvCxnSpPr>
          <p:cNvPr id="8" name="Přímá spojnice 7"/>
          <p:cNvCxnSpPr/>
          <p:nvPr userDrawn="1"/>
        </p:nvCxnSpPr>
        <p:spPr>
          <a:xfrm flipV="1">
            <a:off x="0" y="1085178"/>
            <a:ext cx="10218057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Přímá spojnice 11"/>
          <p:cNvCxnSpPr/>
          <p:nvPr userDrawn="1"/>
        </p:nvCxnSpPr>
        <p:spPr>
          <a:xfrm>
            <a:off x="11826903" y="1085177"/>
            <a:ext cx="365097" cy="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délník 9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81" y="414958"/>
            <a:ext cx="1340438" cy="13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0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538340"/>
            <a:ext cx="10375900" cy="4568394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4418"/>
            <a:ext cx="432000" cy="43358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Nadpis 1"/>
          <p:cNvSpPr>
            <a:spLocks noGrp="1"/>
          </p:cNvSpPr>
          <p:nvPr>
            <p:ph type="title"/>
          </p:nvPr>
        </p:nvSpPr>
        <p:spPr>
          <a:xfrm>
            <a:off x="838201" y="165100"/>
            <a:ext cx="8001000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cxnSp>
        <p:nvCxnSpPr>
          <p:cNvPr id="13" name="Přímá spojnice 12"/>
          <p:cNvCxnSpPr/>
          <p:nvPr userDrawn="1"/>
        </p:nvCxnSpPr>
        <p:spPr>
          <a:xfrm flipV="1">
            <a:off x="0" y="1085179"/>
            <a:ext cx="12192000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délník 7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0052" y="97662"/>
            <a:ext cx="2661948" cy="9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3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61" r:id="rId4"/>
    <p:sldLayoutId id="2147483658" r:id="rId5"/>
    <p:sldLayoutId id="2147483662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32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4294967295"/>
          </p:nvPr>
        </p:nvSpPr>
        <p:spPr>
          <a:xfrm>
            <a:off x="11771313" y="6443663"/>
            <a:ext cx="420687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Nadpis 1"/>
          <p:cNvSpPr>
            <a:spLocks noGrp="1"/>
          </p:cNvSpPr>
          <p:nvPr>
            <p:ph type="ctrTitle"/>
          </p:nvPr>
        </p:nvSpPr>
        <p:spPr>
          <a:xfrm>
            <a:off x="1368547" y="3690851"/>
            <a:ext cx="9842263" cy="1829090"/>
          </a:xfrm>
        </p:spPr>
        <p:txBody>
          <a:bodyPr>
            <a:normAutofit fontScale="90000"/>
          </a:bodyPr>
          <a:lstStyle/>
          <a:p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Operační briefing ICŘT </a:t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i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Národní dispečink lůžkové péče</a:t>
            </a: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cs-CZ" b="1" i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odnadpis 2"/>
          <p:cNvSpPr>
            <a:spLocks noGrp="1"/>
          </p:cNvSpPr>
          <p:nvPr>
            <p:ph type="subTitle" idx="1"/>
          </p:nvPr>
        </p:nvSpPr>
        <p:spPr>
          <a:xfrm>
            <a:off x="1659489" y="6344687"/>
            <a:ext cx="9144000" cy="513313"/>
          </a:xfrm>
        </p:spPr>
        <p:txBody>
          <a:bodyPr>
            <a:normAutofit/>
          </a:bodyPr>
          <a:lstStyle/>
          <a:p>
            <a:r>
              <a:rPr lang="cs-CZ" b="1" dirty="0" smtClean="0"/>
              <a:t>16. dubna 2021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384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1"/>
            <a:ext cx="11038993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9062719" y="2572320"/>
            <a:ext cx="2923309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 smtClean="0"/>
              <a:t>Obsazená akutní lůžka C+ pacienty</a:t>
            </a:r>
          </a:p>
          <a:p>
            <a:pPr algn="ctr"/>
            <a:r>
              <a:rPr lang="cs-CZ" b="1" dirty="0"/>
              <a:t>k </a:t>
            </a:r>
            <a:r>
              <a:rPr lang="cs-CZ" b="1" dirty="0" smtClean="0"/>
              <a:t>15.4.2021 </a:t>
            </a:r>
            <a:r>
              <a:rPr lang="cs-CZ" b="1" dirty="0" smtClean="0"/>
              <a:t>00:24</a:t>
            </a:r>
          </a:p>
          <a:p>
            <a:pPr algn="ctr"/>
            <a:r>
              <a:rPr lang="cs-CZ" sz="900" b="1" dirty="0" smtClean="0"/>
              <a:t>(aktuálnější data v tuto chvíli nemáme k dispozici)</a:t>
            </a:r>
            <a:endParaRPr lang="cs-CZ" sz="900" b="1" dirty="0"/>
          </a:p>
          <a:p>
            <a:pPr algn="ctr"/>
            <a:endParaRPr lang="cs-CZ" sz="2000" b="1" dirty="0"/>
          </a:p>
          <a:p>
            <a:pPr algn="ctr"/>
            <a:r>
              <a:rPr lang="cs-CZ" sz="2000" b="1" dirty="0" smtClean="0"/>
              <a:t>1 131</a:t>
            </a:r>
            <a:endParaRPr lang="cs-CZ" sz="2000" b="1" dirty="0"/>
          </a:p>
        </p:txBody>
      </p:sp>
      <p:sp>
        <p:nvSpPr>
          <p:cNvPr id="26" name="Obdélník 25"/>
          <p:cNvSpPr/>
          <p:nvPr/>
        </p:nvSpPr>
        <p:spPr>
          <a:xfrm>
            <a:off x="2888055" y="5642423"/>
            <a:ext cx="34392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400" b="1" dirty="0">
                <a:solidFill>
                  <a:srgbClr val="000000"/>
                </a:solidFill>
                <a:latin typeface="Calibri" panose="020F0502020204030204" pitchFamily="34" charset="0"/>
              </a:rPr>
              <a:t> Nemocnice s aktualizací starší 48 hod.: </a:t>
            </a:r>
            <a:r>
              <a:rPr lang="pl-PL" sz="1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13</a:t>
            </a:r>
            <a:r>
              <a:rPr lang="pl-PL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pl-PL" sz="1400" dirty="0" smtClean="0"/>
              <a:t> </a:t>
            </a:r>
            <a:endParaRPr lang="cs-CZ" sz="1400" dirty="0"/>
          </a:p>
          <a:p>
            <a:endParaRPr lang="cs-CZ" dirty="0"/>
          </a:p>
        </p:txBody>
      </p:sp>
      <p:pic>
        <p:nvPicPr>
          <p:cNvPr id="29" name="Obrázek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16" y="6011755"/>
            <a:ext cx="8628301" cy="258300"/>
          </a:xfrm>
          <a:prstGeom prst="rect">
            <a:avLst/>
          </a:prstGeom>
        </p:spPr>
      </p:pic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198354"/>
              </p:ext>
            </p:extLst>
          </p:nvPr>
        </p:nvGraphicFramePr>
        <p:xfrm>
          <a:off x="332816" y="1105285"/>
          <a:ext cx="8628301" cy="4611452"/>
        </p:xfrm>
        <a:graphic>
          <a:graphicData uri="http://schemas.openxmlformats.org/drawingml/2006/table">
            <a:tbl>
              <a:tblPr/>
              <a:tblGrid>
                <a:gridCol w="2306788">
                  <a:extLst>
                    <a:ext uri="{9D8B030D-6E8A-4147-A177-3AD203B41FA5}">
                      <a16:colId xmlns:a16="http://schemas.microsoft.com/office/drawing/2014/main" val="1783072469"/>
                    </a:ext>
                  </a:extLst>
                </a:gridCol>
                <a:gridCol w="1313799">
                  <a:extLst>
                    <a:ext uri="{9D8B030D-6E8A-4147-A177-3AD203B41FA5}">
                      <a16:colId xmlns:a16="http://schemas.microsoft.com/office/drawing/2014/main" val="3546080369"/>
                    </a:ext>
                  </a:extLst>
                </a:gridCol>
                <a:gridCol w="1298523">
                  <a:extLst>
                    <a:ext uri="{9D8B030D-6E8A-4147-A177-3AD203B41FA5}">
                      <a16:colId xmlns:a16="http://schemas.microsoft.com/office/drawing/2014/main" val="1172403876"/>
                    </a:ext>
                  </a:extLst>
                </a:gridCol>
                <a:gridCol w="1267969">
                  <a:extLst>
                    <a:ext uri="{9D8B030D-6E8A-4147-A177-3AD203B41FA5}">
                      <a16:colId xmlns:a16="http://schemas.microsoft.com/office/drawing/2014/main" val="2463507160"/>
                    </a:ext>
                  </a:extLst>
                </a:gridCol>
                <a:gridCol w="1359630">
                  <a:extLst>
                    <a:ext uri="{9D8B030D-6E8A-4147-A177-3AD203B41FA5}">
                      <a16:colId xmlns:a16="http://schemas.microsoft.com/office/drawing/2014/main" val="2610973525"/>
                    </a:ext>
                  </a:extLst>
                </a:gridCol>
                <a:gridCol w="1081592">
                  <a:extLst>
                    <a:ext uri="{9D8B030D-6E8A-4147-A177-3AD203B41FA5}">
                      <a16:colId xmlns:a16="http://schemas.microsoft.com/office/drawing/2014/main" val="2955311881"/>
                    </a:ext>
                  </a:extLst>
                </a:gridCol>
              </a:tblGrid>
              <a:tr h="194598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akutních lůžek (ARO + JIP) v ČR k 16.4. 2021, 5:30 h</a:t>
                      </a:r>
                    </a:p>
                  </a:txBody>
                  <a:tcPr marL="6056" marR="6056" marT="60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788217"/>
                  </a:ext>
                </a:extLst>
              </a:tr>
              <a:tr h="187447">
                <a:tc>
                  <a:txBody>
                    <a:bodyPr/>
                    <a:lstStyle/>
                    <a:p>
                      <a:pPr algn="ctr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6" marR="6056" marT="60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6" marR="6056" marT="60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6" marR="6056" marT="60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6" marR="6056" marT="60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6" marR="6056" marT="60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6" marR="6056" marT="60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262876"/>
                  </a:ext>
                </a:extLst>
              </a:tr>
              <a:tr h="19459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Akutní lůžka IP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164326"/>
                  </a:ext>
                </a:extLst>
              </a:tr>
              <a:tr h="562944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HFNO/CPAP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HFNO/CPAPpro Covid+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UPV/NIV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UPV/NIV pro Covid+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117879"/>
                  </a:ext>
                </a:extLst>
              </a:tr>
              <a:tr h="1874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319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650783"/>
                  </a:ext>
                </a:extLst>
              </a:tr>
              <a:tr h="1874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304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092696"/>
                  </a:ext>
                </a:extLst>
              </a:tr>
              <a:tr h="1874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411454"/>
                  </a:ext>
                </a:extLst>
              </a:tr>
              <a:tr h="1874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183783"/>
                  </a:ext>
                </a:extLst>
              </a:tr>
              <a:tr h="1874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896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606219"/>
                  </a:ext>
                </a:extLst>
              </a:tr>
              <a:tr h="20818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782214"/>
                  </a:ext>
                </a:extLst>
              </a:tr>
              <a:tr h="1874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654910"/>
                  </a:ext>
                </a:extLst>
              </a:tr>
              <a:tr h="1874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674628"/>
                  </a:ext>
                </a:extLst>
              </a:tr>
              <a:tr h="1874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432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981099"/>
                  </a:ext>
                </a:extLst>
              </a:tr>
              <a:tr h="1874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294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529256"/>
                  </a:ext>
                </a:extLst>
              </a:tr>
              <a:tr h="1874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5346759"/>
                  </a:ext>
                </a:extLst>
              </a:tr>
              <a:tr h="1874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097097"/>
                  </a:ext>
                </a:extLst>
              </a:tr>
              <a:tr h="1874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551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891975"/>
                  </a:ext>
                </a:extLst>
              </a:tr>
              <a:tr h="18764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2368021"/>
                  </a:ext>
                </a:extLst>
              </a:tr>
              <a:tr h="20154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4 195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879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684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531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281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7622222"/>
                  </a:ext>
                </a:extLst>
              </a:tr>
              <a:tr h="369335">
                <a:tc>
                  <a:txBody>
                    <a:bodyPr/>
                    <a:lstStyle/>
                    <a:p>
                      <a:pPr algn="ctr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6" marR="6056" marT="605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6" marR="6056" marT="605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6" marR="6056" marT="605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</a:t>
                      </a:r>
                    </a:p>
                  </a:txBody>
                  <a:tcPr marL="6056" marR="6056" marT="605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164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7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 smtClean="0"/>
              <a:t>Národní dispečink lůžkové péče</a:t>
            </a:r>
            <a:endParaRPr lang="cs-CZ" sz="2800" dirty="0"/>
          </a:p>
        </p:txBody>
      </p:sp>
      <p:graphicFrame>
        <p:nvGraphicFramePr>
          <p:cNvPr id="7" name="Zástupný symbol pro obsah 6"/>
          <p:cNvGraphicFramePr>
            <a:graphicFrameLocks noGrp="1"/>
          </p:cNvGraphicFramePr>
          <p:nvPr>
            <p:ph idx="1"/>
            <p:extLst/>
          </p:nvPr>
        </p:nvGraphicFramePr>
        <p:xfrm>
          <a:off x="332819" y="1014143"/>
          <a:ext cx="8888359" cy="254240"/>
        </p:xfrm>
        <a:graphic>
          <a:graphicData uri="http://schemas.openxmlformats.org/drawingml/2006/table">
            <a:tbl>
              <a:tblPr/>
              <a:tblGrid>
                <a:gridCol w="4173915">
                  <a:extLst>
                    <a:ext uri="{9D8B030D-6E8A-4147-A177-3AD203B41FA5}">
                      <a16:colId xmlns:a16="http://schemas.microsoft.com/office/drawing/2014/main" val="747149834"/>
                    </a:ext>
                  </a:extLst>
                </a:gridCol>
                <a:gridCol w="1240979">
                  <a:extLst>
                    <a:ext uri="{9D8B030D-6E8A-4147-A177-3AD203B41FA5}">
                      <a16:colId xmlns:a16="http://schemas.microsoft.com/office/drawing/2014/main" val="2366994226"/>
                    </a:ext>
                  </a:extLst>
                </a:gridCol>
                <a:gridCol w="1237782">
                  <a:extLst>
                    <a:ext uri="{9D8B030D-6E8A-4147-A177-3AD203B41FA5}">
                      <a16:colId xmlns:a16="http://schemas.microsoft.com/office/drawing/2014/main" val="963647003"/>
                    </a:ext>
                  </a:extLst>
                </a:gridCol>
                <a:gridCol w="1007497">
                  <a:extLst>
                    <a:ext uri="{9D8B030D-6E8A-4147-A177-3AD203B41FA5}">
                      <a16:colId xmlns:a16="http://schemas.microsoft.com/office/drawing/2014/main" val="2206882935"/>
                    </a:ext>
                  </a:extLst>
                </a:gridCol>
                <a:gridCol w="1228186">
                  <a:extLst>
                    <a:ext uri="{9D8B030D-6E8A-4147-A177-3AD203B41FA5}">
                      <a16:colId xmlns:a16="http://schemas.microsoft.com/office/drawing/2014/main" val="3417075034"/>
                    </a:ext>
                  </a:extLst>
                </a:gridCol>
              </a:tblGrid>
              <a:tr h="254240">
                <a:tc>
                  <a:txBody>
                    <a:bodyPr/>
                    <a:lstStyle/>
                    <a:p>
                      <a:pPr algn="r" fontAlgn="b"/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138154"/>
                  </a:ext>
                </a:extLst>
              </a:tr>
            </a:tbl>
          </a:graphicData>
        </a:graphic>
      </p:graphicFrame>
      <p:sp>
        <p:nvSpPr>
          <p:cNvPr id="9" name="TextovéPole 8"/>
          <p:cNvSpPr txBox="1"/>
          <p:nvPr/>
        </p:nvSpPr>
        <p:spPr>
          <a:xfrm>
            <a:off x="8933743" y="2593981"/>
            <a:ext cx="3186215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Obsazená standardní</a:t>
            </a:r>
          </a:p>
          <a:p>
            <a:pPr algn="ctr"/>
            <a:r>
              <a:rPr lang="cs-CZ" b="1" dirty="0"/>
              <a:t> lůžka C+ pacienty</a:t>
            </a:r>
          </a:p>
          <a:p>
            <a:pPr algn="ctr"/>
            <a:r>
              <a:rPr lang="cs-CZ" b="1" dirty="0"/>
              <a:t>k 15.4.2021 </a:t>
            </a:r>
            <a:r>
              <a:rPr lang="cs-CZ" b="1" dirty="0" smtClean="0"/>
              <a:t>00:24</a:t>
            </a:r>
          </a:p>
          <a:p>
            <a:pPr algn="ctr"/>
            <a:r>
              <a:rPr lang="cs-CZ" sz="900" b="1" dirty="0"/>
              <a:t>(aktuálnější data v tuto chvíli nemáme k </a:t>
            </a:r>
            <a:r>
              <a:rPr lang="cs-CZ" sz="900" b="1" dirty="0" smtClean="0"/>
              <a:t>dispozici)</a:t>
            </a:r>
            <a:endParaRPr lang="cs-CZ" sz="900" b="1" dirty="0"/>
          </a:p>
          <a:p>
            <a:pPr algn="ctr"/>
            <a:endParaRPr lang="cs-CZ" b="1" dirty="0"/>
          </a:p>
          <a:p>
            <a:pPr algn="ctr"/>
            <a:r>
              <a:rPr lang="cs-CZ" sz="2000" b="1" dirty="0" smtClean="0"/>
              <a:t>3 757</a:t>
            </a:r>
            <a:endParaRPr lang="cs-CZ" sz="2000" b="1" dirty="0"/>
          </a:p>
        </p:txBody>
      </p:sp>
      <p:pic>
        <p:nvPicPr>
          <p:cNvPr id="26" name="Obrázek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19" y="6082142"/>
            <a:ext cx="8434669" cy="258300"/>
          </a:xfrm>
          <a:prstGeom prst="rect">
            <a:avLst/>
          </a:prstGeom>
        </p:spPr>
      </p:pic>
      <p:sp>
        <p:nvSpPr>
          <p:cNvPr id="27" name="Obdélník 26"/>
          <p:cNvSpPr/>
          <p:nvPr/>
        </p:nvSpPr>
        <p:spPr>
          <a:xfrm>
            <a:off x="3113468" y="5685377"/>
            <a:ext cx="38605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400" b="1" dirty="0">
                <a:solidFill>
                  <a:srgbClr val="000000"/>
                </a:solidFill>
                <a:latin typeface="Calibri" panose="020F0502020204030204" pitchFamily="34" charset="0"/>
              </a:rPr>
              <a:t> Nemocnice s aktualizací starší 48 hod.: </a:t>
            </a:r>
            <a:r>
              <a:rPr lang="pl-PL" sz="1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13</a:t>
            </a:r>
            <a:r>
              <a:rPr lang="pl-PL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pl-PL" dirty="0" smtClean="0"/>
              <a:t> </a:t>
            </a:r>
            <a:endParaRPr lang="cs-CZ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765088"/>
              </p:ext>
            </p:extLst>
          </p:nvPr>
        </p:nvGraphicFramePr>
        <p:xfrm>
          <a:off x="332819" y="1108124"/>
          <a:ext cx="8672636" cy="4618321"/>
        </p:xfrm>
        <a:graphic>
          <a:graphicData uri="http://schemas.openxmlformats.org/drawingml/2006/table">
            <a:tbl>
              <a:tblPr/>
              <a:tblGrid>
                <a:gridCol w="3400648">
                  <a:extLst>
                    <a:ext uri="{9D8B030D-6E8A-4147-A177-3AD203B41FA5}">
                      <a16:colId xmlns:a16="http://schemas.microsoft.com/office/drawing/2014/main" val="3031377210"/>
                    </a:ext>
                  </a:extLst>
                </a:gridCol>
                <a:gridCol w="1906722">
                  <a:extLst>
                    <a:ext uri="{9D8B030D-6E8A-4147-A177-3AD203B41FA5}">
                      <a16:colId xmlns:a16="http://schemas.microsoft.com/office/drawing/2014/main" val="1101663526"/>
                    </a:ext>
                  </a:extLst>
                </a:gridCol>
                <a:gridCol w="1867408">
                  <a:extLst>
                    <a:ext uri="{9D8B030D-6E8A-4147-A177-3AD203B41FA5}">
                      <a16:colId xmlns:a16="http://schemas.microsoft.com/office/drawing/2014/main" val="2117754839"/>
                    </a:ext>
                  </a:extLst>
                </a:gridCol>
                <a:gridCol w="1497858">
                  <a:extLst>
                    <a:ext uri="{9D8B030D-6E8A-4147-A177-3AD203B41FA5}">
                      <a16:colId xmlns:a16="http://schemas.microsoft.com/office/drawing/2014/main" val="2786487939"/>
                    </a:ext>
                  </a:extLst>
                </a:gridCol>
              </a:tblGrid>
              <a:tr h="368536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standardních lůžek s přívodem kyslíku v ČR k 16.4. 2021, 5:30 h</a:t>
                      </a:r>
                    </a:p>
                  </a:txBody>
                  <a:tcPr marL="5928" marR="5928" marT="59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965962"/>
                  </a:ext>
                </a:extLst>
              </a:tr>
              <a:tr h="186984">
                <a:tc>
                  <a:txBody>
                    <a:bodyPr/>
                    <a:lstStyle/>
                    <a:p>
                      <a:pPr algn="ctr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8" marR="5928" marT="59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8" marR="5928" marT="59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8" marR="5928" marT="59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8" marR="5928" marT="59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4933220"/>
                  </a:ext>
                </a:extLst>
              </a:tr>
              <a:tr h="19013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5928" marR="5928" marT="59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Standardní lůžka s O</a:t>
                      </a:r>
                      <a:r>
                        <a:rPr lang="cs-CZ" sz="13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8" marR="5928" marT="59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954943"/>
                  </a:ext>
                </a:extLst>
              </a:tr>
              <a:tr h="550088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5928" marR="5928" marT="59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standardní s kyslíkem</a:t>
                      </a:r>
                    </a:p>
                  </a:txBody>
                  <a:tcPr marL="5928" marR="5928" marT="59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5928" marR="5928" marT="59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645037"/>
                  </a:ext>
                </a:extLst>
              </a:tr>
              <a:tr h="18698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5928" marR="5928" marT="59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1 329</a:t>
                      </a:r>
                    </a:p>
                  </a:txBody>
                  <a:tcPr marL="5928" marR="5928" marT="59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391</a:t>
                      </a:r>
                    </a:p>
                  </a:txBody>
                  <a:tcPr marL="5928" marR="5928" marT="59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5928" marR="5928" marT="59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345310"/>
                  </a:ext>
                </a:extLst>
              </a:tr>
              <a:tr h="18698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5928" marR="5928" marT="59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2 001</a:t>
                      </a:r>
                    </a:p>
                  </a:txBody>
                  <a:tcPr marL="5928" marR="5928" marT="59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530</a:t>
                      </a:r>
                    </a:p>
                  </a:txBody>
                  <a:tcPr marL="5928" marR="5928" marT="59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</a:t>
                      </a:r>
                    </a:p>
                  </a:txBody>
                  <a:tcPr marL="5928" marR="5928" marT="59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731087"/>
                  </a:ext>
                </a:extLst>
              </a:tr>
              <a:tr h="18698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5928" marR="5928" marT="59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1 780</a:t>
                      </a:r>
                    </a:p>
                  </a:txBody>
                  <a:tcPr marL="5928" marR="5928" marT="59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</a:t>
                      </a:r>
                    </a:p>
                  </a:txBody>
                  <a:tcPr marL="5928" marR="5928" marT="59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5928" marR="5928" marT="59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508732"/>
                  </a:ext>
                </a:extLst>
              </a:tr>
              <a:tr h="18698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5928" marR="5928" marT="59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792</a:t>
                      </a:r>
                    </a:p>
                  </a:txBody>
                  <a:tcPr marL="5928" marR="5928" marT="59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</a:t>
                      </a:r>
                    </a:p>
                  </a:txBody>
                  <a:tcPr marL="5928" marR="5928" marT="59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5928" marR="5928" marT="59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682261"/>
                  </a:ext>
                </a:extLst>
              </a:tr>
              <a:tr h="18698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5928" marR="5928" marT="59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2 993</a:t>
                      </a:r>
                    </a:p>
                  </a:txBody>
                  <a:tcPr marL="5928" marR="5928" marT="59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517</a:t>
                      </a:r>
                    </a:p>
                  </a:txBody>
                  <a:tcPr marL="5928" marR="5928" marT="59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</a:t>
                      </a:r>
                    </a:p>
                  </a:txBody>
                  <a:tcPr marL="5928" marR="5928" marT="59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944064"/>
                  </a:ext>
                </a:extLst>
              </a:tr>
              <a:tr h="18698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5928" marR="5928" marT="59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917</a:t>
                      </a:r>
                    </a:p>
                  </a:txBody>
                  <a:tcPr marL="5928" marR="5928" marT="59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</a:t>
                      </a:r>
                    </a:p>
                  </a:txBody>
                  <a:tcPr marL="5928" marR="5928" marT="59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5928" marR="5928" marT="59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054969"/>
                  </a:ext>
                </a:extLst>
              </a:tr>
              <a:tr h="18698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5928" marR="5928" marT="59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1 583</a:t>
                      </a:r>
                    </a:p>
                  </a:txBody>
                  <a:tcPr marL="5928" marR="5928" marT="59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476</a:t>
                      </a:r>
                    </a:p>
                  </a:txBody>
                  <a:tcPr marL="5928" marR="5928" marT="59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5928" marR="5928" marT="59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96370"/>
                  </a:ext>
                </a:extLst>
              </a:tr>
              <a:tr h="18698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5928" marR="5928" marT="59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1 585</a:t>
                      </a:r>
                    </a:p>
                  </a:txBody>
                  <a:tcPr marL="5928" marR="5928" marT="59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534</a:t>
                      </a:r>
                    </a:p>
                  </a:txBody>
                  <a:tcPr marL="5928" marR="5928" marT="59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5928" marR="5928" marT="59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123181"/>
                  </a:ext>
                </a:extLst>
              </a:tr>
              <a:tr h="18698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5928" marR="5928" marT="59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2 438</a:t>
                      </a:r>
                    </a:p>
                  </a:txBody>
                  <a:tcPr marL="5928" marR="5928" marT="59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902</a:t>
                      </a:r>
                    </a:p>
                  </a:txBody>
                  <a:tcPr marL="5928" marR="5928" marT="59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362</a:t>
                      </a:r>
                    </a:p>
                  </a:txBody>
                  <a:tcPr marL="5928" marR="5928" marT="59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3024724"/>
                  </a:ext>
                </a:extLst>
              </a:tr>
              <a:tr h="18698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5928" marR="5928" marT="59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1 502</a:t>
                      </a:r>
                    </a:p>
                  </a:txBody>
                  <a:tcPr marL="5928" marR="5928" marT="59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470</a:t>
                      </a:r>
                    </a:p>
                  </a:txBody>
                  <a:tcPr marL="5928" marR="5928" marT="59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5928" marR="5928" marT="59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433565"/>
                  </a:ext>
                </a:extLst>
              </a:tr>
              <a:tr h="18698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5928" marR="5928" marT="59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1 739</a:t>
                      </a:r>
                    </a:p>
                  </a:txBody>
                  <a:tcPr marL="5928" marR="5928" marT="59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</a:t>
                      </a:r>
                    </a:p>
                  </a:txBody>
                  <a:tcPr marL="5928" marR="5928" marT="59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5928" marR="5928" marT="59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167717"/>
                  </a:ext>
                </a:extLst>
              </a:tr>
              <a:tr h="18698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5928" marR="5928" marT="59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5928" marR="5928" marT="59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5928" marR="5928" marT="59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5928" marR="5928" marT="59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578306"/>
                  </a:ext>
                </a:extLst>
              </a:tr>
              <a:tr h="18698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5928" marR="5928" marT="59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2 801</a:t>
                      </a:r>
                    </a:p>
                  </a:txBody>
                  <a:tcPr marL="5928" marR="5928" marT="59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810</a:t>
                      </a:r>
                    </a:p>
                  </a:txBody>
                  <a:tcPr marL="5928" marR="5928" marT="59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</a:t>
                      </a:r>
                    </a:p>
                  </a:txBody>
                  <a:tcPr marL="5928" marR="5928" marT="59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03757"/>
                  </a:ext>
                </a:extLst>
              </a:tr>
              <a:tr h="18698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5928" marR="5928" marT="59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862</a:t>
                      </a:r>
                    </a:p>
                  </a:txBody>
                  <a:tcPr marL="5928" marR="5928" marT="59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</a:t>
                      </a:r>
                    </a:p>
                  </a:txBody>
                  <a:tcPr marL="5928" marR="5928" marT="59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</a:t>
                      </a:r>
                    </a:p>
                  </a:txBody>
                  <a:tcPr marL="5928" marR="5928" marT="59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0065348"/>
                  </a:ext>
                </a:extLst>
              </a:tr>
              <a:tr h="19692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5928" marR="5928" marT="59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22 740</a:t>
                      </a:r>
                    </a:p>
                  </a:txBody>
                  <a:tcPr marL="5928" marR="5928" marT="59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6304</a:t>
                      </a:r>
                    </a:p>
                  </a:txBody>
                  <a:tcPr marL="5928" marR="5928" marT="59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2 376</a:t>
                      </a:r>
                    </a:p>
                  </a:txBody>
                  <a:tcPr marL="5928" marR="5928" marT="59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0794894"/>
                  </a:ext>
                </a:extLst>
              </a:tr>
              <a:tr h="230881">
                <a:tc gridSpan="4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</a:t>
                      </a:r>
                    </a:p>
                  </a:txBody>
                  <a:tcPr marL="5928" marR="5928" marT="59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363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23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7626" y="165100"/>
            <a:ext cx="9379857" cy="908050"/>
          </a:xfrm>
        </p:spPr>
        <p:txBody>
          <a:bodyPr>
            <a:noAutofit/>
          </a:bodyPr>
          <a:lstStyle/>
          <a:p>
            <a:r>
              <a:rPr lang="cs-CZ" sz="2400" dirty="0" smtClean="0"/>
              <a:t>NDLP – vývoj obsazenosti C+ lůžek v ČR</a:t>
            </a:r>
            <a:endParaRPr lang="cs-CZ" sz="2400" dirty="0"/>
          </a:p>
        </p:txBody>
      </p:sp>
      <p:graphicFrame>
        <p:nvGraphicFramePr>
          <p:cNvPr id="4" name="Graf 3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3365200"/>
              </p:ext>
            </p:extLst>
          </p:nvPr>
        </p:nvGraphicFramePr>
        <p:xfrm>
          <a:off x="759593" y="1073150"/>
          <a:ext cx="8655922" cy="52603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27375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000" dirty="0"/>
              <a:t>NDLP – </a:t>
            </a:r>
            <a:r>
              <a:rPr lang="cs-CZ" sz="2000" dirty="0" smtClean="0"/>
              <a:t>Pozemní překlady </a:t>
            </a:r>
            <a:r>
              <a:rPr lang="cs-CZ" sz="2000" dirty="0"/>
              <a:t>pacientů mezi kraji za posledních 24 hodin.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85151" y="1478027"/>
            <a:ext cx="11487705" cy="44098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2000" b="1" i="1" dirty="0" smtClean="0">
                <a:solidFill>
                  <a:srgbClr val="FF0000"/>
                </a:solidFill>
              </a:rPr>
              <a:t>14.4.2021</a:t>
            </a:r>
          </a:p>
          <a:p>
            <a:pPr marL="0" indent="0">
              <a:buNone/>
            </a:pPr>
            <a:r>
              <a:rPr lang="cs-CZ" sz="2000" b="1" i="1" dirty="0" smtClean="0"/>
              <a:t>Nebyl požadován žádný transport pacientů</a:t>
            </a:r>
            <a:endParaRPr lang="cs-CZ" sz="2000" b="1" i="1" dirty="0"/>
          </a:p>
          <a:p>
            <a:pPr marL="0" indent="0">
              <a:buNone/>
            </a:pPr>
            <a:endParaRPr lang="cs-CZ" sz="2000" b="1" i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cs-CZ" sz="2000" b="1" i="1" dirty="0" smtClean="0">
                <a:solidFill>
                  <a:srgbClr val="FF0000"/>
                </a:solidFill>
              </a:rPr>
              <a:t>15.4.2021</a:t>
            </a:r>
            <a:endParaRPr lang="cs-CZ" sz="2000" b="1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cs-CZ" sz="2000" b="1" i="1" dirty="0"/>
              <a:t>Nebyl požadován žádný transport pacientů</a:t>
            </a:r>
          </a:p>
          <a:p>
            <a:pPr marL="0" indent="0">
              <a:buNone/>
            </a:pPr>
            <a:endParaRPr lang="cs-CZ" sz="20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39331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57757" y="0"/>
            <a:ext cx="9885238" cy="896492"/>
          </a:xfrm>
        </p:spPr>
        <p:txBody>
          <a:bodyPr/>
          <a:lstStyle/>
          <a:p>
            <a:r>
              <a:rPr lang="cs-CZ" dirty="0"/>
              <a:t>NDLP – </a:t>
            </a:r>
            <a:r>
              <a:rPr lang="cs-CZ" dirty="0" smtClean="0"/>
              <a:t>Překlady pacientů </a:t>
            </a:r>
            <a:r>
              <a:rPr lang="cs-CZ" dirty="0"/>
              <a:t>mezi kraji za posledních 24 hodin.</a:t>
            </a:r>
          </a:p>
        </p:txBody>
      </p:sp>
      <p:graphicFrame>
        <p:nvGraphicFramePr>
          <p:cNvPr id="7" name="Zástupný symbol pro obsah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4332026"/>
              </p:ext>
            </p:extLst>
          </p:nvPr>
        </p:nvGraphicFramePr>
        <p:xfrm>
          <a:off x="1011382" y="1380259"/>
          <a:ext cx="4209011" cy="3427095"/>
        </p:xfrm>
        <a:graphic>
          <a:graphicData uri="http://schemas.openxmlformats.org/drawingml/2006/table">
            <a:tbl>
              <a:tblPr/>
              <a:tblGrid>
                <a:gridCol w="1858473">
                  <a:extLst>
                    <a:ext uri="{9D8B030D-6E8A-4147-A177-3AD203B41FA5}">
                      <a16:colId xmlns:a16="http://schemas.microsoft.com/office/drawing/2014/main" val="3248937750"/>
                    </a:ext>
                  </a:extLst>
                </a:gridCol>
                <a:gridCol w="2350538">
                  <a:extLst>
                    <a:ext uri="{9D8B030D-6E8A-4147-A177-3AD203B41FA5}">
                      <a16:colId xmlns:a16="http://schemas.microsoft.com/office/drawing/2014/main" val="1509897037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pacientů</a:t>
                      </a:r>
                      <a:r>
                        <a:rPr lang="cs-CZ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transportovaných</a:t>
                      </a:r>
                    </a:p>
                    <a:p>
                      <a:pPr algn="ctr" fontAlgn="ctr"/>
                      <a:r>
                        <a:rPr lang="cs-CZ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po zemi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9649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4503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57922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99006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12654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46562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17282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80775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0246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37993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94482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24600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54165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17071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544929"/>
                  </a:ext>
                </a:extLst>
              </a:tr>
              <a:tr h="20002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2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  <a:r>
                        <a:rPr lang="cs-CZ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0 pacientů</a:t>
                      </a:r>
                      <a:endParaRPr lang="cs-CZ" sz="2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178738"/>
                  </a:ext>
                </a:extLst>
              </a:tr>
            </a:tbl>
          </a:graphicData>
        </a:graphic>
      </p:graphicFrame>
      <p:graphicFrame>
        <p:nvGraphicFramePr>
          <p:cNvPr id="8" name="Zástupný symbol pro obsah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0184790"/>
              </p:ext>
            </p:extLst>
          </p:nvPr>
        </p:nvGraphicFramePr>
        <p:xfrm>
          <a:off x="5644341" y="1380259"/>
          <a:ext cx="4380807" cy="3427095"/>
        </p:xfrm>
        <a:graphic>
          <a:graphicData uri="http://schemas.openxmlformats.org/drawingml/2006/table">
            <a:tbl>
              <a:tblPr/>
              <a:tblGrid>
                <a:gridCol w="2126163">
                  <a:extLst>
                    <a:ext uri="{9D8B030D-6E8A-4147-A177-3AD203B41FA5}">
                      <a16:colId xmlns:a16="http://schemas.microsoft.com/office/drawing/2014/main" val="3248937750"/>
                    </a:ext>
                  </a:extLst>
                </a:gridCol>
                <a:gridCol w="2254644">
                  <a:extLst>
                    <a:ext uri="{9D8B030D-6E8A-4147-A177-3AD203B41FA5}">
                      <a16:colId xmlns:a16="http://schemas.microsoft.com/office/drawing/2014/main" val="1509897037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pacientů transportovaných letecky (LZS</a:t>
                      </a:r>
                      <a:r>
                        <a:rPr lang="cs-CZ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AČR a PČR)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9649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4503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57922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99006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12654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46562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17282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80775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0246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37993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94482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24600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54165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17071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986288"/>
                  </a:ext>
                </a:extLst>
              </a:tr>
              <a:tr h="20002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2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Celkem 0 pacientů</a:t>
                      </a:r>
                      <a:endParaRPr lang="cs-CZ" sz="2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544929"/>
                  </a:ext>
                </a:extLst>
              </a:tr>
            </a:tbl>
          </a:graphicData>
        </a:graphic>
      </p:graphicFrame>
      <p:sp>
        <p:nvSpPr>
          <p:cNvPr id="9" name="TextovéPole 8"/>
          <p:cNvSpPr txBox="1"/>
          <p:nvPr/>
        </p:nvSpPr>
        <p:spPr>
          <a:xfrm>
            <a:off x="465513" y="5353396"/>
            <a:ext cx="10656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b="1" dirty="0" smtClean="0">
                <a:solidFill>
                  <a:srgbClr val="FF0000"/>
                </a:solidFill>
              </a:rPr>
              <a:t>Celkem za posledních 24 hodin bylo </a:t>
            </a:r>
            <a:r>
              <a:rPr lang="cs-CZ" sz="2400" b="1" dirty="0">
                <a:solidFill>
                  <a:srgbClr val="FF0000"/>
                </a:solidFill>
              </a:rPr>
              <a:t>cestou NDLP </a:t>
            </a:r>
            <a:r>
              <a:rPr lang="cs-CZ" sz="2400" b="1" dirty="0" smtClean="0">
                <a:solidFill>
                  <a:srgbClr val="FF0000"/>
                </a:solidFill>
              </a:rPr>
              <a:t>přeloženo </a:t>
            </a:r>
            <a:r>
              <a:rPr lang="cs-CZ" sz="2400" b="1" dirty="0">
                <a:solidFill>
                  <a:srgbClr val="FF0000"/>
                </a:solidFill>
              </a:rPr>
              <a:t>0</a:t>
            </a:r>
            <a:r>
              <a:rPr lang="cs-CZ" sz="2400" b="1" dirty="0" smtClean="0">
                <a:solidFill>
                  <a:srgbClr val="FF0000"/>
                </a:solidFill>
              </a:rPr>
              <a:t> pacientů</a:t>
            </a:r>
            <a:endParaRPr lang="cs-CZ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214497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reporting-20200715" id="{379A0E5D-63B7-482A-BD5E-A4CD691F8FBC}" vid="{74C76523-B6A0-4B86-942B-0A5EF321F495}"/>
    </a:ext>
  </a:extLst>
</a:theme>
</file>

<file path=ppt/theme/theme2.xml><?xml version="1.0" encoding="utf-8"?>
<a:theme xmlns:a="http://schemas.openxmlformats.org/drawingml/2006/main" name="1_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+Sagoe">
      <a:majorFont>
        <a:latin typeface="Arial"/>
        <a:ea typeface=""/>
        <a:cs typeface=""/>
      </a:majorFont>
      <a:minorFont>
        <a:latin typeface="Segoe U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covid-reporting-20200715</Template>
  <TotalTime>16327</TotalTime>
  <Words>522</Words>
  <Application>Microsoft Office PowerPoint</Application>
  <PresentationFormat>Širokoúhlá obrazovka</PresentationFormat>
  <Paragraphs>241</Paragraphs>
  <Slides>6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6</vt:i4>
      </vt:variant>
    </vt:vector>
  </HeadingPairs>
  <TitlesOfParts>
    <vt:vector size="13" baseType="lpstr">
      <vt:lpstr>Arial</vt:lpstr>
      <vt:lpstr>Arial Black</vt:lpstr>
      <vt:lpstr>Calibri</vt:lpstr>
      <vt:lpstr>Segoe UI</vt:lpstr>
      <vt:lpstr>Times New Roman</vt:lpstr>
      <vt:lpstr>Motiv Office</vt:lpstr>
      <vt:lpstr>1_Motiv Office</vt:lpstr>
      <vt:lpstr>Operační briefing ICŘT   Národní dispečink lůžkové péče </vt:lpstr>
      <vt:lpstr>Národní dispečink lůžkové péče</vt:lpstr>
      <vt:lpstr>Národní dispečink lůžkové péče</vt:lpstr>
      <vt:lpstr>NDLP – vývoj obsazenosti C+ lůžek v ČR</vt:lpstr>
      <vt:lpstr>NDLP – Pozemní překlady pacientů mezi kraji za posledních 24 hodin.</vt:lpstr>
      <vt:lpstr>NDLP – Překlady pacientů mezi kraji za posledních 24 hodin.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Roman Kéval</cp:lastModifiedBy>
  <cp:revision>1159</cp:revision>
  <cp:lastPrinted>2020-10-20T04:21:56Z</cp:lastPrinted>
  <dcterms:created xsi:type="dcterms:W3CDTF">2020-07-15T10:33:32Z</dcterms:created>
  <dcterms:modified xsi:type="dcterms:W3CDTF">2021-04-16T03:49:51Z</dcterms:modified>
</cp:coreProperties>
</file>